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/>
          <p:nvPr>
            <p:ph type="body" sz="quarter" idx="1" hasCustomPrompt="1"/>
          </p:nvPr>
        </p:nvSpPr>
        <p:spPr>
          <a:xfrm>
            <a:off x="1201340" y="11859862"/>
            <a:ext cx="21971004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5" cy="4648202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1201342" y="7223190"/>
            <a:ext cx="21971002" cy="1905002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495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0" name="Body Level One…"/>
          <p:cNvSpPr txBox="1"/>
          <p:nvPr>
            <p:ph type="body" sz="quarter" idx="1" hasCustomPrompt="1"/>
          </p:nvPr>
        </p:nvSpPr>
        <p:spPr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09" name="Body Level One…"/>
          <p:cNvSpPr txBox="1"/>
          <p:nvPr>
            <p:ph type="body" sz="quarter" idx="1" hasCustomPrompt="1"/>
          </p:nvPr>
        </p:nvSpPr>
        <p:spPr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0" name="Body Level One…"/>
          <p:cNvSpPr txBox="1"/>
          <p:nvPr>
            <p:ph type="body" idx="2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99" sz="5500"/>
            </a:lvl1pPr>
          </a:lstStyle>
          <a:p>
            <a:pPr/>
            <a:r>
              <a:t>Agenda Topics</a:t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/>
          <p:nvPr>
            <p:ph type="body" idx="1" hasCustomPrompt="1"/>
          </p:nvPr>
        </p:nvSpPr>
        <p:spPr>
          <a:xfrm>
            <a:off x="1206500" y="1075926"/>
            <a:ext cx="21971000" cy="7241586"/>
          </a:xfrm>
          <a:prstGeom prst="rect">
            <a:avLst/>
          </a:prstGeom>
        </p:spPr>
        <p:txBody>
          <a:bodyPr numCol="1" spcCol="38100"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Body Level One…"/>
          <p:cNvSpPr txBox="1"/>
          <p:nvPr>
            <p:ph type="body" sz="quarter" idx="1" hasCustomPrompt="1"/>
          </p:nvPr>
        </p:nvSpPr>
        <p:spPr>
          <a:xfrm>
            <a:off x="2430024" y="10675453"/>
            <a:ext cx="20200054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Attribution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6" name="Body Level One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1"/>
          </a:xfrm>
          <a:prstGeom prst="rect">
            <a:avLst/>
          </a:prstGeom>
        </p:spPr>
        <p:txBody>
          <a:bodyPr numCol="1" spcCol="38100"/>
          <a:lstStyle>
            <a:lvl1pPr marL="469900" indent="-300876">
              <a:spcBef>
                <a:spcPts val="0"/>
              </a:spcBef>
              <a:buSzTx/>
              <a:buNone/>
              <a:defRPr spc="-20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“Notable Quote”</a:t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wl of salad with fried rice, boiled eggs, and chopsticks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45" name="Bowl with salmon cakes, salad, and hummus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46" name="Bowl of pappardelle pasta with parsley butter, roasted hazelnuts, and shaved parmesan cheese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wl of salad with fried rice, boiled eggs, and chopsticks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1207690" y="1106137"/>
            <a:ext cx="21968621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Body Level One…"/>
          <p:cNvSpPr txBox="1"/>
          <p:nvPr>
            <p:ph type="body" sz="quarter" idx="22" hasCustomPrompt="1"/>
          </p:nvPr>
        </p:nvSpPr>
        <p:spPr>
          <a:xfrm>
            <a:off x="1206500" y="11609909"/>
            <a:ext cx="21971000" cy="1116953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Presentation Subtitle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, and hummus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Body Level One…"/>
          <p:cNvSpPr txBox="1"/>
          <p:nvPr>
            <p:ph type="body" sz="quarter" idx="1" hasCustomPrompt="1"/>
          </p:nvPr>
        </p:nvSpPr>
        <p:spPr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Body Level One…"/>
          <p:cNvSpPr txBox="1"/>
          <p:nvPr>
            <p:ph type="body" idx="2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Slide bullet text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Body Level One…"/>
          <p:cNvSpPr txBox="1"/>
          <p:nvPr>
            <p:ph type="body" sz="quarter" idx="1" hasCustomPrompt="1"/>
          </p:nvPr>
        </p:nvSpPr>
        <p:spPr>
          <a:xfrm>
            <a:off x="1206500" y="2372961"/>
            <a:ext cx="9779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1" name="Body Level One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Slide bullet text</a:t>
            </a:r>
          </a:p>
        </p:txBody>
      </p:sp>
      <p:sp>
        <p:nvSpPr>
          <p:cNvPr id="62" name="Bowl of pappardelle pasta with parsley butter, roasted hazelnuts, and shaved parmesan cheese"/>
          <p:cNvSpPr/>
          <p:nvPr>
            <p:ph type="pic" idx="22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Body Level One…"/>
          <p:cNvSpPr txBox="1"/>
          <p:nvPr>
            <p:ph type="body" sz="quarter" idx="1" hasCustomPrompt="1"/>
          </p:nvPr>
        </p:nvSpPr>
        <p:spPr>
          <a:xfrm>
            <a:off x="1206500" y="2372961"/>
            <a:ext cx="9779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2" name="Body Level One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Slide bullet text</a:t>
            </a:r>
          </a:p>
        </p:txBody>
      </p:sp>
      <p:sp>
        <p:nvSpPr>
          <p:cNvPr id="7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Body Level One…"/>
          <p:cNvSpPr txBox="1"/>
          <p:nvPr>
            <p:ph type="body" sz="quarter" idx="1" hasCustomPrompt="1"/>
          </p:nvPr>
        </p:nvSpPr>
        <p:spPr>
          <a:xfrm>
            <a:off x="1206500" y="2372961"/>
            <a:ext cx="9779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2" name="Body Level One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Slide bullet text</a:t>
            </a:r>
          </a:p>
        </p:txBody>
      </p:sp>
      <p:sp>
        <p:nvSpPr>
          <p:cNvPr id="8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numCol="2" spcCol="109855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gif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gif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gif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gif"/><Relationship Id="rId3" Type="http://schemas.openxmlformats.org/officeDocument/2006/relationships/image" Target="../media/image3.gif"/><Relationship Id="rId4" Type="http://schemas.openxmlformats.org/officeDocument/2006/relationships/image" Target="../media/image2.gif"/><Relationship Id="rId5" Type="http://schemas.openxmlformats.org/officeDocument/2006/relationships/image" Target="../media/image1.gif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animation_single.gif" descr="animation_single.gif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849082" y="1317385"/>
            <a:ext cx="16685836" cy="12514379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Кластеризация методом ближайшего соседа (nearest neighbour, single linkage)"/>
          <p:cNvSpPr txBox="1"/>
          <p:nvPr/>
        </p:nvSpPr>
        <p:spPr>
          <a:xfrm>
            <a:off x="634401" y="462952"/>
            <a:ext cx="23123706" cy="1621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b="1" spc="-119" sz="6000">
                <a:latin typeface="Corbel"/>
                <a:ea typeface="Corbel"/>
                <a:cs typeface="Corbel"/>
                <a:sym typeface="Corbel"/>
              </a:defRPr>
            </a:lvl1pPr>
          </a:lstStyle>
          <a:p>
            <a:pPr/>
            <a:r>
              <a:t>Кластеризация методом ближайшего соседа (nearest neighbour, single linkage)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animation_complete.gif" descr="animation_complete.gif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08097" y="1425967"/>
            <a:ext cx="16567806" cy="12425854"/>
          </a:xfrm>
          <a:prstGeom prst="rect">
            <a:avLst/>
          </a:prstGeom>
          <a:ln w="12700">
            <a:miter lim="400000"/>
          </a:ln>
        </p:spPr>
      </p:pic>
      <p:sp>
        <p:nvSpPr>
          <p:cNvPr id="175" name="Кластеризация методом отдалённого соседа (furthest neighbour, complete linkage)"/>
          <p:cNvSpPr txBox="1"/>
          <p:nvPr/>
        </p:nvSpPr>
        <p:spPr>
          <a:xfrm>
            <a:off x="602523" y="393257"/>
            <a:ext cx="23178956" cy="16210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b="1" spc="-119" sz="6000">
                <a:latin typeface="Corbel"/>
                <a:ea typeface="Corbel"/>
                <a:cs typeface="Corbel"/>
                <a:sym typeface="Corbel"/>
              </a:defRPr>
            </a:lvl1pPr>
          </a:lstStyle>
          <a:p>
            <a:pPr/>
            <a:r>
              <a:t>Кластеризация методом отдалённого соседа (furthest neighbour, complete linkage)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animation_average.gif" descr="animation_average.gif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54005" y="1442488"/>
            <a:ext cx="16475990" cy="12356995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Метод невзвешенного попарного среднего (UPGMA, Unweighted Pair Group Method with Arithmetic mean, average)"/>
          <p:cNvSpPr txBox="1"/>
          <p:nvPr/>
        </p:nvSpPr>
        <p:spPr>
          <a:xfrm>
            <a:off x="602523" y="393257"/>
            <a:ext cx="23178956" cy="16210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b="1" spc="-119" sz="6000">
                <a:latin typeface="Corbel"/>
                <a:ea typeface="Corbel"/>
                <a:cs typeface="Corbel"/>
                <a:sym typeface="Corbel"/>
              </a:defRPr>
            </a:lvl1pPr>
          </a:lstStyle>
          <a:p>
            <a:pPr/>
            <a:r>
              <a:t>Метод невзвешенного попарного среднего (UPGMA, Unweighted Pair Group Method with Arithmetic mean, average)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animation_ward.gif" descr="animation_ward.gif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297299" y="808840"/>
            <a:ext cx="17789401" cy="13342051"/>
          </a:xfrm>
          <a:prstGeom prst="rect">
            <a:avLst/>
          </a:prstGeom>
          <a:ln w="12700">
            <a:miter lim="400000"/>
          </a:ln>
        </p:spPr>
      </p:pic>
      <p:sp>
        <p:nvSpPr>
          <p:cNvPr id="181" name="Метод Варда (Ward’s Minimum Variance Clustering)"/>
          <p:cNvSpPr txBox="1"/>
          <p:nvPr/>
        </p:nvSpPr>
        <p:spPr>
          <a:xfrm>
            <a:off x="602523" y="774831"/>
            <a:ext cx="23178956" cy="8578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b="1" spc="-119" sz="6000">
                <a:latin typeface="Corbel"/>
                <a:ea typeface="Corbel"/>
                <a:cs typeface="Corbel"/>
                <a:sym typeface="Corbel"/>
              </a:defRPr>
            </a:lvl1pPr>
          </a:lstStyle>
          <a:p>
            <a:pPr/>
            <a:r>
              <a:t>Метод Варда (Ward’s Minimum Variance Clustering)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animation_ward.gif" descr="animation_ward.gif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490059" y="7516266"/>
            <a:ext cx="8627673" cy="6470754"/>
          </a:xfrm>
          <a:prstGeom prst="rect">
            <a:avLst/>
          </a:prstGeom>
          <a:ln w="12700">
            <a:miter lim="400000"/>
          </a:ln>
        </p:spPr>
      </p:pic>
      <p:pic>
        <p:nvPicPr>
          <p:cNvPr id="184" name="animation_average.gif" descr="animation_average.gif"/>
          <p:cNvPicPr>
            <a:picLocks noChangeAspect="0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22263" y="7696652"/>
            <a:ext cx="8566733" cy="6425050"/>
          </a:xfrm>
          <a:prstGeom prst="rect">
            <a:avLst/>
          </a:prstGeom>
          <a:ln w="12700">
            <a:miter lim="400000"/>
          </a:ln>
        </p:spPr>
      </p:pic>
      <p:pic>
        <p:nvPicPr>
          <p:cNvPr id="185" name="animation_complete.gif" descr="animation_complete.gif"/>
          <p:cNvPicPr>
            <a:picLocks noChangeAspect="0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4637345" y="1243370"/>
            <a:ext cx="8333101" cy="6249828"/>
          </a:xfrm>
          <a:prstGeom prst="rect">
            <a:avLst/>
          </a:prstGeom>
          <a:ln w="12700">
            <a:miter lim="400000"/>
          </a:ln>
        </p:spPr>
      </p:pic>
      <p:sp>
        <p:nvSpPr>
          <p:cNvPr id="186" name="Отдалённый сосед"/>
          <p:cNvSpPr txBox="1"/>
          <p:nvPr/>
        </p:nvSpPr>
        <p:spPr>
          <a:xfrm>
            <a:off x="16986952" y="836983"/>
            <a:ext cx="5110141" cy="7116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latin typeface="Corbel"/>
                <a:ea typeface="Corbel"/>
                <a:cs typeface="Corbel"/>
                <a:sym typeface="Corbel"/>
              </a:defRPr>
            </a:lvl1pPr>
          </a:lstStyle>
          <a:p>
            <a:pPr/>
            <a:r>
              <a:t>Отдалённый сосед</a:t>
            </a:r>
          </a:p>
        </p:txBody>
      </p:sp>
      <p:pic>
        <p:nvPicPr>
          <p:cNvPr id="187" name="animation_single.gif" descr="animation_single.gif"/>
          <p:cNvPicPr>
            <a:picLocks noChangeAspect="0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205448" y="1155759"/>
            <a:ext cx="8566733" cy="6425049"/>
          </a:xfrm>
          <a:prstGeom prst="rect">
            <a:avLst/>
          </a:prstGeom>
          <a:ln w="12700">
            <a:miter lim="400000"/>
          </a:ln>
        </p:spPr>
      </p:pic>
      <p:sp>
        <p:nvSpPr>
          <p:cNvPr id="188" name="UPGMA"/>
          <p:cNvSpPr txBox="1"/>
          <p:nvPr/>
        </p:nvSpPr>
        <p:spPr>
          <a:xfrm>
            <a:off x="4447409" y="7415583"/>
            <a:ext cx="2316439" cy="7116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latin typeface="Corbel"/>
                <a:ea typeface="Corbel"/>
                <a:cs typeface="Corbel"/>
                <a:sym typeface="Corbel"/>
              </a:defRPr>
            </a:lvl1pPr>
          </a:lstStyle>
          <a:p>
            <a:pPr/>
            <a:r>
              <a:t>UPGMA</a:t>
            </a:r>
          </a:p>
        </p:txBody>
      </p:sp>
      <p:sp>
        <p:nvSpPr>
          <p:cNvPr id="189" name="Ближайший сосед"/>
          <p:cNvSpPr txBox="1"/>
          <p:nvPr/>
        </p:nvSpPr>
        <p:spPr>
          <a:xfrm>
            <a:off x="2933743" y="836983"/>
            <a:ext cx="5110141" cy="7116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latin typeface="Corbel"/>
                <a:ea typeface="Corbel"/>
                <a:cs typeface="Corbel"/>
                <a:sym typeface="Corbel"/>
              </a:defRPr>
            </a:lvl1pPr>
          </a:lstStyle>
          <a:p>
            <a:pPr/>
            <a:r>
              <a:t>Ближайший сосед</a:t>
            </a:r>
          </a:p>
        </p:txBody>
      </p:sp>
      <p:sp>
        <p:nvSpPr>
          <p:cNvPr id="190" name="Метод Варда"/>
          <p:cNvSpPr txBox="1"/>
          <p:nvPr/>
        </p:nvSpPr>
        <p:spPr>
          <a:xfrm>
            <a:off x="17699491" y="7415583"/>
            <a:ext cx="3685062" cy="7116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latin typeface="Corbel"/>
                <a:ea typeface="Corbel"/>
                <a:cs typeface="Corbel"/>
                <a:sym typeface="Corbel"/>
              </a:defRPr>
            </a:lvl1pPr>
          </a:lstStyle>
          <a:p>
            <a:pPr/>
            <a:r>
              <a:t>Метод Варда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