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2" r:id="rId6"/>
    <p:sldId id="263" r:id="rId7"/>
    <p:sldId id="267" r:id="rId8"/>
    <p:sldId id="266" r:id="rId9"/>
    <p:sldId id="265" r:id="rId10"/>
    <p:sldId id="268" r:id="rId11"/>
    <p:sldId id="269" r:id="rId12"/>
    <p:sldId id="270" r:id="rId13"/>
    <p:sldId id="271" r:id="rId14"/>
    <p:sldId id="272" r:id="rId15"/>
    <p:sldId id="276" r:id="rId16"/>
    <p:sldId id="274" r:id="rId17"/>
    <p:sldId id="275" r:id="rId18"/>
    <p:sldId id="273" r:id="rId19"/>
    <p:sldId id="277" r:id="rId20"/>
    <p:sldId id="279" r:id="rId21"/>
    <p:sldId id="280" r:id="rId22"/>
    <p:sldId id="278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9" r:id="rId39"/>
    <p:sldId id="26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29" name="Замещающий нижний колонтитул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Замещающий номер слайда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3.jpeg"/><Relationship Id="rId2" Type="http://schemas.openxmlformats.org/officeDocument/2006/relationships/image" Target="../media/image5.jpeg"/><Relationship Id="rId19" Type="http://schemas.openxmlformats.org/officeDocument/2006/relationships/image" Target="../media/image22.jpeg"/><Relationship Id="rId18" Type="http://schemas.openxmlformats.org/officeDocument/2006/relationships/image" Target="../media/image21.jpeg"/><Relationship Id="rId17" Type="http://schemas.openxmlformats.org/officeDocument/2006/relationships/image" Target="../media/image20.jpeg"/><Relationship Id="rId16" Type="http://schemas.openxmlformats.org/officeDocument/2006/relationships/image" Target="../media/image19.jpeg"/><Relationship Id="rId15" Type="http://schemas.openxmlformats.org/officeDocument/2006/relationships/image" Target="../media/image18.jpeg"/><Relationship Id="rId14" Type="http://schemas.openxmlformats.org/officeDocument/2006/relationships/image" Target="../media/image17.jpeg"/><Relationship Id="rId13" Type="http://schemas.openxmlformats.org/officeDocument/2006/relationships/image" Target="../media/image16.jpeg"/><Relationship Id="rId12" Type="http://schemas.openxmlformats.org/officeDocument/2006/relationships/image" Target="../media/image15.jpeg"/><Relationship Id="rId11" Type="http://schemas.openxmlformats.org/officeDocument/2006/relationships/image" Target="../media/image14.jpeg"/><Relationship Id="rId10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7.jpeg"/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8.jpeg"/><Relationship Id="rId3" Type="http://schemas.openxmlformats.org/officeDocument/2006/relationships/image" Target="../media/image12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8.png"/><Relationship Id="rId2" Type="http://schemas.openxmlformats.org/officeDocument/2006/relationships/image" Target="../media/image13.jpeg"/><Relationship Id="rId19" Type="http://schemas.openxmlformats.org/officeDocument/2006/relationships/image" Target="../media/image23.jpeg"/><Relationship Id="rId18" Type="http://schemas.openxmlformats.org/officeDocument/2006/relationships/image" Target="../media/image22.jpeg"/><Relationship Id="rId17" Type="http://schemas.openxmlformats.org/officeDocument/2006/relationships/image" Target="../media/image21.jpeg"/><Relationship Id="rId16" Type="http://schemas.openxmlformats.org/officeDocument/2006/relationships/image" Target="../media/image19.jpeg"/><Relationship Id="rId15" Type="http://schemas.openxmlformats.org/officeDocument/2006/relationships/image" Target="../media/image17.jpeg"/><Relationship Id="rId14" Type="http://schemas.openxmlformats.org/officeDocument/2006/relationships/image" Target="../media/image16.jpeg"/><Relationship Id="rId13" Type="http://schemas.openxmlformats.org/officeDocument/2006/relationships/image" Target="../media/image15.jpeg"/><Relationship Id="rId12" Type="http://schemas.openxmlformats.org/officeDocument/2006/relationships/image" Target="../media/image14.jpeg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8.png"/><Relationship Id="rId2" Type="http://schemas.openxmlformats.org/officeDocument/2006/relationships/image" Target="../media/image5.jpeg"/><Relationship Id="rId19" Type="http://schemas.openxmlformats.org/officeDocument/2006/relationships/image" Target="../media/image23.jpeg"/><Relationship Id="rId18" Type="http://schemas.openxmlformats.org/officeDocument/2006/relationships/image" Target="../media/image22.jpeg"/><Relationship Id="rId17" Type="http://schemas.openxmlformats.org/officeDocument/2006/relationships/image" Target="../media/image21.jpeg"/><Relationship Id="rId16" Type="http://schemas.openxmlformats.org/officeDocument/2006/relationships/image" Target="../media/image20.jpeg"/><Relationship Id="rId15" Type="http://schemas.openxmlformats.org/officeDocument/2006/relationships/image" Target="../media/image19.jpeg"/><Relationship Id="rId14" Type="http://schemas.openxmlformats.org/officeDocument/2006/relationships/image" Target="../media/image18.jpeg"/><Relationship Id="rId13" Type="http://schemas.openxmlformats.org/officeDocument/2006/relationships/image" Target="../media/image17.jpeg"/><Relationship Id="rId12" Type="http://schemas.openxmlformats.org/officeDocument/2006/relationships/image" Target="../media/image16.jpeg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8.png"/><Relationship Id="rId2" Type="http://schemas.openxmlformats.org/officeDocument/2006/relationships/image" Target="../media/image5.jpeg"/><Relationship Id="rId19" Type="http://schemas.openxmlformats.org/officeDocument/2006/relationships/image" Target="../media/image23.jpeg"/><Relationship Id="rId18" Type="http://schemas.openxmlformats.org/officeDocument/2006/relationships/image" Target="../media/image22.jpeg"/><Relationship Id="rId17" Type="http://schemas.openxmlformats.org/officeDocument/2006/relationships/image" Target="../media/image21.jpeg"/><Relationship Id="rId16" Type="http://schemas.openxmlformats.org/officeDocument/2006/relationships/image" Target="../media/image20.jpeg"/><Relationship Id="rId15" Type="http://schemas.openxmlformats.org/officeDocument/2006/relationships/image" Target="../media/image19.jpeg"/><Relationship Id="rId14" Type="http://schemas.openxmlformats.org/officeDocument/2006/relationships/image" Target="../media/image18.jpeg"/><Relationship Id="rId13" Type="http://schemas.openxmlformats.org/officeDocument/2006/relationships/image" Target="../media/image17.jpeg"/><Relationship Id="rId12" Type="http://schemas.openxmlformats.org/officeDocument/2006/relationships/image" Target="../media/image16.jpeg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8.png"/><Relationship Id="rId2" Type="http://schemas.openxmlformats.org/officeDocument/2006/relationships/image" Target="../media/image5.jpeg"/><Relationship Id="rId19" Type="http://schemas.openxmlformats.org/officeDocument/2006/relationships/image" Target="../media/image23.jpeg"/><Relationship Id="rId18" Type="http://schemas.openxmlformats.org/officeDocument/2006/relationships/image" Target="../media/image22.jpeg"/><Relationship Id="rId17" Type="http://schemas.openxmlformats.org/officeDocument/2006/relationships/image" Target="../media/image21.jpeg"/><Relationship Id="rId16" Type="http://schemas.openxmlformats.org/officeDocument/2006/relationships/image" Target="../media/image20.jpeg"/><Relationship Id="rId15" Type="http://schemas.openxmlformats.org/officeDocument/2006/relationships/image" Target="../media/image19.jpeg"/><Relationship Id="rId14" Type="http://schemas.openxmlformats.org/officeDocument/2006/relationships/image" Target="../media/image18.jpeg"/><Relationship Id="rId13" Type="http://schemas.openxmlformats.org/officeDocument/2006/relationships/image" Target="../media/image17.jpeg"/><Relationship Id="rId12" Type="http://schemas.openxmlformats.org/officeDocument/2006/relationships/image" Target="../media/image16.jpeg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8.png"/><Relationship Id="rId2" Type="http://schemas.openxmlformats.org/officeDocument/2006/relationships/image" Target="../media/image5.jpeg"/><Relationship Id="rId19" Type="http://schemas.openxmlformats.org/officeDocument/2006/relationships/image" Target="../media/image23.jpeg"/><Relationship Id="rId18" Type="http://schemas.openxmlformats.org/officeDocument/2006/relationships/image" Target="../media/image22.jpeg"/><Relationship Id="rId17" Type="http://schemas.openxmlformats.org/officeDocument/2006/relationships/image" Target="../media/image21.jpeg"/><Relationship Id="rId16" Type="http://schemas.openxmlformats.org/officeDocument/2006/relationships/image" Target="../media/image20.jpeg"/><Relationship Id="rId15" Type="http://schemas.openxmlformats.org/officeDocument/2006/relationships/image" Target="../media/image19.jpeg"/><Relationship Id="rId14" Type="http://schemas.openxmlformats.org/officeDocument/2006/relationships/image" Target="../media/image18.jpeg"/><Relationship Id="rId13" Type="http://schemas.openxmlformats.org/officeDocument/2006/relationships/image" Target="../media/image17.jpeg"/><Relationship Id="rId12" Type="http://schemas.openxmlformats.org/officeDocument/2006/relationships/image" Target="../media/image16.jpeg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1" Type="http://schemas.openxmlformats.org/officeDocument/2006/relationships/slideLayout" Target="../slideLayouts/slideLayout4.xml"/><Relationship Id="rId20" Type="http://schemas.openxmlformats.org/officeDocument/2006/relationships/image" Target="../media/image28.png"/><Relationship Id="rId2" Type="http://schemas.openxmlformats.org/officeDocument/2006/relationships/image" Target="../media/image4.jpeg"/><Relationship Id="rId19" Type="http://schemas.openxmlformats.org/officeDocument/2006/relationships/image" Target="../media/image23.jpeg"/><Relationship Id="rId18" Type="http://schemas.openxmlformats.org/officeDocument/2006/relationships/image" Target="../media/image22.jpeg"/><Relationship Id="rId17" Type="http://schemas.openxmlformats.org/officeDocument/2006/relationships/image" Target="../media/image21.jpeg"/><Relationship Id="rId16" Type="http://schemas.openxmlformats.org/officeDocument/2006/relationships/image" Target="../media/image20.jpeg"/><Relationship Id="rId15" Type="http://schemas.openxmlformats.org/officeDocument/2006/relationships/image" Target="../media/image19.jpeg"/><Relationship Id="rId14" Type="http://schemas.openxmlformats.org/officeDocument/2006/relationships/image" Target="../media/image18.jpeg"/><Relationship Id="rId13" Type="http://schemas.openxmlformats.org/officeDocument/2006/relationships/image" Target="../media/image17.jpeg"/><Relationship Id="rId12" Type="http://schemas.openxmlformats.org/officeDocument/2006/relationships/image" Target="../media/image16.jpeg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3.jpeg"/><Relationship Id="rId2" Type="http://schemas.openxmlformats.org/officeDocument/2006/relationships/image" Target="../media/image5.jpeg"/><Relationship Id="rId19" Type="http://schemas.openxmlformats.org/officeDocument/2006/relationships/image" Target="../media/image22.jpeg"/><Relationship Id="rId18" Type="http://schemas.openxmlformats.org/officeDocument/2006/relationships/image" Target="../media/image21.jpeg"/><Relationship Id="rId17" Type="http://schemas.openxmlformats.org/officeDocument/2006/relationships/image" Target="../media/image20.jpeg"/><Relationship Id="rId16" Type="http://schemas.openxmlformats.org/officeDocument/2006/relationships/image" Target="../media/image19.jpeg"/><Relationship Id="rId15" Type="http://schemas.openxmlformats.org/officeDocument/2006/relationships/image" Target="../media/image18.jpeg"/><Relationship Id="rId14" Type="http://schemas.openxmlformats.org/officeDocument/2006/relationships/image" Target="../media/image17.jpeg"/><Relationship Id="rId13" Type="http://schemas.openxmlformats.org/officeDocument/2006/relationships/image" Target="../media/image16.jpeg"/><Relationship Id="rId12" Type="http://schemas.openxmlformats.org/officeDocument/2006/relationships/image" Target="../media/image15.jpeg"/><Relationship Id="rId11" Type="http://schemas.openxmlformats.org/officeDocument/2006/relationships/image" Target="../media/image14.jpeg"/><Relationship Id="rId10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8.jpeg"/><Relationship Id="rId2" Type="http://schemas.openxmlformats.org/officeDocument/2006/relationships/image" Target="../media/image5.jpeg"/><Relationship Id="rId19" Type="http://schemas.openxmlformats.org/officeDocument/2006/relationships/image" Target="../media/image23.jpeg"/><Relationship Id="rId18" Type="http://schemas.openxmlformats.org/officeDocument/2006/relationships/image" Target="../media/image22.jpeg"/><Relationship Id="rId17" Type="http://schemas.openxmlformats.org/officeDocument/2006/relationships/image" Target="../media/image21.jpeg"/><Relationship Id="rId16" Type="http://schemas.openxmlformats.org/officeDocument/2006/relationships/image" Target="../media/image20.jpeg"/><Relationship Id="rId15" Type="http://schemas.openxmlformats.org/officeDocument/2006/relationships/image" Target="../media/image19.jpeg"/><Relationship Id="rId14" Type="http://schemas.openxmlformats.org/officeDocument/2006/relationships/image" Target="../media/image18.jpeg"/><Relationship Id="rId13" Type="http://schemas.openxmlformats.org/officeDocument/2006/relationships/image" Target="../media/image17.jpeg"/><Relationship Id="rId12" Type="http://schemas.openxmlformats.org/officeDocument/2006/relationships/image" Target="../media/image16.jpeg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ru-RU" altLang="en-US" sz="8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Жители подстилки</a:t>
            </a:r>
            <a:endParaRPr lang="ru-RU" altLang="en-US" sz="8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2" name="Изображение 21" descr="slu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165" y="-12065"/>
            <a:ext cx="2394585" cy="1868805"/>
          </a:xfrm>
          <a:prstGeom prst="rect">
            <a:avLst/>
          </a:prstGeom>
        </p:spPr>
      </p:pic>
      <p:pic>
        <p:nvPicPr>
          <p:cNvPr id="21" name="Изображение 20" descr="Polydesm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935"/>
            <a:ext cx="2388870" cy="2025015"/>
          </a:xfrm>
          <a:prstGeom prst="rect">
            <a:avLst/>
          </a:prstGeom>
        </p:spPr>
      </p:pic>
      <p:pic>
        <p:nvPicPr>
          <p:cNvPr id="4" name="Изображение 3" descr="Ectobius sylvestr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1670050"/>
            <a:ext cx="2221230" cy="1731645"/>
          </a:xfrm>
          <a:prstGeom prst="rect">
            <a:avLst/>
          </a:prstGeom>
        </p:spPr>
      </p:pic>
      <p:pic>
        <p:nvPicPr>
          <p:cNvPr id="5" name="Изображение 4" descr="Pseudoscorpiones._2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125" y="5116830"/>
            <a:ext cx="2712720" cy="1757680"/>
          </a:xfrm>
          <a:prstGeom prst="rect">
            <a:avLst/>
          </a:prstGeom>
        </p:spPr>
      </p:pic>
      <p:pic>
        <p:nvPicPr>
          <p:cNvPr id="6" name="Изображение 5" descr="Lumbricu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740" y="5048250"/>
            <a:ext cx="2432050" cy="1797685"/>
          </a:xfrm>
          <a:prstGeom prst="rect">
            <a:avLst/>
          </a:prstGeom>
        </p:spPr>
      </p:pic>
      <p:pic>
        <p:nvPicPr>
          <p:cNvPr id="8" name="Изображение 7" descr="carabida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9" name="Изображение 8" descr="Ariant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5" y="-12065"/>
            <a:ext cx="2328545" cy="1616075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6625" y="3331845"/>
            <a:ext cx="2844165" cy="1775460"/>
          </a:xfrm>
          <a:prstGeom prst="rect">
            <a:avLst/>
          </a:prstGeom>
        </p:spPr>
      </p:pic>
      <p:pic>
        <p:nvPicPr>
          <p:cNvPr id="12" name="Изображение 11" descr="Cepaea_nemorali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3240" y="-12065"/>
            <a:ext cx="2808605" cy="1949450"/>
          </a:xfrm>
          <a:prstGeom prst="rect">
            <a:avLst/>
          </a:prstGeom>
        </p:spPr>
      </p:pic>
      <p:pic>
        <p:nvPicPr>
          <p:cNvPr id="14" name="Изображение 13" descr="Clausiliida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709795" y="1221105"/>
            <a:ext cx="2075815" cy="2657475"/>
          </a:xfrm>
          <a:prstGeom prst="rect">
            <a:avLst/>
          </a:prstGeom>
        </p:spPr>
      </p:pic>
      <p:pic>
        <p:nvPicPr>
          <p:cNvPr id="15" name="Изображение 14" descr="Clausiliidae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0790" y="3547110"/>
            <a:ext cx="2506980" cy="1732280"/>
          </a:xfrm>
          <a:prstGeom prst="rect">
            <a:avLst/>
          </a:prstGeom>
        </p:spPr>
      </p:pic>
      <p:pic>
        <p:nvPicPr>
          <p:cNvPr id="16" name="Изображение 15" descr="Collembola"/>
          <p:cNvPicPr>
            <a:picLocks noChangeAspect="1"/>
          </p:cNvPicPr>
          <p:nvPr/>
        </p:nvPicPr>
        <p:blipFill>
          <a:blip r:embed="rId12"/>
          <a:srcRect l="2976" r="11259" b="7626"/>
          <a:stretch>
            <a:fillRect/>
          </a:stretch>
        </p:blipFill>
        <p:spPr>
          <a:xfrm>
            <a:off x="9429750" y="1642110"/>
            <a:ext cx="2792095" cy="204724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2945" y="1651000"/>
            <a:ext cx="2593340" cy="1797685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5" y="5116830"/>
            <a:ext cx="2713355" cy="1715770"/>
          </a:xfrm>
          <a:prstGeom prst="rect">
            <a:avLst/>
          </a:prstGeom>
        </p:spPr>
      </p:pic>
      <p:pic>
        <p:nvPicPr>
          <p:cNvPr id="13" name="Изображение 12" descr="Cepea"/>
          <p:cNvPicPr>
            <a:picLocks noChangeAspect="1"/>
          </p:cNvPicPr>
          <p:nvPr/>
        </p:nvPicPr>
        <p:blipFill>
          <a:blip r:embed="rId15"/>
          <a:srcRect r="11265"/>
          <a:stretch>
            <a:fillRect/>
          </a:stretch>
        </p:blipFill>
        <p:spPr>
          <a:xfrm>
            <a:off x="4516755" y="-12065"/>
            <a:ext cx="2723515" cy="2127250"/>
          </a:xfrm>
          <a:prstGeom prst="rect">
            <a:avLst/>
          </a:prstGeom>
        </p:spPr>
      </p:pic>
      <p:pic>
        <p:nvPicPr>
          <p:cNvPr id="23" name="Изображение 22" descr="Trichia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05980" y="-12065"/>
            <a:ext cx="2287270" cy="1729105"/>
          </a:xfrm>
          <a:prstGeom prst="rect">
            <a:avLst/>
          </a:prstGeom>
        </p:spPr>
      </p:pic>
      <p:pic>
        <p:nvPicPr>
          <p:cNvPr id="26" name="Изображение 25" descr="Thomisidae"/>
          <p:cNvPicPr>
            <a:picLocks noChangeAspect="1"/>
          </p:cNvPicPr>
          <p:nvPr/>
        </p:nvPicPr>
        <p:blipFill>
          <a:blip r:embed="rId17"/>
          <a:srcRect r="6633"/>
          <a:stretch>
            <a:fillRect/>
          </a:stretch>
        </p:blipFill>
        <p:spPr>
          <a:xfrm>
            <a:off x="9429750" y="3547110"/>
            <a:ext cx="2792095" cy="1661795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7235" y="4811395"/>
            <a:ext cx="2949575" cy="2035810"/>
          </a:xfrm>
          <a:prstGeom prst="rect">
            <a:avLst/>
          </a:prstGeom>
        </p:spPr>
      </p:pic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76440" y="3199130"/>
            <a:ext cx="2416810" cy="1612265"/>
          </a:xfrm>
          <a:prstGeom prst="rect">
            <a:avLst/>
          </a:prstGeom>
        </p:spPr>
      </p:pic>
      <p:pic>
        <p:nvPicPr>
          <p:cNvPr id="27" name="Изображение 26" descr="Cepaea_nemoralis_yellow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3970" y="3350895"/>
            <a:ext cx="234188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altLang="en-US"/>
              <a:t>Thomisidae</a:t>
            </a:r>
            <a:endParaRPr lang="en-US" alt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2245" y="1838960"/>
            <a:ext cx="5196840" cy="3461385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11165" y="1838325"/>
            <a:ext cx="6153785" cy="34620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356360"/>
            <a:ext cx="11856085" cy="2712085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r>
              <a:rPr lang="ru-RU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Мы привыкли, что у жуков есть жесткие надкрылья (первая пара крыльев) и нормальные вторые крылья. Но в подстилке мы можем встретить двух уродов. У одного из них почти не осталось второй пары крыльев, а у другого первой. Найдите их....</a:t>
            </a:r>
            <a:endParaRPr lang="ru-RU" altLang="ru-RU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6" name="Изображение 25" descr="Thomisidae"/>
          <p:cNvPicPr>
            <a:picLocks noChangeAspect="1"/>
          </p:cNvPicPr>
          <p:nvPr/>
        </p:nvPicPr>
        <p:blipFill>
          <a:blip r:embed="rId1"/>
          <a:srcRect r="6633"/>
          <a:stretch>
            <a:fillRect/>
          </a:stretch>
        </p:blipFill>
        <p:spPr>
          <a:xfrm>
            <a:off x="0" y="1719580"/>
            <a:ext cx="2830195" cy="1684655"/>
          </a:xfrm>
          <a:prstGeom prst="rect">
            <a:avLst/>
          </a:prstGeom>
        </p:spPr>
      </p:pic>
      <p:pic>
        <p:nvPicPr>
          <p:cNvPr id="14" name="Изображение 13" descr="Clausiliida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59985" y="-302895"/>
            <a:ext cx="2075815" cy="2657475"/>
          </a:xfrm>
          <a:prstGeom prst="rect">
            <a:avLst/>
          </a:prstGeom>
        </p:spPr>
      </p:pic>
      <p:pic>
        <p:nvPicPr>
          <p:cNvPr id="12" name="Изображение 11" descr="Cepaea_nemoral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25" y="1669415"/>
            <a:ext cx="2808605" cy="1949450"/>
          </a:xfrm>
          <a:prstGeom prst="rect">
            <a:avLst/>
          </a:prstGeom>
        </p:spPr>
      </p:pic>
      <p:pic>
        <p:nvPicPr>
          <p:cNvPr id="13" name="Изображение 12" descr="Cepea"/>
          <p:cNvPicPr>
            <a:picLocks noChangeAspect="1"/>
          </p:cNvPicPr>
          <p:nvPr/>
        </p:nvPicPr>
        <p:blipFill>
          <a:blip r:embed="rId4"/>
          <a:srcRect r="11265"/>
          <a:stretch>
            <a:fillRect/>
          </a:stretch>
        </p:blipFill>
        <p:spPr>
          <a:xfrm>
            <a:off x="7313295" y="-38100"/>
            <a:ext cx="2723515" cy="2127250"/>
          </a:xfrm>
          <a:prstGeom prst="rect">
            <a:avLst/>
          </a:prstGeom>
        </p:spPr>
      </p:pic>
      <p:pic>
        <p:nvPicPr>
          <p:cNvPr id="22" name="Изображение 21" descr="slu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5" y="4979670"/>
            <a:ext cx="2394585" cy="1868805"/>
          </a:xfrm>
          <a:prstGeom prst="rect">
            <a:avLst/>
          </a:prstGeom>
        </p:spPr>
      </p:pic>
      <p:pic>
        <p:nvPicPr>
          <p:cNvPr id="21" name="Изображение 20" descr="Polydesmu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740" y="3207385"/>
            <a:ext cx="2618105" cy="2219325"/>
          </a:xfrm>
          <a:prstGeom prst="rect">
            <a:avLst/>
          </a:prstGeom>
        </p:spPr>
      </p:pic>
      <p:pic>
        <p:nvPicPr>
          <p:cNvPr id="4" name="Изображение 3" descr="Ectobius sylvestri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5" y="-12065"/>
            <a:ext cx="2221230" cy="1731645"/>
          </a:xfrm>
          <a:prstGeom prst="rect">
            <a:avLst/>
          </a:prstGeom>
        </p:spPr>
      </p:pic>
      <p:pic>
        <p:nvPicPr>
          <p:cNvPr id="5" name="Изображение 4" descr="Pseudoscorpiones._2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91535"/>
            <a:ext cx="2712720" cy="1757680"/>
          </a:xfrm>
          <a:prstGeom prst="rect">
            <a:avLst/>
          </a:prstGeom>
        </p:spPr>
      </p:pic>
      <p:pic>
        <p:nvPicPr>
          <p:cNvPr id="8" name="Изображение 7" descr="carabida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9" name="Изображение 8" descr="Ariant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8870" y="1642110"/>
            <a:ext cx="2534285" cy="1758950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6625" y="3331845"/>
            <a:ext cx="2844165" cy="1775460"/>
          </a:xfrm>
          <a:prstGeom prst="rect">
            <a:avLst/>
          </a:prstGeom>
        </p:spPr>
      </p:pic>
      <p:pic>
        <p:nvPicPr>
          <p:cNvPr id="15" name="Изображение 14" descr="Clausiliidae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7395" y="1669415"/>
            <a:ext cx="2506980" cy="1732280"/>
          </a:xfrm>
          <a:prstGeom prst="rect">
            <a:avLst/>
          </a:prstGeom>
        </p:spPr>
      </p:pic>
      <p:pic>
        <p:nvPicPr>
          <p:cNvPr id="16" name="Изображение 15" descr="Collembola"/>
          <p:cNvPicPr>
            <a:picLocks noChangeAspect="1"/>
          </p:cNvPicPr>
          <p:nvPr/>
        </p:nvPicPr>
        <p:blipFill>
          <a:blip r:embed="rId13"/>
          <a:srcRect l="2976" r="11259" b="7626"/>
          <a:stretch>
            <a:fillRect/>
          </a:stretch>
        </p:blipFill>
        <p:spPr>
          <a:xfrm>
            <a:off x="9429750" y="1642110"/>
            <a:ext cx="2792095" cy="204724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6760" y="3013710"/>
            <a:ext cx="2593340" cy="1797685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6625" y="5149215"/>
            <a:ext cx="2844165" cy="1715770"/>
          </a:xfrm>
          <a:prstGeom prst="rect">
            <a:avLst/>
          </a:prstGeom>
        </p:spPr>
      </p:pic>
      <p:pic>
        <p:nvPicPr>
          <p:cNvPr id="23" name="Изображение 22" descr="Trichia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34575" y="-38100"/>
            <a:ext cx="2287270" cy="1729105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7235" y="4811395"/>
            <a:ext cx="2949575" cy="2035810"/>
          </a:xfrm>
          <a:prstGeom prst="rect">
            <a:avLst/>
          </a:prstGeom>
        </p:spPr>
      </p:pic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89170" y="3536950"/>
            <a:ext cx="2416810" cy="1612265"/>
          </a:xfrm>
          <a:prstGeom prst="rect">
            <a:avLst/>
          </a:prstGeom>
        </p:spPr>
      </p:pic>
      <p:pic>
        <p:nvPicPr>
          <p:cNvPr id="27" name="Изображение 26" descr="Cepaea_nemoralis_yellow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9965" y="5089525"/>
            <a:ext cx="2341880" cy="1756410"/>
          </a:xfrm>
          <a:prstGeom prst="rect">
            <a:avLst/>
          </a:prstGeom>
        </p:spPr>
      </p:pic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  <p:pic>
        <p:nvPicPr>
          <p:cNvPr id="7" name="Изображение 6" descr="carabida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11" name="Замещающее содержимое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Curculionidae, Carabidae,  Staphylinidae</a:t>
            </a:r>
            <a:endParaRPr lang="en-US" altLang="en-US"/>
          </a:p>
        </p:txBody>
      </p:sp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9570" y="2198370"/>
            <a:ext cx="3689985" cy="2461895"/>
          </a:xfrm>
          <a:prstGeom prst="rect">
            <a:avLst/>
          </a:prstGeom>
        </p:spPr>
      </p:pic>
      <p:pic>
        <p:nvPicPr>
          <p:cNvPr id="7" name="Изображение 6" descr="carabida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35550" y="1848485"/>
            <a:ext cx="2480310" cy="3180080"/>
          </a:xfrm>
          <a:prstGeom prst="rect">
            <a:avLst/>
          </a:prstGeom>
        </p:spPr>
      </p:pic>
      <p:pic>
        <p:nvPicPr>
          <p:cNvPr id="11" name="Замещающее содержимо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" y="2198370"/>
            <a:ext cx="4375150" cy="24612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356360"/>
            <a:ext cx="11856085" cy="2712085"/>
          </a:xfrm>
        </p:spPr>
        <p:txBody>
          <a:bodyPr>
            <a:normAutofit fontScale="90000"/>
          </a:bodyPr>
          <a:p>
            <a:r>
              <a:rPr lang="ru-RU" altLang="ru-RU"/>
              <a:t>Большинство брюхоногих моллюсков имеет раковину завитую вправо... Но среди них бывают генетические уроды, у которых раковина завита влево. Однако, у некоторых семейств это, как раз, норма. Надите лвозакрученных моллюсков....</a:t>
            </a:r>
            <a:endParaRPr lang="ru-RU" alt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2" name="Изображение 21" descr="slu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6205" y="5033010"/>
            <a:ext cx="2394585" cy="1868805"/>
          </a:xfrm>
          <a:prstGeom prst="rect">
            <a:avLst/>
          </a:prstGeom>
        </p:spPr>
      </p:pic>
      <p:pic>
        <p:nvPicPr>
          <p:cNvPr id="21" name="Изображение 20" descr="Polydesm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935"/>
            <a:ext cx="2388870" cy="2025015"/>
          </a:xfrm>
          <a:prstGeom prst="rect">
            <a:avLst/>
          </a:prstGeom>
        </p:spPr>
      </p:pic>
      <p:pic>
        <p:nvPicPr>
          <p:cNvPr id="4" name="Изображение 3" descr="Ectobius sylvestr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90" y="3512185"/>
            <a:ext cx="2221230" cy="1731645"/>
          </a:xfrm>
          <a:prstGeom prst="rect">
            <a:avLst/>
          </a:prstGeom>
        </p:spPr>
      </p:pic>
      <p:pic>
        <p:nvPicPr>
          <p:cNvPr id="5" name="Изображение 4" descr="Pseudoscorpiones._2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1535"/>
            <a:ext cx="2712720" cy="1757680"/>
          </a:xfrm>
          <a:prstGeom prst="rect">
            <a:avLst/>
          </a:prstGeom>
        </p:spPr>
      </p:pic>
      <p:pic>
        <p:nvPicPr>
          <p:cNvPr id="8" name="Изображение 7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9" name="Изображение 8" descr="Ariant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595" y="1717040"/>
            <a:ext cx="2328545" cy="1616075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625" y="3331845"/>
            <a:ext cx="2844165" cy="1775460"/>
          </a:xfrm>
          <a:prstGeom prst="rect">
            <a:avLst/>
          </a:prstGeom>
        </p:spPr>
      </p:pic>
      <p:pic>
        <p:nvPicPr>
          <p:cNvPr id="12" name="Изображение 11" descr="Cepaea_nemorali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3240" y="-12065"/>
            <a:ext cx="2808605" cy="1949450"/>
          </a:xfrm>
          <a:prstGeom prst="rect">
            <a:avLst/>
          </a:prstGeom>
        </p:spPr>
      </p:pic>
      <p:pic>
        <p:nvPicPr>
          <p:cNvPr id="14" name="Изображение 13" descr="Clausiliida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839335" y="-289560"/>
            <a:ext cx="2075815" cy="2657475"/>
          </a:xfrm>
          <a:prstGeom prst="rect">
            <a:avLst/>
          </a:prstGeom>
        </p:spPr>
      </p:pic>
      <p:pic>
        <p:nvPicPr>
          <p:cNvPr id="15" name="Изображение 14" descr="Clausiliidae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7395" y="1669415"/>
            <a:ext cx="2506980" cy="1732280"/>
          </a:xfrm>
          <a:prstGeom prst="rect">
            <a:avLst/>
          </a:prstGeom>
        </p:spPr>
      </p:pic>
      <p:pic>
        <p:nvPicPr>
          <p:cNvPr id="16" name="Изображение 15" descr="Collembola"/>
          <p:cNvPicPr>
            <a:picLocks noChangeAspect="1"/>
          </p:cNvPicPr>
          <p:nvPr/>
        </p:nvPicPr>
        <p:blipFill>
          <a:blip r:embed="rId11"/>
          <a:srcRect l="2976" r="11259" b="7626"/>
          <a:stretch>
            <a:fillRect/>
          </a:stretch>
        </p:blipFill>
        <p:spPr>
          <a:xfrm>
            <a:off x="9429750" y="1642110"/>
            <a:ext cx="2792095" cy="204724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6760" y="3013710"/>
            <a:ext cx="2593340" cy="1797685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" y="5116830"/>
            <a:ext cx="2713355" cy="1715770"/>
          </a:xfrm>
          <a:prstGeom prst="rect">
            <a:avLst/>
          </a:prstGeom>
        </p:spPr>
      </p:pic>
      <p:pic>
        <p:nvPicPr>
          <p:cNvPr id="13" name="Изображение 12" descr="Cepea"/>
          <p:cNvPicPr>
            <a:picLocks noChangeAspect="1"/>
          </p:cNvPicPr>
          <p:nvPr/>
        </p:nvPicPr>
        <p:blipFill>
          <a:blip r:embed="rId14"/>
          <a:srcRect r="11265"/>
          <a:stretch>
            <a:fillRect/>
          </a:stretch>
        </p:blipFill>
        <p:spPr>
          <a:xfrm>
            <a:off x="4456430" y="1719580"/>
            <a:ext cx="2723515" cy="2127250"/>
          </a:xfrm>
          <a:prstGeom prst="rect">
            <a:avLst/>
          </a:prstGeom>
        </p:spPr>
      </p:pic>
      <p:pic>
        <p:nvPicPr>
          <p:cNvPr id="23" name="Изображение 22" descr="Trichia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980" y="-12065"/>
            <a:ext cx="2287270" cy="1729105"/>
          </a:xfrm>
          <a:prstGeom prst="rect">
            <a:avLst/>
          </a:prstGeom>
        </p:spPr>
      </p:pic>
      <p:pic>
        <p:nvPicPr>
          <p:cNvPr id="26" name="Изображение 25" descr="Thomisidae"/>
          <p:cNvPicPr>
            <a:picLocks noChangeAspect="1"/>
          </p:cNvPicPr>
          <p:nvPr/>
        </p:nvPicPr>
        <p:blipFill>
          <a:blip r:embed="rId16"/>
          <a:srcRect r="6633"/>
          <a:stretch>
            <a:fillRect/>
          </a:stretch>
        </p:blipFill>
        <p:spPr>
          <a:xfrm>
            <a:off x="9429750" y="3547110"/>
            <a:ext cx="2792095" cy="1661795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7235" y="4811395"/>
            <a:ext cx="2949575" cy="2035810"/>
          </a:xfrm>
          <a:prstGeom prst="rect">
            <a:avLst/>
          </a:prstGeom>
        </p:spPr>
      </p:pic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7940" y="-11430"/>
            <a:ext cx="2416810" cy="1612265"/>
          </a:xfrm>
          <a:prstGeom prst="rect">
            <a:avLst/>
          </a:prstGeom>
        </p:spPr>
      </p:pic>
      <p:pic>
        <p:nvPicPr>
          <p:cNvPr id="27" name="Изображение 26" descr="Cepaea_nemoralis_yellow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9965" y="5089525"/>
            <a:ext cx="2341880" cy="1756410"/>
          </a:xfrm>
          <a:prstGeom prst="rect">
            <a:avLst/>
          </a:prstGeom>
        </p:spPr>
      </p:pic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  <p:pic>
        <p:nvPicPr>
          <p:cNvPr id="7" name="Изображение 6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11" name="Замещающее содержимое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r>
              <a:rPr lang="en-US" altLang="en-US"/>
              <a:t>Clausiliidae</a:t>
            </a:r>
            <a:endParaRPr lang="en-US" altLang="en-US"/>
          </a:p>
        </p:txBody>
      </p:sp>
      <p:pic>
        <p:nvPicPr>
          <p:cNvPr id="4" name="Изображение 3" descr="Clausiliida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7589520" y="678180"/>
            <a:ext cx="4572000" cy="6088380"/>
          </a:xfrm>
          <a:prstGeom prst="rect">
            <a:avLst/>
          </a:prstGeom>
        </p:spPr>
      </p:pic>
      <p:pic>
        <p:nvPicPr>
          <p:cNvPr id="5" name="Изображение 4" descr="Clausiliida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2103755"/>
            <a:ext cx="7021830" cy="46628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356360"/>
            <a:ext cx="11856085" cy="2712085"/>
          </a:xfrm>
        </p:spPr>
        <p:txBody>
          <a:bodyPr>
            <a:normAutofit/>
          </a:bodyPr>
          <a:p>
            <a:r>
              <a:rPr lang="ru-RU" altLang="ru-RU"/>
              <a:t>Найдите моллюсков, представителей одного вида...</a:t>
            </a:r>
            <a:endParaRPr lang="ru-RU" alt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2" name="Изображение 21" descr="slu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6205" y="5033010"/>
            <a:ext cx="2394585" cy="1868805"/>
          </a:xfrm>
          <a:prstGeom prst="rect">
            <a:avLst/>
          </a:prstGeom>
        </p:spPr>
      </p:pic>
      <p:pic>
        <p:nvPicPr>
          <p:cNvPr id="21" name="Изображение 20" descr="Polydesm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935"/>
            <a:ext cx="2388870" cy="2025015"/>
          </a:xfrm>
          <a:prstGeom prst="rect">
            <a:avLst/>
          </a:prstGeom>
        </p:spPr>
      </p:pic>
      <p:pic>
        <p:nvPicPr>
          <p:cNvPr id="4" name="Изображение 3" descr="Ectobius sylvestr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12065"/>
            <a:ext cx="2221230" cy="1731645"/>
          </a:xfrm>
          <a:prstGeom prst="rect">
            <a:avLst/>
          </a:prstGeom>
        </p:spPr>
      </p:pic>
      <p:pic>
        <p:nvPicPr>
          <p:cNvPr id="5" name="Изображение 4" descr="Pseudoscorpiones._2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1535"/>
            <a:ext cx="2712720" cy="1757680"/>
          </a:xfrm>
          <a:prstGeom prst="rect">
            <a:avLst/>
          </a:prstGeom>
        </p:spPr>
      </p:pic>
      <p:pic>
        <p:nvPicPr>
          <p:cNvPr id="8" name="Изображение 7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9" name="Изображение 8" descr="Ariant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595" y="1717040"/>
            <a:ext cx="2328545" cy="1616075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625" y="3331845"/>
            <a:ext cx="2844165" cy="1775460"/>
          </a:xfrm>
          <a:prstGeom prst="rect">
            <a:avLst/>
          </a:prstGeom>
        </p:spPr>
      </p:pic>
      <p:pic>
        <p:nvPicPr>
          <p:cNvPr id="12" name="Изображение 11" descr="Cepaea_nemorali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3240" y="-12065"/>
            <a:ext cx="2808605" cy="1949450"/>
          </a:xfrm>
          <a:prstGeom prst="rect">
            <a:avLst/>
          </a:prstGeom>
        </p:spPr>
      </p:pic>
      <p:pic>
        <p:nvPicPr>
          <p:cNvPr id="14" name="Изображение 13" descr="Clausiliida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839335" y="-289560"/>
            <a:ext cx="2075815" cy="2657475"/>
          </a:xfrm>
          <a:prstGeom prst="rect">
            <a:avLst/>
          </a:prstGeom>
        </p:spPr>
      </p:pic>
      <p:pic>
        <p:nvPicPr>
          <p:cNvPr id="15" name="Изображение 14" descr="Clausiliidae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7395" y="1669415"/>
            <a:ext cx="2506980" cy="1732280"/>
          </a:xfrm>
          <a:prstGeom prst="rect">
            <a:avLst/>
          </a:prstGeom>
        </p:spPr>
      </p:pic>
      <p:pic>
        <p:nvPicPr>
          <p:cNvPr id="16" name="Изображение 15" descr="Collembola"/>
          <p:cNvPicPr>
            <a:picLocks noChangeAspect="1"/>
          </p:cNvPicPr>
          <p:nvPr/>
        </p:nvPicPr>
        <p:blipFill>
          <a:blip r:embed="rId11"/>
          <a:srcRect l="2976" r="11259" b="7626"/>
          <a:stretch>
            <a:fillRect/>
          </a:stretch>
        </p:blipFill>
        <p:spPr>
          <a:xfrm>
            <a:off x="9429750" y="1642110"/>
            <a:ext cx="2792095" cy="204724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6760" y="3013710"/>
            <a:ext cx="2593340" cy="1797685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" y="5116830"/>
            <a:ext cx="2713355" cy="1715770"/>
          </a:xfrm>
          <a:prstGeom prst="rect">
            <a:avLst/>
          </a:prstGeom>
        </p:spPr>
      </p:pic>
      <p:pic>
        <p:nvPicPr>
          <p:cNvPr id="13" name="Изображение 12" descr="Cepea"/>
          <p:cNvPicPr>
            <a:picLocks noChangeAspect="1"/>
          </p:cNvPicPr>
          <p:nvPr/>
        </p:nvPicPr>
        <p:blipFill>
          <a:blip r:embed="rId14"/>
          <a:srcRect r="11265"/>
          <a:stretch>
            <a:fillRect/>
          </a:stretch>
        </p:blipFill>
        <p:spPr>
          <a:xfrm>
            <a:off x="4456430" y="1719580"/>
            <a:ext cx="2723515" cy="2127250"/>
          </a:xfrm>
          <a:prstGeom prst="rect">
            <a:avLst/>
          </a:prstGeom>
        </p:spPr>
      </p:pic>
      <p:pic>
        <p:nvPicPr>
          <p:cNvPr id="23" name="Изображение 22" descr="Trichia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980" y="-12065"/>
            <a:ext cx="2287270" cy="1729105"/>
          </a:xfrm>
          <a:prstGeom prst="rect">
            <a:avLst/>
          </a:prstGeom>
        </p:spPr>
      </p:pic>
      <p:pic>
        <p:nvPicPr>
          <p:cNvPr id="26" name="Изображение 25" descr="Thomisidae"/>
          <p:cNvPicPr>
            <a:picLocks noChangeAspect="1"/>
          </p:cNvPicPr>
          <p:nvPr/>
        </p:nvPicPr>
        <p:blipFill>
          <a:blip r:embed="rId16"/>
          <a:srcRect r="6633"/>
          <a:stretch>
            <a:fillRect/>
          </a:stretch>
        </p:blipFill>
        <p:spPr>
          <a:xfrm>
            <a:off x="9429750" y="3547110"/>
            <a:ext cx="2792095" cy="1661795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7235" y="4811395"/>
            <a:ext cx="2949575" cy="2035810"/>
          </a:xfrm>
          <a:prstGeom prst="rect">
            <a:avLst/>
          </a:prstGeom>
        </p:spPr>
      </p:pic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89170" y="3536950"/>
            <a:ext cx="2416810" cy="1612265"/>
          </a:xfrm>
          <a:prstGeom prst="rect">
            <a:avLst/>
          </a:prstGeom>
        </p:spPr>
      </p:pic>
      <p:pic>
        <p:nvPicPr>
          <p:cNvPr id="27" name="Изображение 26" descr="Cepaea_nemoralis_yellow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9965" y="5089525"/>
            <a:ext cx="2341880" cy="1756410"/>
          </a:xfrm>
          <a:prstGeom prst="rect">
            <a:avLst/>
          </a:prstGeom>
        </p:spPr>
      </p:pic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  <p:pic>
        <p:nvPicPr>
          <p:cNvPr id="7" name="Изображение 6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11" name="Замещающее содержимое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5" name="Изображение 14" descr="IMG_06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670" y="39370"/>
            <a:ext cx="9037320" cy="67786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" y="57785"/>
            <a:ext cx="10515600" cy="1325563"/>
          </a:xfrm>
        </p:spPr>
        <p:txBody>
          <a:bodyPr/>
          <a:p>
            <a:pPr algn="l"/>
            <a:r>
              <a:rPr lang="en-US" altLang="ru-RU"/>
              <a:t>Cepea nemoralis</a:t>
            </a:r>
            <a:endParaRPr lang="en-US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85005" y="241300"/>
            <a:ext cx="7690485" cy="608584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" y="2295525"/>
            <a:ext cx="4483100" cy="40316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r"/>
            <a:r>
              <a:rPr lang="en-US" altLang="ru-RU"/>
              <a:t>Bradybaena sp.</a:t>
            </a:r>
            <a:endParaRPr lang="en-US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3025" y="522605"/>
            <a:ext cx="4239895" cy="60166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920" y="1677035"/>
            <a:ext cx="6807835" cy="27127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0985" y="-31750"/>
            <a:ext cx="10515600" cy="1325563"/>
          </a:xfrm>
        </p:spPr>
        <p:txBody>
          <a:bodyPr/>
          <a:p>
            <a:r>
              <a:rPr lang="en-US" altLang="ru-RU"/>
              <a:t>Arianta arbustorum</a:t>
            </a:r>
            <a:endParaRPr lang="en-US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88990" y="1007745"/>
            <a:ext cx="6306185" cy="357632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1007745"/>
            <a:ext cx="5835015" cy="58350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Тест</a:t>
            </a:r>
            <a:r>
              <a:rPr lang="en-US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 внимательность...</a:t>
            </a:r>
            <a:endParaRPr lang="ru-RU" altLang="ru-RU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 sz="4400"/>
              <a:t>А что с пупком у </a:t>
            </a:r>
            <a:r>
              <a:rPr lang="en-US" altLang="en-US" sz="4400" i="1"/>
              <a:t>Cepea nemoralis</a:t>
            </a:r>
            <a:r>
              <a:rPr lang="en-US" altLang="en-US" sz="4400"/>
              <a:t>?</a:t>
            </a:r>
            <a:endParaRPr lang="en-US" altLang="en-US" sz="4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61310"/>
          </a:xfrm>
        </p:spPr>
        <p:txBody>
          <a:bodyPr>
            <a:normAutofit/>
          </a:bodyPr>
          <a:p>
            <a:r>
              <a:rPr lang="ru-RU" altLang="en-US"/>
              <a:t>Найдите животное, за поимку которго на настоящей экскурсии на Воронью горку мы вручаем особый приз...</a:t>
            </a:r>
            <a:endParaRPr lang="ru-RU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2" name="Изображение 21" descr="slu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6205" y="5033010"/>
            <a:ext cx="2394585" cy="1868805"/>
          </a:xfrm>
          <a:prstGeom prst="rect">
            <a:avLst/>
          </a:prstGeom>
        </p:spPr>
      </p:pic>
      <p:pic>
        <p:nvPicPr>
          <p:cNvPr id="21" name="Изображение 20" descr="Polydesm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935"/>
            <a:ext cx="2388870" cy="2025015"/>
          </a:xfrm>
          <a:prstGeom prst="rect">
            <a:avLst/>
          </a:prstGeom>
        </p:spPr>
      </p:pic>
      <p:pic>
        <p:nvPicPr>
          <p:cNvPr id="4" name="Изображение 3" descr="Ectobius sylvestr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12065"/>
            <a:ext cx="2221230" cy="1731645"/>
          </a:xfrm>
          <a:prstGeom prst="rect">
            <a:avLst/>
          </a:prstGeom>
        </p:spPr>
      </p:pic>
      <p:pic>
        <p:nvPicPr>
          <p:cNvPr id="5" name="Изображение 4" descr="Pseudoscorpiones._2jpg"/>
          <p:cNvPicPr>
            <a:picLocks noChangeAspect="1"/>
          </p:cNvPicPr>
          <p:nvPr/>
        </p:nvPicPr>
        <p:blipFill>
          <a:blip r:embed="rId4"/>
          <a:srcRect r="20576"/>
          <a:stretch>
            <a:fillRect/>
          </a:stretch>
        </p:blipFill>
        <p:spPr>
          <a:xfrm>
            <a:off x="10036810" y="5149215"/>
            <a:ext cx="2185670" cy="1757680"/>
          </a:xfrm>
          <a:prstGeom prst="rect">
            <a:avLst/>
          </a:prstGeom>
        </p:spPr>
      </p:pic>
      <p:pic>
        <p:nvPicPr>
          <p:cNvPr id="8" name="Изображение 7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9" name="Изображение 8" descr="Ariant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595" y="1717040"/>
            <a:ext cx="2328545" cy="1616075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625" y="3331845"/>
            <a:ext cx="2844165" cy="1775460"/>
          </a:xfrm>
          <a:prstGeom prst="rect">
            <a:avLst/>
          </a:prstGeom>
        </p:spPr>
      </p:pic>
      <p:pic>
        <p:nvPicPr>
          <p:cNvPr id="12" name="Изображение 11" descr="Cepaea_nemorali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3240" y="-12065"/>
            <a:ext cx="2808605" cy="1949450"/>
          </a:xfrm>
          <a:prstGeom prst="rect">
            <a:avLst/>
          </a:prstGeom>
        </p:spPr>
      </p:pic>
      <p:pic>
        <p:nvPicPr>
          <p:cNvPr id="14" name="Изображение 13" descr="Clausiliida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839335" y="-289560"/>
            <a:ext cx="2075815" cy="2657475"/>
          </a:xfrm>
          <a:prstGeom prst="rect">
            <a:avLst/>
          </a:prstGeom>
        </p:spPr>
      </p:pic>
      <p:pic>
        <p:nvPicPr>
          <p:cNvPr id="15" name="Изображение 14" descr="Clausiliidae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7395" y="1669415"/>
            <a:ext cx="2506980" cy="1732280"/>
          </a:xfrm>
          <a:prstGeom prst="rect">
            <a:avLst/>
          </a:prstGeom>
        </p:spPr>
      </p:pic>
      <p:pic>
        <p:nvPicPr>
          <p:cNvPr id="16" name="Изображение 15" descr="Collembola"/>
          <p:cNvPicPr>
            <a:picLocks noChangeAspect="1"/>
          </p:cNvPicPr>
          <p:nvPr/>
        </p:nvPicPr>
        <p:blipFill>
          <a:blip r:embed="rId11"/>
          <a:srcRect l="2976" r="11259" b="7626"/>
          <a:stretch>
            <a:fillRect/>
          </a:stretch>
        </p:blipFill>
        <p:spPr>
          <a:xfrm>
            <a:off x="9429750" y="1642110"/>
            <a:ext cx="2792095" cy="204724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6760" y="3013710"/>
            <a:ext cx="2593340" cy="1797685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" y="5116830"/>
            <a:ext cx="2713355" cy="1715770"/>
          </a:xfrm>
          <a:prstGeom prst="rect">
            <a:avLst/>
          </a:prstGeom>
        </p:spPr>
      </p:pic>
      <p:pic>
        <p:nvPicPr>
          <p:cNvPr id="13" name="Изображение 12" descr="Cepea"/>
          <p:cNvPicPr>
            <a:picLocks noChangeAspect="1"/>
          </p:cNvPicPr>
          <p:nvPr/>
        </p:nvPicPr>
        <p:blipFill>
          <a:blip r:embed="rId14"/>
          <a:srcRect r="11265"/>
          <a:stretch>
            <a:fillRect/>
          </a:stretch>
        </p:blipFill>
        <p:spPr>
          <a:xfrm>
            <a:off x="4456430" y="1719580"/>
            <a:ext cx="2723515" cy="2127250"/>
          </a:xfrm>
          <a:prstGeom prst="rect">
            <a:avLst/>
          </a:prstGeom>
        </p:spPr>
      </p:pic>
      <p:pic>
        <p:nvPicPr>
          <p:cNvPr id="23" name="Изображение 22" descr="Trichia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980" y="-12065"/>
            <a:ext cx="2287270" cy="1729105"/>
          </a:xfrm>
          <a:prstGeom prst="rect">
            <a:avLst/>
          </a:prstGeom>
        </p:spPr>
      </p:pic>
      <p:pic>
        <p:nvPicPr>
          <p:cNvPr id="26" name="Изображение 25" descr="Thomisidae"/>
          <p:cNvPicPr>
            <a:picLocks noChangeAspect="1"/>
          </p:cNvPicPr>
          <p:nvPr/>
        </p:nvPicPr>
        <p:blipFill>
          <a:blip r:embed="rId16"/>
          <a:srcRect r="6633"/>
          <a:stretch>
            <a:fillRect/>
          </a:stretch>
        </p:blipFill>
        <p:spPr>
          <a:xfrm>
            <a:off x="9429750" y="3547110"/>
            <a:ext cx="2792095" cy="1661795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7235" y="4811395"/>
            <a:ext cx="2949575" cy="2035810"/>
          </a:xfrm>
          <a:prstGeom prst="rect">
            <a:avLst/>
          </a:prstGeom>
        </p:spPr>
      </p:pic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89170" y="3536950"/>
            <a:ext cx="2416810" cy="1612265"/>
          </a:xfrm>
          <a:prstGeom prst="rect">
            <a:avLst/>
          </a:prstGeom>
        </p:spPr>
      </p:pic>
      <p:pic>
        <p:nvPicPr>
          <p:cNvPr id="27" name="Изображение 26" descr="Cepaea_nemoralis_yellow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3465195"/>
            <a:ext cx="2341880" cy="1756410"/>
          </a:xfrm>
          <a:prstGeom prst="rect">
            <a:avLst/>
          </a:prstGeom>
        </p:spPr>
      </p:pic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  <p:pic>
        <p:nvPicPr>
          <p:cNvPr id="7" name="Изображение 6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11" name="Замещающее содержимое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Pseudoscorpiones</a:t>
            </a:r>
            <a:endParaRPr lang="en-US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rot="5400000">
            <a:off x="6012815" y="2371725"/>
            <a:ext cx="5394325" cy="348678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 l="22640" r="12427"/>
          <a:stretch>
            <a:fillRect/>
          </a:stretch>
        </p:blipFill>
        <p:spPr>
          <a:xfrm>
            <a:off x="528955" y="1417955"/>
            <a:ext cx="6308725" cy="54654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61310"/>
          </a:xfrm>
        </p:spPr>
        <p:txBody>
          <a:bodyPr>
            <a:normAutofit/>
          </a:bodyPr>
          <a:p>
            <a:r>
              <a:rPr lang="ru-RU" altLang="ru-RU"/>
              <a:t>Осталось найти ближайших родственников сколопендры...</a:t>
            </a:r>
            <a:endParaRPr lang="ru-RU" alt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2" name="Изображение 21" descr="slu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6205" y="5033010"/>
            <a:ext cx="2394585" cy="1868805"/>
          </a:xfrm>
          <a:prstGeom prst="rect">
            <a:avLst/>
          </a:prstGeom>
        </p:spPr>
      </p:pic>
      <p:pic>
        <p:nvPicPr>
          <p:cNvPr id="21" name="Изображение 20" descr="Polydesm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935"/>
            <a:ext cx="2388870" cy="2025015"/>
          </a:xfrm>
          <a:prstGeom prst="rect">
            <a:avLst/>
          </a:prstGeom>
        </p:spPr>
      </p:pic>
      <p:pic>
        <p:nvPicPr>
          <p:cNvPr id="4" name="Изображение 3" descr="Ectobius sylvestr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12065"/>
            <a:ext cx="2221230" cy="1731645"/>
          </a:xfrm>
          <a:prstGeom prst="rect">
            <a:avLst/>
          </a:prstGeom>
        </p:spPr>
      </p:pic>
      <p:pic>
        <p:nvPicPr>
          <p:cNvPr id="5" name="Изображение 4" descr="Pseudoscorpiones._2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1535"/>
            <a:ext cx="2712720" cy="1757680"/>
          </a:xfrm>
          <a:prstGeom prst="rect">
            <a:avLst/>
          </a:prstGeom>
        </p:spPr>
      </p:pic>
      <p:pic>
        <p:nvPicPr>
          <p:cNvPr id="8" name="Изображение 7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9" name="Изображение 8" descr="Ariant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595" y="1717040"/>
            <a:ext cx="2328545" cy="1616075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625" y="3331845"/>
            <a:ext cx="2844165" cy="1775460"/>
          </a:xfrm>
          <a:prstGeom prst="rect">
            <a:avLst/>
          </a:prstGeom>
        </p:spPr>
      </p:pic>
      <p:pic>
        <p:nvPicPr>
          <p:cNvPr id="12" name="Изображение 11" descr="Cepaea_nemorali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3240" y="-12065"/>
            <a:ext cx="2808605" cy="1949450"/>
          </a:xfrm>
          <a:prstGeom prst="rect">
            <a:avLst/>
          </a:prstGeom>
        </p:spPr>
      </p:pic>
      <p:pic>
        <p:nvPicPr>
          <p:cNvPr id="14" name="Изображение 13" descr="Clausiliida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839335" y="-289560"/>
            <a:ext cx="2075815" cy="2657475"/>
          </a:xfrm>
          <a:prstGeom prst="rect">
            <a:avLst/>
          </a:prstGeom>
        </p:spPr>
      </p:pic>
      <p:pic>
        <p:nvPicPr>
          <p:cNvPr id="15" name="Изображение 14" descr="Clausiliidae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7395" y="1669415"/>
            <a:ext cx="2506980" cy="1732280"/>
          </a:xfrm>
          <a:prstGeom prst="rect">
            <a:avLst/>
          </a:prstGeom>
        </p:spPr>
      </p:pic>
      <p:pic>
        <p:nvPicPr>
          <p:cNvPr id="16" name="Изображение 15" descr="Collembola"/>
          <p:cNvPicPr>
            <a:picLocks noChangeAspect="1"/>
          </p:cNvPicPr>
          <p:nvPr/>
        </p:nvPicPr>
        <p:blipFill>
          <a:blip r:embed="rId11"/>
          <a:srcRect l="2976" r="11259" b="7626"/>
          <a:stretch>
            <a:fillRect/>
          </a:stretch>
        </p:blipFill>
        <p:spPr>
          <a:xfrm>
            <a:off x="9429750" y="1642110"/>
            <a:ext cx="2792095" cy="204724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6760" y="3013710"/>
            <a:ext cx="2593340" cy="1797685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" y="5116830"/>
            <a:ext cx="2713355" cy="1715770"/>
          </a:xfrm>
          <a:prstGeom prst="rect">
            <a:avLst/>
          </a:prstGeom>
        </p:spPr>
      </p:pic>
      <p:pic>
        <p:nvPicPr>
          <p:cNvPr id="13" name="Изображение 12" descr="Cepea"/>
          <p:cNvPicPr>
            <a:picLocks noChangeAspect="1"/>
          </p:cNvPicPr>
          <p:nvPr/>
        </p:nvPicPr>
        <p:blipFill>
          <a:blip r:embed="rId14"/>
          <a:srcRect r="11265"/>
          <a:stretch>
            <a:fillRect/>
          </a:stretch>
        </p:blipFill>
        <p:spPr>
          <a:xfrm>
            <a:off x="4456430" y="1719580"/>
            <a:ext cx="2723515" cy="2127250"/>
          </a:xfrm>
          <a:prstGeom prst="rect">
            <a:avLst/>
          </a:prstGeom>
        </p:spPr>
      </p:pic>
      <p:pic>
        <p:nvPicPr>
          <p:cNvPr id="23" name="Изображение 22" descr="Trichia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980" y="-12065"/>
            <a:ext cx="2287270" cy="1729105"/>
          </a:xfrm>
          <a:prstGeom prst="rect">
            <a:avLst/>
          </a:prstGeom>
        </p:spPr>
      </p:pic>
      <p:pic>
        <p:nvPicPr>
          <p:cNvPr id="26" name="Изображение 25" descr="Thomisidae"/>
          <p:cNvPicPr>
            <a:picLocks noChangeAspect="1"/>
          </p:cNvPicPr>
          <p:nvPr/>
        </p:nvPicPr>
        <p:blipFill>
          <a:blip r:embed="rId16"/>
          <a:srcRect r="6633"/>
          <a:stretch>
            <a:fillRect/>
          </a:stretch>
        </p:blipFill>
        <p:spPr>
          <a:xfrm>
            <a:off x="9429750" y="3547110"/>
            <a:ext cx="2792095" cy="1661795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7235" y="4811395"/>
            <a:ext cx="2949575" cy="2035810"/>
          </a:xfrm>
          <a:prstGeom prst="rect">
            <a:avLst/>
          </a:prstGeom>
        </p:spPr>
      </p:pic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89170" y="3536950"/>
            <a:ext cx="2416810" cy="1612265"/>
          </a:xfrm>
          <a:prstGeom prst="rect">
            <a:avLst/>
          </a:prstGeom>
        </p:spPr>
      </p:pic>
      <p:pic>
        <p:nvPicPr>
          <p:cNvPr id="27" name="Изображение 26" descr="Cepaea_nemoralis_yellow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9965" y="5089525"/>
            <a:ext cx="2341880" cy="1756410"/>
          </a:xfrm>
          <a:prstGeom prst="rect">
            <a:avLst/>
          </a:prstGeom>
        </p:spPr>
      </p:pic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  <p:pic>
        <p:nvPicPr>
          <p:cNvPr id="7" name="Изображение 6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11" name="Замещающее содержимое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445" y="7620"/>
            <a:ext cx="10515600" cy="726440"/>
          </a:xfrm>
        </p:spPr>
        <p:txBody>
          <a:bodyPr>
            <a:normAutofit fontScale="90000"/>
          </a:bodyPr>
          <a:p>
            <a:r>
              <a:rPr lang="en-US" altLang="en-US"/>
              <a:t>Chilopoda </a:t>
            </a:r>
            <a:r>
              <a:rPr lang="ru-RU" altLang="en-US"/>
              <a:t>и</a:t>
            </a:r>
            <a:r>
              <a:rPr lang="en-US" altLang="en-US"/>
              <a:t> Diplopoda</a:t>
            </a:r>
            <a:endParaRPr lang="en-US" altLang="en-US"/>
          </a:p>
        </p:txBody>
      </p:sp>
      <p:pic>
        <p:nvPicPr>
          <p:cNvPr id="21" name="Изображение 20" descr="Polydesmu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3795" y="636270"/>
            <a:ext cx="2816225" cy="2388235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540" y="2943860"/>
            <a:ext cx="6252845" cy="390398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636905"/>
            <a:ext cx="4685030" cy="3247390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45" y="3884295"/>
            <a:ext cx="4685030" cy="2962910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540" y="636905"/>
            <a:ext cx="3437255" cy="23723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 descr="IMG_06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7770" y="3810"/>
            <a:ext cx="9164320" cy="68738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20" y="1704340"/>
            <a:ext cx="11524615" cy="1325880"/>
          </a:xfrm>
        </p:spPr>
        <p:txBody>
          <a:bodyPr>
            <a:normAutofit fontScale="90000"/>
          </a:bodyPr>
          <a:p>
            <a:r>
              <a:rPr lang="ru-RU" altLang="ru-RU"/>
              <a:t>Какое земноводное мы регулярно находим в подстилке на самой вершине Оркховой горы?</a:t>
            </a:r>
            <a:endParaRPr lang="ru-RU" alt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Тритоны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7605" y="1240790"/>
            <a:ext cx="7336790" cy="550291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04340"/>
            <a:ext cx="10515600" cy="1325563"/>
          </a:xfrm>
        </p:spPr>
        <p:txBody>
          <a:bodyPr>
            <a:normAutofit/>
          </a:bodyPr>
          <a:p>
            <a:r>
              <a:rPr lang="ru-RU" altLang="ru-RU"/>
              <a:t>Кого мы еще забыли?</a:t>
            </a:r>
            <a:endParaRPr lang="ru-RU" alt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9" name="Замещающее содержимое 28" descr="Lumbricus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635" y="1669415"/>
            <a:ext cx="2237740" cy="1802765"/>
          </a:xfrm>
          <a:prstGeom prst="rect">
            <a:avLst/>
          </a:prstGeom>
        </p:spPr>
      </p:pic>
      <p:sp>
        <p:nvSpPr>
          <p:cNvPr id="30" name="Заголовок 2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2" name="Изображение 21" descr="slu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205" y="5033010"/>
            <a:ext cx="2394585" cy="1868805"/>
          </a:xfrm>
          <a:prstGeom prst="rect">
            <a:avLst/>
          </a:prstGeom>
        </p:spPr>
      </p:pic>
      <p:pic>
        <p:nvPicPr>
          <p:cNvPr id="4" name="Изображение 3" descr="Ectobius sylvestr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12065"/>
            <a:ext cx="2221230" cy="1731645"/>
          </a:xfrm>
          <a:prstGeom prst="rect">
            <a:avLst/>
          </a:prstGeom>
        </p:spPr>
      </p:pic>
      <p:pic>
        <p:nvPicPr>
          <p:cNvPr id="5" name="Изображение 4" descr="Pseudoscorpiones._2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1535"/>
            <a:ext cx="2712720" cy="1757680"/>
          </a:xfrm>
          <a:prstGeom prst="rect">
            <a:avLst/>
          </a:prstGeom>
        </p:spPr>
      </p:pic>
      <p:pic>
        <p:nvPicPr>
          <p:cNvPr id="8" name="Изображение 7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9" name="Изображение 8" descr="Ariant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595" y="1717040"/>
            <a:ext cx="2328545" cy="1616075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625" y="3331845"/>
            <a:ext cx="2844165" cy="1775460"/>
          </a:xfrm>
          <a:prstGeom prst="rect">
            <a:avLst/>
          </a:prstGeom>
        </p:spPr>
      </p:pic>
      <p:pic>
        <p:nvPicPr>
          <p:cNvPr id="12" name="Изображение 11" descr="Cepaea_nemorali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3240" y="-12065"/>
            <a:ext cx="2808605" cy="1949450"/>
          </a:xfrm>
          <a:prstGeom prst="rect">
            <a:avLst/>
          </a:prstGeom>
        </p:spPr>
      </p:pic>
      <p:pic>
        <p:nvPicPr>
          <p:cNvPr id="14" name="Изображение 13" descr="Clausiliida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839335" y="-289560"/>
            <a:ext cx="2075815" cy="2657475"/>
          </a:xfrm>
          <a:prstGeom prst="rect">
            <a:avLst/>
          </a:prstGeom>
        </p:spPr>
      </p:pic>
      <p:pic>
        <p:nvPicPr>
          <p:cNvPr id="15" name="Изображение 14" descr="Clausiliidae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7395" y="1669415"/>
            <a:ext cx="2506980" cy="1732280"/>
          </a:xfrm>
          <a:prstGeom prst="rect">
            <a:avLst/>
          </a:prstGeom>
        </p:spPr>
      </p:pic>
      <p:pic>
        <p:nvPicPr>
          <p:cNvPr id="16" name="Изображение 15" descr="Collembola"/>
          <p:cNvPicPr>
            <a:picLocks noChangeAspect="1"/>
          </p:cNvPicPr>
          <p:nvPr/>
        </p:nvPicPr>
        <p:blipFill>
          <a:blip r:embed="rId11"/>
          <a:srcRect l="2976" r="11259" b="7626"/>
          <a:stretch>
            <a:fillRect/>
          </a:stretch>
        </p:blipFill>
        <p:spPr>
          <a:xfrm>
            <a:off x="9429750" y="1642110"/>
            <a:ext cx="2792095" cy="204724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6760" y="3013710"/>
            <a:ext cx="2593340" cy="1797685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" y="5116830"/>
            <a:ext cx="2713355" cy="1715770"/>
          </a:xfrm>
          <a:prstGeom prst="rect">
            <a:avLst/>
          </a:prstGeom>
        </p:spPr>
      </p:pic>
      <p:pic>
        <p:nvPicPr>
          <p:cNvPr id="13" name="Изображение 12" descr="Cepea"/>
          <p:cNvPicPr>
            <a:picLocks noChangeAspect="1"/>
          </p:cNvPicPr>
          <p:nvPr/>
        </p:nvPicPr>
        <p:blipFill>
          <a:blip r:embed="rId14"/>
          <a:srcRect r="11265"/>
          <a:stretch>
            <a:fillRect/>
          </a:stretch>
        </p:blipFill>
        <p:spPr>
          <a:xfrm>
            <a:off x="4456430" y="1719580"/>
            <a:ext cx="2723515" cy="2127250"/>
          </a:xfrm>
          <a:prstGeom prst="rect">
            <a:avLst/>
          </a:prstGeom>
        </p:spPr>
      </p:pic>
      <p:pic>
        <p:nvPicPr>
          <p:cNvPr id="23" name="Изображение 22" descr="Trichia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980" y="-12065"/>
            <a:ext cx="2287270" cy="1729105"/>
          </a:xfrm>
          <a:prstGeom prst="rect">
            <a:avLst/>
          </a:prstGeom>
        </p:spPr>
      </p:pic>
      <p:pic>
        <p:nvPicPr>
          <p:cNvPr id="26" name="Изображение 25" descr="Thomisidae"/>
          <p:cNvPicPr>
            <a:picLocks noChangeAspect="1"/>
          </p:cNvPicPr>
          <p:nvPr/>
        </p:nvPicPr>
        <p:blipFill>
          <a:blip r:embed="rId16"/>
          <a:srcRect r="6633"/>
          <a:stretch>
            <a:fillRect/>
          </a:stretch>
        </p:blipFill>
        <p:spPr>
          <a:xfrm>
            <a:off x="9429750" y="3547110"/>
            <a:ext cx="2792095" cy="1661795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7235" y="4811395"/>
            <a:ext cx="2949575" cy="2035810"/>
          </a:xfrm>
          <a:prstGeom prst="rect">
            <a:avLst/>
          </a:prstGeom>
        </p:spPr>
      </p:pic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89170" y="3536950"/>
            <a:ext cx="2416810" cy="1612265"/>
          </a:xfrm>
          <a:prstGeom prst="rect">
            <a:avLst/>
          </a:prstGeom>
        </p:spPr>
      </p:pic>
      <p:pic>
        <p:nvPicPr>
          <p:cNvPr id="27" name="Изображение 26" descr="Cepaea_nemoralis_yellow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9965" y="5089525"/>
            <a:ext cx="2341880" cy="1756410"/>
          </a:xfrm>
          <a:prstGeom prst="rect">
            <a:avLst/>
          </a:prstGeom>
        </p:spPr>
      </p:pic>
      <p:pic>
        <p:nvPicPr>
          <p:cNvPr id="7" name="Изображение 6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11" name="Замещающее содержимое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9130" y="-11430"/>
            <a:ext cx="3075940" cy="17303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r>
              <a:rPr lang="ru-RU" altLang="en-US"/>
              <a:t>Слизни</a:t>
            </a:r>
            <a:endParaRPr lang="ru-RU" altLang="en-US"/>
          </a:p>
        </p:txBody>
      </p:sp>
      <p:pic>
        <p:nvPicPr>
          <p:cNvPr id="22" name="Замещающее содержимое 21" descr="slu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05785" y="1905"/>
            <a:ext cx="9079230" cy="68103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" y="-8890"/>
            <a:ext cx="11288395" cy="1325880"/>
          </a:xfrm>
        </p:spPr>
        <p:txBody>
          <a:bodyPr/>
          <a:p>
            <a:pPr algn="l"/>
            <a:r>
              <a:rPr lang="en-US" altLang="en-US" i="1"/>
              <a:t>Trichia</a:t>
            </a:r>
            <a:r>
              <a:rPr lang="en-US" altLang="en-US"/>
              <a:t> sp.</a:t>
            </a:r>
            <a:endParaRPr lang="en-US" altLang="en-US"/>
          </a:p>
        </p:txBody>
      </p:sp>
      <p:pic>
        <p:nvPicPr>
          <p:cNvPr id="23" name="Замещающее содержимое 22" descr="Trichi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80080" y="34925"/>
            <a:ext cx="8982075" cy="67875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" y="-8890"/>
            <a:ext cx="11288395" cy="1325880"/>
          </a:xfrm>
        </p:spPr>
        <p:txBody>
          <a:bodyPr/>
          <a:p>
            <a:pPr algn="l"/>
            <a:r>
              <a:rPr lang="en-US" altLang="en-US"/>
              <a:t>Lumbricidae</a:t>
            </a:r>
            <a:endParaRPr lang="en-US" altLang="en-US"/>
          </a:p>
        </p:txBody>
      </p:sp>
      <p:pic>
        <p:nvPicPr>
          <p:cNvPr id="29" name="Замещающее содержимое 28" descr="Lumbricus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735070" y="-8890"/>
            <a:ext cx="8485505" cy="68357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 descr="IMG_07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4135" y="8890"/>
            <a:ext cx="9119235" cy="68402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 descr="IMG_06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2840" y="33020"/>
            <a:ext cx="9055735" cy="67919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2" name="Изображение 21" descr="slu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165" y="-12065"/>
            <a:ext cx="2394585" cy="1868805"/>
          </a:xfrm>
          <a:prstGeom prst="rect">
            <a:avLst/>
          </a:prstGeom>
        </p:spPr>
      </p:pic>
      <p:pic>
        <p:nvPicPr>
          <p:cNvPr id="21" name="Изображение 20" descr="Polydesm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935"/>
            <a:ext cx="2388870" cy="2025015"/>
          </a:xfrm>
          <a:prstGeom prst="rect">
            <a:avLst/>
          </a:prstGeom>
        </p:spPr>
      </p:pic>
      <p:pic>
        <p:nvPicPr>
          <p:cNvPr id="4" name="Изображение 3" descr="Ectobius sylvestr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12065"/>
            <a:ext cx="2221230" cy="1731645"/>
          </a:xfrm>
          <a:prstGeom prst="rect">
            <a:avLst/>
          </a:prstGeom>
        </p:spPr>
      </p:pic>
      <p:pic>
        <p:nvPicPr>
          <p:cNvPr id="5" name="Изображение 4" descr="Pseudoscorpiones._2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1535"/>
            <a:ext cx="2712720" cy="1757680"/>
          </a:xfrm>
          <a:prstGeom prst="rect">
            <a:avLst/>
          </a:prstGeom>
        </p:spPr>
      </p:pic>
      <p:pic>
        <p:nvPicPr>
          <p:cNvPr id="6" name="Изображение 5" descr="Lumbricu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740" y="5048250"/>
            <a:ext cx="2432050" cy="1797685"/>
          </a:xfrm>
          <a:prstGeom prst="rect">
            <a:avLst/>
          </a:prstGeom>
        </p:spPr>
      </p:pic>
      <p:pic>
        <p:nvPicPr>
          <p:cNvPr id="8" name="Изображение 7" descr="carabida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9" name="Изображение 8" descr="Ariant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595" y="1717040"/>
            <a:ext cx="2328545" cy="1616075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6625" y="3331845"/>
            <a:ext cx="2844165" cy="1775460"/>
          </a:xfrm>
          <a:prstGeom prst="rect">
            <a:avLst/>
          </a:prstGeom>
        </p:spPr>
      </p:pic>
      <p:pic>
        <p:nvPicPr>
          <p:cNvPr id="12" name="Изображение 11" descr="Cepaea_nemorali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3240" y="-12065"/>
            <a:ext cx="2808605" cy="1949450"/>
          </a:xfrm>
          <a:prstGeom prst="rect">
            <a:avLst/>
          </a:prstGeom>
        </p:spPr>
      </p:pic>
      <p:pic>
        <p:nvPicPr>
          <p:cNvPr id="14" name="Изображение 13" descr="Clausiliida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839335" y="-289560"/>
            <a:ext cx="2075815" cy="2657475"/>
          </a:xfrm>
          <a:prstGeom prst="rect">
            <a:avLst/>
          </a:prstGeom>
        </p:spPr>
      </p:pic>
      <p:pic>
        <p:nvPicPr>
          <p:cNvPr id="15" name="Изображение 14" descr="Clausiliidae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7395" y="1669415"/>
            <a:ext cx="2506980" cy="1732280"/>
          </a:xfrm>
          <a:prstGeom prst="rect">
            <a:avLst/>
          </a:prstGeom>
        </p:spPr>
      </p:pic>
      <p:pic>
        <p:nvPicPr>
          <p:cNvPr id="16" name="Изображение 15" descr="Collembola"/>
          <p:cNvPicPr>
            <a:picLocks noChangeAspect="1"/>
          </p:cNvPicPr>
          <p:nvPr/>
        </p:nvPicPr>
        <p:blipFill>
          <a:blip r:embed="rId12"/>
          <a:srcRect l="2976" r="11259" b="7626"/>
          <a:stretch>
            <a:fillRect/>
          </a:stretch>
        </p:blipFill>
        <p:spPr>
          <a:xfrm>
            <a:off x="9429750" y="1642110"/>
            <a:ext cx="2792095" cy="204724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6760" y="3013710"/>
            <a:ext cx="2593340" cy="1797685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5" y="5116830"/>
            <a:ext cx="2713355" cy="1715770"/>
          </a:xfrm>
          <a:prstGeom prst="rect">
            <a:avLst/>
          </a:prstGeom>
        </p:spPr>
      </p:pic>
      <p:pic>
        <p:nvPicPr>
          <p:cNvPr id="13" name="Изображение 12" descr="Cepea"/>
          <p:cNvPicPr>
            <a:picLocks noChangeAspect="1"/>
          </p:cNvPicPr>
          <p:nvPr/>
        </p:nvPicPr>
        <p:blipFill>
          <a:blip r:embed="rId15"/>
          <a:srcRect r="11265"/>
          <a:stretch>
            <a:fillRect/>
          </a:stretch>
        </p:blipFill>
        <p:spPr>
          <a:xfrm>
            <a:off x="4456430" y="1719580"/>
            <a:ext cx="2723515" cy="2127250"/>
          </a:xfrm>
          <a:prstGeom prst="rect">
            <a:avLst/>
          </a:prstGeom>
        </p:spPr>
      </p:pic>
      <p:pic>
        <p:nvPicPr>
          <p:cNvPr id="23" name="Изображение 22" descr="Trichia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05980" y="-12065"/>
            <a:ext cx="2287270" cy="1729105"/>
          </a:xfrm>
          <a:prstGeom prst="rect">
            <a:avLst/>
          </a:prstGeom>
        </p:spPr>
      </p:pic>
      <p:pic>
        <p:nvPicPr>
          <p:cNvPr id="26" name="Изображение 25" descr="Thomisidae"/>
          <p:cNvPicPr>
            <a:picLocks noChangeAspect="1"/>
          </p:cNvPicPr>
          <p:nvPr/>
        </p:nvPicPr>
        <p:blipFill>
          <a:blip r:embed="rId17"/>
          <a:srcRect r="6633"/>
          <a:stretch>
            <a:fillRect/>
          </a:stretch>
        </p:blipFill>
        <p:spPr>
          <a:xfrm>
            <a:off x="9429750" y="3547110"/>
            <a:ext cx="2792095" cy="1661795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7235" y="4811395"/>
            <a:ext cx="2949575" cy="2035810"/>
          </a:xfrm>
          <a:prstGeom prst="rect">
            <a:avLst/>
          </a:prstGeom>
        </p:spPr>
      </p:pic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89170" y="3536950"/>
            <a:ext cx="2416810" cy="1612265"/>
          </a:xfrm>
          <a:prstGeom prst="rect">
            <a:avLst/>
          </a:prstGeom>
        </p:spPr>
      </p:pic>
      <p:pic>
        <p:nvPicPr>
          <p:cNvPr id="27" name="Изображение 26" descr="Cepaea_nemoralis_yellow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79965" y="5089525"/>
            <a:ext cx="234188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356360"/>
            <a:ext cx="11856085" cy="2712085"/>
          </a:xfrm>
        </p:spPr>
        <p:txBody>
          <a:bodyPr>
            <a:normAutofit/>
          </a:bodyPr>
          <a:p>
            <a:r>
              <a:rPr lang="ru-RU" altLang="ru-RU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Верите ли вы, что на Вороньей горке много тараканов</a:t>
            </a:r>
            <a:r>
              <a:rPr lang="ru-RU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?</a:t>
            </a:r>
            <a:endParaRPr lang="ru-RU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2" name="Изображение 21" descr="slu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165" y="-12065"/>
            <a:ext cx="2394585" cy="1868805"/>
          </a:xfrm>
          <a:prstGeom prst="rect">
            <a:avLst/>
          </a:prstGeom>
        </p:spPr>
      </p:pic>
      <p:pic>
        <p:nvPicPr>
          <p:cNvPr id="21" name="Изображение 20" descr="Polydesm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935"/>
            <a:ext cx="2388870" cy="2025015"/>
          </a:xfrm>
          <a:prstGeom prst="rect">
            <a:avLst/>
          </a:prstGeom>
        </p:spPr>
      </p:pic>
      <p:pic>
        <p:nvPicPr>
          <p:cNvPr id="4" name="Изображение 3" descr="Ectobius sylvestr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12065"/>
            <a:ext cx="2221230" cy="1731645"/>
          </a:xfrm>
          <a:prstGeom prst="rect">
            <a:avLst/>
          </a:prstGeom>
        </p:spPr>
      </p:pic>
      <p:pic>
        <p:nvPicPr>
          <p:cNvPr id="5" name="Изображение 4" descr="Pseudoscorpiones._2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1535"/>
            <a:ext cx="2712720" cy="1757680"/>
          </a:xfrm>
          <a:prstGeom prst="rect">
            <a:avLst/>
          </a:prstGeom>
        </p:spPr>
      </p:pic>
      <p:pic>
        <p:nvPicPr>
          <p:cNvPr id="8" name="Изображение 7" descr="carabida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03825" y="4872355"/>
            <a:ext cx="1731645" cy="2219960"/>
          </a:xfrm>
          <a:prstGeom prst="rect">
            <a:avLst/>
          </a:prstGeom>
        </p:spPr>
      </p:pic>
      <p:pic>
        <p:nvPicPr>
          <p:cNvPr id="9" name="Изображение 8" descr="Ariant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595" y="1717040"/>
            <a:ext cx="2328545" cy="1616075"/>
          </a:xfrm>
          <a:prstGeom prst="rect">
            <a:avLst/>
          </a:prstGeom>
        </p:spPr>
      </p:pic>
      <p:pic>
        <p:nvPicPr>
          <p:cNvPr id="10" name="Изображение 9" descr="Blaniuliu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625" y="3331845"/>
            <a:ext cx="2844165" cy="1775460"/>
          </a:xfrm>
          <a:prstGeom prst="rect">
            <a:avLst/>
          </a:prstGeom>
        </p:spPr>
      </p:pic>
      <p:pic>
        <p:nvPicPr>
          <p:cNvPr id="12" name="Изображение 11" descr="Cepaea_nemorali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3240" y="-12065"/>
            <a:ext cx="2808605" cy="1949450"/>
          </a:xfrm>
          <a:prstGeom prst="rect">
            <a:avLst/>
          </a:prstGeom>
        </p:spPr>
      </p:pic>
      <p:pic>
        <p:nvPicPr>
          <p:cNvPr id="14" name="Изображение 13" descr="Clausiliida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839335" y="-289560"/>
            <a:ext cx="2075815" cy="2657475"/>
          </a:xfrm>
          <a:prstGeom prst="rect">
            <a:avLst/>
          </a:prstGeom>
        </p:spPr>
      </p:pic>
      <p:pic>
        <p:nvPicPr>
          <p:cNvPr id="15" name="Изображение 14" descr="Clausiliidae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7395" y="1669415"/>
            <a:ext cx="2506980" cy="1732280"/>
          </a:xfrm>
          <a:prstGeom prst="rect">
            <a:avLst/>
          </a:prstGeom>
        </p:spPr>
      </p:pic>
      <p:pic>
        <p:nvPicPr>
          <p:cNvPr id="16" name="Изображение 15" descr="Collembola"/>
          <p:cNvPicPr>
            <a:picLocks noChangeAspect="1"/>
          </p:cNvPicPr>
          <p:nvPr/>
        </p:nvPicPr>
        <p:blipFill>
          <a:blip r:embed="rId11"/>
          <a:srcRect l="2976" r="11259" b="7626"/>
          <a:stretch>
            <a:fillRect/>
          </a:stretch>
        </p:blipFill>
        <p:spPr>
          <a:xfrm>
            <a:off x="9429750" y="1642110"/>
            <a:ext cx="2792095" cy="2047240"/>
          </a:xfrm>
          <a:prstGeom prst="rect">
            <a:avLst/>
          </a:prstGeom>
        </p:spPr>
      </p:pic>
      <p:pic>
        <p:nvPicPr>
          <p:cNvPr id="18" name="Изображение 17" descr="Geophylu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6760" y="3013710"/>
            <a:ext cx="2593340" cy="1797685"/>
          </a:xfrm>
          <a:prstGeom prst="rect">
            <a:avLst/>
          </a:prstGeom>
        </p:spPr>
      </p:pic>
      <p:pic>
        <p:nvPicPr>
          <p:cNvPr id="20" name="Изображение 19" descr="Lithobiu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" y="5116830"/>
            <a:ext cx="2713355" cy="1715770"/>
          </a:xfrm>
          <a:prstGeom prst="rect">
            <a:avLst/>
          </a:prstGeom>
        </p:spPr>
      </p:pic>
      <p:pic>
        <p:nvPicPr>
          <p:cNvPr id="13" name="Изображение 12" descr="Cepea"/>
          <p:cNvPicPr>
            <a:picLocks noChangeAspect="1"/>
          </p:cNvPicPr>
          <p:nvPr/>
        </p:nvPicPr>
        <p:blipFill>
          <a:blip r:embed="rId14"/>
          <a:srcRect r="11265"/>
          <a:stretch>
            <a:fillRect/>
          </a:stretch>
        </p:blipFill>
        <p:spPr>
          <a:xfrm>
            <a:off x="4456430" y="1719580"/>
            <a:ext cx="2723515" cy="2127250"/>
          </a:xfrm>
          <a:prstGeom prst="rect">
            <a:avLst/>
          </a:prstGeom>
        </p:spPr>
      </p:pic>
      <p:pic>
        <p:nvPicPr>
          <p:cNvPr id="23" name="Изображение 22" descr="Trichia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980" y="-12065"/>
            <a:ext cx="2287270" cy="1729105"/>
          </a:xfrm>
          <a:prstGeom prst="rect">
            <a:avLst/>
          </a:prstGeom>
        </p:spPr>
      </p:pic>
      <p:pic>
        <p:nvPicPr>
          <p:cNvPr id="26" name="Изображение 25" descr="Thomisidae"/>
          <p:cNvPicPr>
            <a:picLocks noChangeAspect="1"/>
          </p:cNvPicPr>
          <p:nvPr/>
        </p:nvPicPr>
        <p:blipFill>
          <a:blip r:embed="rId16"/>
          <a:srcRect r="6633"/>
          <a:stretch>
            <a:fillRect/>
          </a:stretch>
        </p:blipFill>
        <p:spPr>
          <a:xfrm>
            <a:off x="9429750" y="3547110"/>
            <a:ext cx="2792095" cy="1661795"/>
          </a:xfrm>
          <a:prstGeom prst="rect">
            <a:avLst/>
          </a:prstGeom>
        </p:spPr>
      </p:pic>
      <p:pic>
        <p:nvPicPr>
          <p:cNvPr id="19" name="Изображение 18" descr="Juliu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7235" y="4811395"/>
            <a:ext cx="2949575" cy="2035810"/>
          </a:xfrm>
          <a:prstGeom prst="rect">
            <a:avLst/>
          </a:prstGeom>
        </p:spPr>
      </p:pic>
      <p:pic>
        <p:nvPicPr>
          <p:cNvPr id="25" name="Изображение 24" descr="Staphylinida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89170" y="3536950"/>
            <a:ext cx="2416810" cy="1612265"/>
          </a:xfrm>
          <a:prstGeom prst="rect">
            <a:avLst/>
          </a:prstGeom>
        </p:spPr>
      </p:pic>
      <p:pic>
        <p:nvPicPr>
          <p:cNvPr id="27" name="Изображение 26" descr="Cepaea_nemoralis_yellow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9965" y="5089525"/>
            <a:ext cx="2341880" cy="1756410"/>
          </a:xfrm>
          <a:prstGeom prst="rect">
            <a:avLst/>
          </a:prstGeom>
        </p:spPr>
      </p:pic>
      <p:pic>
        <p:nvPicPr>
          <p:cNvPr id="2" name="Замещающее содержимое 1" descr="Lumbricus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2487930" y="5076190"/>
            <a:ext cx="2472055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Замещающее содержимое 3" descr="Ectobius sylvestris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9385" y="1402715"/>
            <a:ext cx="5938520" cy="4450080"/>
          </a:xfrm>
          <a:prstGeom prst="rect">
            <a:avLst/>
          </a:prstGeom>
        </p:spPr>
      </p:pic>
      <p:pic>
        <p:nvPicPr>
          <p:cNvPr id="6" name="Изображение 5" descr="Лесной таракан на руке Воронья горк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025" y="1402715"/>
            <a:ext cx="5934075" cy="44507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510" y="839470"/>
            <a:ext cx="12055475" cy="3228975"/>
          </a:xfrm>
        </p:spPr>
        <p:txBody>
          <a:bodyPr/>
          <a:p>
            <a:r>
              <a:rPr lang="ru-RU" alt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На эмблеме кафедры зоологии беспозвоночных СПбГУ изображен краб </a:t>
            </a:r>
            <a:r>
              <a:rPr lang="ru-RU" altLang="en-US" sz="3600" i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Macrocheira kaempferi</a:t>
            </a:r>
            <a:r>
              <a:rPr lang="ru-RU" alt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 которого еще называют </a:t>
            </a:r>
            <a:r>
              <a:rPr lang="en-US" altLang="en-US" sz="36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spider crab</a:t>
            </a:r>
            <a:r>
              <a:rPr lang="ru-RU" alt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. В подстилке мы их, конечно, не встретим...  Однако мы встретим животное, которое называется </a:t>
            </a:r>
            <a:r>
              <a:rPr lang="en-US" altLang="en-US" sz="36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crab spider</a:t>
            </a:r>
            <a:r>
              <a:rPr lang="en-US" alt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. </a:t>
            </a:r>
            <a:r>
              <a:rPr lang="ru-RU" alt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Найдите его...</a:t>
            </a:r>
            <a:endParaRPr lang="ru-RU" altLang="en-US" sz="36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27450" y="4160520"/>
            <a:ext cx="4737100" cy="266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1309</Words>
  <Application>WPS Presentation</Application>
  <PresentationFormat>Widescreen</PresentationFormat>
  <Paragraphs>48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Arial</vt:lpstr>
      <vt:lpstr>SimSun</vt:lpstr>
      <vt:lpstr>Wingdings</vt:lpstr>
      <vt:lpstr>Calibri Light</vt:lpstr>
      <vt:lpstr>Microsoft YaHei</vt:lpstr>
      <vt:lpstr/>
      <vt:lpstr>Arial Unicode MS</vt:lpstr>
      <vt:lpstr>Calibri</vt:lpstr>
      <vt:lpstr>Segoe Print</vt:lpstr>
      <vt:lpstr>Default Design</vt:lpstr>
      <vt:lpstr>Жители подстилки</vt:lpstr>
      <vt:lpstr>PowerPoint 演示文稿</vt:lpstr>
      <vt:lpstr>PowerPoint 演示文稿</vt:lpstr>
      <vt:lpstr>PowerPoint 演示文稿</vt:lpstr>
      <vt:lpstr>PowerPoint 演示文稿</vt:lpstr>
      <vt:lpstr>Верите ли вы, что мы сможем найти в подстилке... тараканов?</vt:lpstr>
      <vt:lpstr>PowerPoint 演示文稿</vt:lpstr>
      <vt:lpstr>PowerPoint 演示文稿</vt:lpstr>
      <vt:lpstr>На эмблеме кафедры зоологии беспозвоночных СПбГУ изображен краб Macrocheira kaempferi, которого еще называют spider crab. В подстилке мы их, конечно, не встретим...  Однако мы встретим животное, которое называется crab spider. Найдите его...</vt:lpstr>
      <vt:lpstr>PowerPoint 演示文稿</vt:lpstr>
      <vt:lpstr>Thomisidae</vt:lpstr>
      <vt:lpstr>Мы привыкли, что у жуков есть жесткие надкрылья (первая пара крыльев) и нормальные вторые крылья. Но в подстилке мы можем встретить двух уродов. У одного из них почти не осталось второй пары крыльев, а у другого первой. Найдите их....</vt:lpstr>
      <vt:lpstr>PowerPoint 演示文稿</vt:lpstr>
      <vt:lpstr>Curculionidae, Carabidae,  Staphylinidae</vt:lpstr>
      <vt:lpstr>Большинство брюхоногих моллюсков имеет раковину завитую вправо... Но среди них бывают генетические уроды, у которых раковина завита влево. Однако, у некоторых семейств это, как раз, норма. Надите лвозакрученных моллюсков....</vt:lpstr>
      <vt:lpstr>PowerPoint 演示文稿</vt:lpstr>
      <vt:lpstr>Clausiliidae</vt:lpstr>
      <vt:lpstr>Найдите моллюсков, представителей одного вида...</vt:lpstr>
      <vt:lpstr>PowerPoint 演示文稿</vt:lpstr>
      <vt:lpstr>Cepea nemoralis</vt:lpstr>
      <vt:lpstr>Bradybaena sp.</vt:lpstr>
      <vt:lpstr>Arianta arbustorum</vt:lpstr>
      <vt:lpstr>Тест на внимательность...</vt:lpstr>
      <vt:lpstr>Найдите животное, за поимку которго на настоящей экскурсии на Воронью горку мы вручаем особый приз...</vt:lpstr>
      <vt:lpstr>PowerPoint 演示文稿</vt:lpstr>
      <vt:lpstr>Pseudoscorpiones</vt:lpstr>
      <vt:lpstr>Осталось найти ближайших родственников сколопендры...</vt:lpstr>
      <vt:lpstr>PowerPoint 演示文稿</vt:lpstr>
      <vt:lpstr>Chilopoda и Diplopoda</vt:lpstr>
      <vt:lpstr>Какое земноводное мы обычно находим в подстилке на Дудергофских высотах?</vt:lpstr>
      <vt:lpstr>Тритоны</vt:lpstr>
      <vt:lpstr>Кого мы еще забыли?</vt:lpstr>
      <vt:lpstr>PowerPoint 演示文稿</vt:lpstr>
      <vt:lpstr>Слизни</vt:lpstr>
      <vt:lpstr>Trichia sp.</vt:lpstr>
      <vt:lpstr>Trichia sp.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Insecta</dc:title>
  <dc:creator/>
  <cp:lastModifiedBy>polyd</cp:lastModifiedBy>
  <cp:revision>12</cp:revision>
  <dcterms:created xsi:type="dcterms:W3CDTF">2020-04-08T08:17:00Z</dcterms:created>
  <dcterms:modified xsi:type="dcterms:W3CDTF">2020-04-26T11:47:01Z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1049-11.2.0.9255</vt:lpwstr>
  </property>
</Properties>
</file>