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Insecta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en-US" dirty="0">
                <a:sym typeface="+mn-ea"/>
              </a:rPr>
              <a:t>Практическая работа - игра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6890"/>
          </a:xfrm>
        </p:spPr>
        <p:txBody>
          <a:bodyPr>
            <a:normAutofit fontScale="90000"/>
          </a:bodyPr>
          <a:p>
            <a:r>
              <a:rPr lang="ru-RU" altLang="ru-RU"/>
              <a:t>Правила игры</a:t>
            </a:r>
            <a:endParaRPr lang="ru-RU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882015"/>
            <a:ext cx="10515600" cy="3385820"/>
          </a:xfrm>
        </p:spPr>
        <p:txBody>
          <a:bodyPr>
            <a:normAutofit fontScale="90000" lnSpcReduction="20000"/>
          </a:bodyPr>
          <a:p>
            <a:r>
              <a:rPr lang="ru-RU" altLang="en-US"/>
              <a:t>Вам предстоит, разглядывая изображения, найти те части тела насекомых, о которых мы говорили в нашем курсе. </a:t>
            </a:r>
            <a:endParaRPr lang="ru-RU" altLang="en-US"/>
          </a:p>
          <a:p>
            <a:r>
              <a:rPr lang="ru-RU" altLang="en-US"/>
              <a:t>Можно пользоваться чем угодно.</a:t>
            </a:r>
            <a:endParaRPr lang="ru-RU" altLang="en-US"/>
          </a:p>
          <a:p>
            <a:r>
              <a:rPr lang="ru-RU" altLang="en-US"/>
              <a:t>Надо нарисовать стрелку и переместить к ней тот термин, который ей соответствует (термины в виде отдельных текстовых блоков, их можно перемещать).Термины могут повторятся и тогда их надо скопировать и вставить (</a:t>
            </a:r>
            <a:r>
              <a:rPr lang="en-US" altLang="en-US"/>
              <a:t>Ctrl-C; Ctrl-V) </a:t>
            </a:r>
            <a:endParaRPr lang="ru-RU" altLang="en-US"/>
          </a:p>
          <a:p>
            <a:r>
              <a:rPr lang="ru-RU" altLang="ru-RU"/>
              <a:t>Термины между блоками  картинок перемещать нельзя.</a:t>
            </a:r>
            <a:endParaRPr lang="ru-RU" altLang="ru-RU"/>
          </a:p>
          <a:p>
            <a:r>
              <a:rPr lang="ru-RU" altLang="ru-RU"/>
              <a:t>Если картинка недостаточно крупна, чтобы ее разглядеть, то надо просто увеличить соответствующи слайд презентации.</a:t>
            </a:r>
            <a:endParaRPr lang="ru-RU" altLang="ru-RU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38200" y="4267835"/>
            <a:ext cx="248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Пример</a:t>
            </a:r>
            <a:endParaRPr lang="ru-RU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0" y="4267835"/>
            <a:ext cx="3810000" cy="22860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707640" y="4166235"/>
            <a:ext cx="187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Голова</a:t>
            </a:r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938395" y="5246370"/>
            <a:ext cx="187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Брюшко</a:t>
            </a:r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402840" y="6087110"/>
            <a:ext cx="187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Усики</a:t>
            </a:r>
            <a:endParaRPr lang="ru-RU" altLang="en-US"/>
          </a:p>
        </p:txBody>
      </p:sp>
      <p:cxnSp>
        <p:nvCxnSpPr>
          <p:cNvPr id="9" name="Прямое соединение 8"/>
          <p:cNvCxnSpPr/>
          <p:nvPr/>
        </p:nvCxnSpPr>
        <p:spPr>
          <a:xfrm>
            <a:off x="3171825" y="4534535"/>
            <a:ext cx="140335" cy="582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 flipH="1" flipV="1">
            <a:off x="2707640" y="4836795"/>
            <a:ext cx="43180" cy="1391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ое соединение 10"/>
          <p:cNvCxnSpPr/>
          <p:nvPr/>
        </p:nvCxnSpPr>
        <p:spPr>
          <a:xfrm flipH="1" flipV="1">
            <a:off x="4725035" y="5106670"/>
            <a:ext cx="539750" cy="13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6743065" y="4415790"/>
            <a:ext cx="51898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Цель игры - набрать как можно больше баллов. </a:t>
            </a:r>
            <a:endParaRPr lang="ru-RU" altLang="en-US"/>
          </a:p>
          <a:p>
            <a:r>
              <a:rPr lang="ru-RU" altLang="en-US"/>
              <a:t>За каждую правильно подписанную часть тела игрок получает +1 балл.</a:t>
            </a:r>
            <a:endParaRPr lang="ru-RU" altLang="en-US"/>
          </a:p>
          <a:p>
            <a:r>
              <a:rPr lang="ru-RU" altLang="en-US"/>
              <a:t>За каждую неправильно подписанную часть -1 балл.</a:t>
            </a:r>
            <a:endParaRPr lang="ru-RU" altLang="en-US"/>
          </a:p>
          <a:p>
            <a:r>
              <a:rPr lang="ru-RU" altLang="en-US"/>
              <a:t>Проверять будем в режиме онлайн. 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Текстовое поле 5"/>
          <p:cNvSpPr txBox="1"/>
          <p:nvPr/>
        </p:nvSpPr>
        <p:spPr>
          <a:xfrm>
            <a:off x="9707245" y="39116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Лациния</a:t>
            </a:r>
            <a:endParaRPr lang="ru-RU" altLang="ru-RU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9707245" y="80264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Галея</a:t>
            </a:r>
            <a:endParaRPr lang="ru-RU" altLang="ru-RU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9707245" y="1170940"/>
            <a:ext cx="2384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Нижнечелюстной щупик</a:t>
            </a:r>
            <a:endParaRPr lang="ru-RU" altLang="ru-RU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9707245" y="191770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Щупик нижней губы</a:t>
            </a:r>
            <a:endParaRPr lang="ru-RU" altLang="ru-RU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9707245" y="2390775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Щупик нижней губы</a:t>
            </a:r>
            <a:endParaRPr lang="ru-RU" altLang="ru-RU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9707245" y="2766695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Нижняя губа</a:t>
            </a:r>
            <a:endParaRPr lang="ru-RU" altLang="ru-RU"/>
          </a:p>
        </p:txBody>
      </p:sp>
      <p:pic>
        <p:nvPicPr>
          <p:cNvPr id="22" name="Замещающее содержимое 19"/>
          <p:cNvPicPr>
            <a:picLocks noChangeAspect="1"/>
          </p:cNvPicPr>
          <p:nvPr/>
        </p:nvPicPr>
        <p:blipFill>
          <a:blip r:embed="rId1"/>
          <a:srcRect r="74256" b="61243"/>
          <a:stretch>
            <a:fillRect/>
          </a:stretch>
        </p:blipFill>
        <p:spPr>
          <a:xfrm>
            <a:off x="7862570" y="134620"/>
            <a:ext cx="1650365" cy="3000375"/>
          </a:xfrm>
          <a:prstGeom prst="rect">
            <a:avLst/>
          </a:prstGeom>
        </p:spPr>
      </p:pic>
      <p:pic>
        <p:nvPicPr>
          <p:cNvPr id="24" name="Замещающее содержимое 19"/>
          <p:cNvPicPr>
            <a:picLocks noChangeAspect="1"/>
          </p:cNvPicPr>
          <p:nvPr>
            <p:ph sz="half" idx="2"/>
          </p:nvPr>
        </p:nvPicPr>
        <p:blipFill>
          <a:blip r:embed="rId1"/>
          <a:srcRect l="33220" t="-192" r="40107" b="61435"/>
          <a:stretch>
            <a:fillRect/>
          </a:stretch>
        </p:blipFill>
        <p:spPr>
          <a:xfrm>
            <a:off x="8285480" y="4755515"/>
            <a:ext cx="1764665" cy="2057400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21590"/>
            <a:ext cx="2836545" cy="3790950"/>
          </a:xfrm>
          <a:prstGeom prst="rect">
            <a:avLst/>
          </a:prstGeom>
        </p:spPr>
      </p:pic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0075" y="21590"/>
            <a:ext cx="3803015" cy="285242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" y="3825240"/>
            <a:ext cx="4304665" cy="286067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635" y="2924810"/>
            <a:ext cx="3761105" cy="376110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9707245" y="3134995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Кардо</a:t>
            </a:r>
            <a:endParaRPr lang="ru-RU" altLang="ru-RU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9707245" y="344424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Стипес</a:t>
            </a:r>
            <a:endParaRPr lang="ru-RU" altLang="ru-RU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9707245" y="370967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Омматидий</a:t>
            </a:r>
            <a:endParaRPr lang="ru-RU" altLang="ru-RU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9707245" y="407797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Сяжки</a:t>
            </a:r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Замещающее содержимое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3720" y="50800"/>
            <a:ext cx="3161665" cy="268478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404745" y="6169025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Голова</a:t>
            </a:r>
            <a:endParaRPr lang="ru-RU" altLang="ru-RU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57480" y="6169025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Переднегрудь</a:t>
            </a:r>
            <a:endParaRPr lang="ru-RU" altLang="ru-RU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7480" y="558927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Среднегрудь</a:t>
            </a:r>
            <a:endParaRPr lang="ru-RU" altLang="ru-RU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715385" y="623443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Задднегрудь</a:t>
            </a:r>
            <a:endParaRPr lang="ru-RU" altLang="ru-RU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2821305"/>
            <a:ext cx="3515360" cy="263715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2284095" y="558927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Тазик</a:t>
            </a:r>
            <a:endParaRPr lang="ru-RU" altLang="ru-RU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713730" y="623443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Вертлуг</a:t>
            </a:r>
            <a:endParaRPr lang="ru-RU" altLang="ru-RU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3715385" y="558927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Голень</a:t>
            </a:r>
            <a:endParaRPr lang="ru-RU" altLang="ru-RU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5579745" y="558927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Лапка</a:t>
            </a:r>
            <a:endParaRPr lang="ru-RU" altLang="ru-RU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50800"/>
            <a:ext cx="3515360" cy="2637155"/>
          </a:xfrm>
          <a:prstGeom prst="rect">
            <a:avLst/>
          </a:prstGeom>
        </p:spPr>
      </p:pic>
      <p:sp>
        <p:nvSpPr>
          <p:cNvPr id="16" name="Текстовое поле 15"/>
          <p:cNvSpPr txBox="1"/>
          <p:nvPr/>
        </p:nvSpPr>
        <p:spPr>
          <a:xfrm>
            <a:off x="7044690" y="5589270"/>
            <a:ext cx="2384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Копуляторный аппарат самца</a:t>
            </a:r>
            <a:endParaRPr lang="ru-RU" altLang="ru-RU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0" y="2821305"/>
            <a:ext cx="3954780" cy="2637790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180" y="50800"/>
            <a:ext cx="3954780" cy="2637155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520" y="2821305"/>
            <a:ext cx="3901440" cy="2606040"/>
          </a:xfrm>
          <a:prstGeom prst="rect">
            <a:avLst/>
          </a:prstGeom>
        </p:spPr>
      </p:pic>
      <p:sp>
        <p:nvSpPr>
          <p:cNvPr id="23" name="Текстовое поле 22"/>
          <p:cNvSpPr txBox="1"/>
          <p:nvPr/>
        </p:nvSpPr>
        <p:spPr>
          <a:xfrm>
            <a:off x="9124315" y="558927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Надкрылья</a:t>
            </a:r>
            <a:endParaRPr lang="ru-RU" altLang="ru-RU"/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7044690" y="623443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Брюшные конечности</a:t>
            </a:r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05" y="201295"/>
            <a:ext cx="7606030" cy="6161405"/>
          </a:xfrm>
          <a:prstGeom prst="rect">
            <a:avLst/>
          </a:prstGeom>
        </p:spPr>
      </p:pic>
      <p:sp>
        <p:nvSpPr>
          <p:cNvPr id="13" name="Текстовое поле 12"/>
          <p:cNvSpPr txBox="1"/>
          <p:nvPr/>
        </p:nvSpPr>
        <p:spPr>
          <a:xfrm>
            <a:off x="8344535" y="88773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Костальная жилка</a:t>
            </a:r>
            <a:endParaRPr lang="ru-RU" altLang="ru-RU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8345170" y="125603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Субкостальная жилка </a:t>
            </a:r>
            <a:endParaRPr lang="ru-RU" altLang="ru-RU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8345170" y="162433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Радиальная жилка</a:t>
            </a:r>
            <a:endParaRPr lang="ru-RU" altLang="ru-RU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8345170" y="199263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Медиальная жилка</a:t>
            </a:r>
            <a:endParaRPr lang="ru-RU" altLang="ru-RU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8345170" y="236093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Первая пара крыльев</a:t>
            </a:r>
            <a:endParaRPr lang="ru-RU" altLang="ru-RU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8345170" y="272923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Вторая пара крыльев</a:t>
            </a:r>
            <a:endParaRPr lang="ru-RU" altLang="ru-RU"/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8345170" y="3097530"/>
            <a:ext cx="238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/>
              <a:t>Тергит </a:t>
            </a:r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WPS Presentation</Application>
  <PresentationFormat>Widescreen</PresentationFormat>
  <Paragraphs>81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Insecta</vt:lpstr>
      <vt:lpstr>Правила игры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Insecta</dc:title>
  <dc:creator/>
  <cp:lastModifiedBy>google1599737165</cp:lastModifiedBy>
  <cp:revision>6</cp:revision>
  <dcterms:created xsi:type="dcterms:W3CDTF">2020-04-08T08:17:00Z</dcterms:created>
  <dcterms:modified xsi:type="dcterms:W3CDTF">2022-12-07T13:46:11Z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1049-11.2.0.11130</vt:lpwstr>
  </property>
  <property fmtid="{D5CDD505-2E9C-101B-9397-08002B2CF9AE}" pid="3" name="ICV">
    <vt:lpwstr>71CAA8A7CC974B76A26032751DE85ACA</vt:lpwstr>
  </property>
</Properties>
</file>