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32"/>
  </p:notesMasterIdLst>
  <p:handoutMasterIdLst>
    <p:handoutMasterId r:id="rId33"/>
  </p:handoutMasterIdLst>
  <p:sldIdLst>
    <p:sldId id="873" r:id="rId4"/>
    <p:sldId id="874" r:id="rId5"/>
    <p:sldId id="875" r:id="rId6"/>
    <p:sldId id="876" r:id="rId7"/>
    <p:sldId id="877" r:id="rId8"/>
    <p:sldId id="771" r:id="rId9"/>
    <p:sldId id="778" r:id="rId10"/>
    <p:sldId id="779" r:id="rId11"/>
    <p:sldId id="789" r:id="rId12"/>
    <p:sldId id="786" r:id="rId13"/>
    <p:sldId id="878" r:id="rId14"/>
    <p:sldId id="879" r:id="rId15"/>
    <p:sldId id="880" r:id="rId16"/>
    <p:sldId id="881" r:id="rId17"/>
    <p:sldId id="888" r:id="rId18"/>
    <p:sldId id="883" r:id="rId19"/>
    <p:sldId id="882" r:id="rId20"/>
    <p:sldId id="884" r:id="rId21"/>
    <p:sldId id="885" r:id="rId22"/>
    <p:sldId id="886" r:id="rId23"/>
    <p:sldId id="887" r:id="rId24"/>
    <p:sldId id="892" r:id="rId25"/>
    <p:sldId id="893" r:id="rId26"/>
    <p:sldId id="891" r:id="rId27"/>
    <p:sldId id="889" r:id="rId28"/>
    <p:sldId id="890" r:id="rId29"/>
    <p:sldId id="777" r:id="rId30"/>
    <p:sldId id="894" r:id="rId3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0"/>
    <p:restoredTop sz="94719"/>
  </p:normalViewPr>
  <p:slideViewPr>
    <p:cSldViewPr showGuides="1"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5.emf"/><Relationship Id="rId4" Type="http://schemas.openxmlformats.org/officeDocument/2006/relationships/image" Target="../media/image4.w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4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.emf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.jpeg"/><Relationship Id="rId10" Type="http://schemas.openxmlformats.org/officeDocument/2006/relationships/image" Target="../media/image5.e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29.emf"/><Relationship Id="rId1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3.emf"/><Relationship Id="rId3" Type="http://schemas.openxmlformats.org/officeDocument/2006/relationships/oleObject" Target="../embeddings/oleObject11.bin"/><Relationship Id="rId2" Type="http://schemas.openxmlformats.org/officeDocument/2006/relationships/image" Target="../media/image32.emf"/><Relationship Id="rId1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6.emf"/><Relationship Id="rId3" Type="http://schemas.openxmlformats.org/officeDocument/2006/relationships/oleObject" Target="../embeddings/oleObject14.bin"/><Relationship Id="rId2" Type="http://schemas.openxmlformats.org/officeDocument/2006/relationships/image" Target="../media/image35.emf"/><Relationship Id="rId1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3" Type="http://schemas.openxmlformats.org/officeDocument/2006/relationships/oleObject" Target="../embeddings/oleObject7.bin"/><Relationship Id="rId2" Type="http://schemas.openxmlformats.org/officeDocument/2006/relationships/image" Target="../media/image7.png"/><Relationship Id="rId1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290" y="1975485"/>
            <a:ext cx="7772400" cy="1143000"/>
          </a:xfrm>
        </p:spPr>
        <p:txBody>
          <a:bodyPr/>
          <a:p>
            <a:r>
              <a:rPr lang="ru-RU" altLang="en-US"/>
              <a:t>Как получить план строения </a:t>
            </a:r>
            <a:r>
              <a:rPr lang="en-US" altLang="en-US"/>
              <a:t>Annelida?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49500"/>
            <a:ext cx="7772400" cy="1143000"/>
          </a:xfrm>
        </p:spPr>
        <p:txBody>
          <a:bodyPr/>
          <a:lstStyle/>
          <a:p>
            <a:r>
              <a:rPr lang="ru-RU" altLang="en-US"/>
              <a:t>Целом - прекрасен, но как его построить?</a:t>
            </a:r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81885"/>
            <a:ext cx="7772400" cy="1143000"/>
          </a:xfrm>
        </p:spPr>
        <p:txBody>
          <a:bodyPr/>
          <a:p>
            <a:r>
              <a:rPr lang="ru-RU" altLang="en-US"/>
              <a:t>Размножение и развитие полихет</a:t>
            </a:r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2612" name="Прямоугольник 452611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sp>
        <p:nvSpPr>
          <p:cNvPr id="452614" name="Замещающий текст 452613"/>
          <p:cNvSpPr>
            <a:spLocks noGrp="1"/>
          </p:cNvSpPr>
          <p:nvPr>
            <p:ph type="body" idx="1"/>
          </p:nvPr>
        </p:nvSpPr>
        <p:spPr>
          <a:xfrm>
            <a:off x="685800" y="836613"/>
            <a:ext cx="7772400" cy="5259387"/>
          </a:xfrm>
        </p:spPr>
        <p:txBody>
          <a:bodyPr/>
          <a:p>
            <a:r>
              <a:rPr err="1"/>
              <a:t>Polychaetes</a:t>
            </a:r>
            <a:r>
              <a:t> can reproduce using all known reproduction modes: </a:t>
            </a:r>
          </a:p>
          <a:p>
            <a:pPr lvl="2"/>
            <a:r>
              <a:t>Sexual reproduction</a:t>
            </a:r>
          </a:p>
          <a:p>
            <a:pPr lvl="2"/>
            <a:r>
              <a:t>Asexual reproduction</a:t>
            </a:r>
          </a:p>
          <a:p>
            <a:pPr lvl="2"/>
            <a:r>
              <a:t>Alternation of both</a:t>
            </a:r>
          </a:p>
          <a:p>
            <a:pPr lvl="2"/>
          </a:p>
          <a:p>
            <a:pPr>
              <a:buNone/>
            </a:pPr>
            <a:endParaRPr lang="ru-RU" altLang="x-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0260" name="Прямоугольник 480259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sp>
        <p:nvSpPr>
          <p:cNvPr id="480261" name="Прямоугольник 480260"/>
          <p:cNvSpPr/>
          <p:nvPr/>
        </p:nvSpPr>
        <p:spPr>
          <a:xfrm>
            <a:off x="1974850" y="615950"/>
            <a:ext cx="521335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ru-RU" sz="3600" i="0">
                <a:latin typeface="Arial" panose="020B0604020202020204" pitchFamily="34" charset="0"/>
              </a:rPr>
              <a:t>Бесполое размножение</a:t>
            </a:r>
            <a:endParaRPr lang="ru-RU" sz="3600" i="0">
              <a:latin typeface="Arial" panose="020B0604020202020204" pitchFamily="34" charset="0"/>
            </a:endParaRPr>
          </a:p>
        </p:txBody>
      </p:sp>
      <p:pic>
        <p:nvPicPr>
          <p:cNvPr id="480263" name="Изображение 4802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1153" y="1341438"/>
            <a:ext cx="3689350" cy="55165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9176" name="Группа 519175"/>
          <p:cNvGrpSpPr/>
          <p:nvPr/>
        </p:nvGrpSpPr>
        <p:grpSpPr>
          <a:xfrm>
            <a:off x="24130" y="1341755"/>
            <a:ext cx="5391785" cy="3790315"/>
            <a:chOff x="521" y="845"/>
            <a:chExt cx="4944" cy="3475"/>
          </a:xfrm>
        </p:grpSpPr>
        <p:sp>
          <p:nvSpPr>
            <p:cNvPr id="519174" name="Прямоугольник 519173"/>
            <p:cNvSpPr/>
            <p:nvPr/>
          </p:nvSpPr>
          <p:spPr>
            <a:xfrm>
              <a:off x="521" y="845"/>
              <a:ext cx="4944" cy="3475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pic>
          <p:nvPicPr>
            <p:cNvPr id="519173" name="Изображение 51917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" y="868"/>
              <a:ext cx="2736" cy="20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9172" name="Изображение 519171"/>
            <p:cNvPicPr>
              <a:picLocks noChangeAspect="1"/>
            </p:cNvPicPr>
            <p:nvPr/>
          </p:nvPicPr>
          <p:blipFill>
            <a:blip r:embed="rId3"/>
            <a:srcRect l="7126"/>
            <a:stretch>
              <a:fillRect/>
            </a:stretch>
          </p:blipFill>
          <p:spPr>
            <a:xfrm>
              <a:off x="2744" y="2066"/>
              <a:ext cx="2359" cy="22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9175" name="Прямоугольник 519174"/>
            <p:cNvSpPr/>
            <p:nvPr/>
          </p:nvSpPr>
          <p:spPr>
            <a:xfrm>
              <a:off x="1519" y="3793"/>
              <a:ext cx="1633" cy="527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8756" name="Прямоугольник 458755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sp>
        <p:nvSpPr>
          <p:cNvPr id="458758" name="Прямоугольник 458757"/>
          <p:cNvSpPr/>
          <p:nvPr/>
        </p:nvSpPr>
        <p:spPr>
          <a:xfrm>
            <a:off x="1896110" y="692150"/>
            <a:ext cx="5351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ru-RU" sz="3600" i="0">
                <a:latin typeface="Arial" panose="020B0604020202020204" pitchFamily="34" charset="0"/>
              </a:rPr>
              <a:t>Половое размножение</a:t>
            </a:r>
            <a:endParaRPr lang="ru-RU" sz="3600" i="0">
              <a:latin typeface="Arial" panose="020B0604020202020204" pitchFamily="34" charset="0"/>
            </a:endParaRPr>
          </a:p>
        </p:txBody>
      </p:sp>
      <p:sp>
        <p:nvSpPr>
          <p:cNvPr id="458759" name="Прямоугольник 458758"/>
          <p:cNvSpPr/>
          <p:nvPr/>
        </p:nvSpPr>
        <p:spPr>
          <a:xfrm>
            <a:off x="323850" y="1680845"/>
            <a:ext cx="8351838" cy="175323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>
              <a:buChar char="•"/>
            </a:pPr>
            <a:r>
              <a:rPr lang="ru-RU" i="0" err="1">
                <a:latin typeface="Arial" panose="020B0604020202020204" pitchFamily="34" charset="0"/>
              </a:rPr>
              <a:t>Большинство разделнополы.</a:t>
            </a:r>
            <a:endParaRPr i="0">
              <a:latin typeface="Arial" panose="020B0604020202020204" pitchFamily="34" charset="0"/>
            </a:endParaRPr>
          </a:p>
          <a:p>
            <a:pPr>
              <a:buChar char="•"/>
            </a:pPr>
            <a:endParaRPr i="0">
              <a:latin typeface="Arial" panose="020B0604020202020204" pitchFamily="34" charset="0"/>
            </a:endParaRPr>
          </a:p>
          <a:p>
            <a:pPr>
              <a:buChar char="•"/>
            </a:pPr>
            <a:r>
              <a:rPr lang="ru-RU" i="0">
                <a:latin typeface="Arial" panose="020B0604020202020204" pitchFamily="34" charset="0"/>
              </a:rPr>
              <a:t>Гаметы созревают в целоме</a:t>
            </a:r>
            <a:endParaRPr>
              <a:latin typeface="Arial" panose="020B0604020202020204" pitchFamily="34" charset="0"/>
            </a:endParaRPr>
          </a:p>
          <a:p>
            <a:pPr>
              <a:buChar char="•"/>
            </a:pPr>
            <a:endParaRPr>
              <a:latin typeface="Arial" panose="020B0604020202020204" pitchFamily="34" charset="0"/>
            </a:endParaRPr>
          </a:p>
          <a:p>
            <a:pPr>
              <a:buChar char="•"/>
            </a:pPr>
            <a:r>
              <a:rPr lang="ru-RU" i="0" err="1">
                <a:sym typeface="+mn-ea"/>
              </a:rPr>
              <a:t>Оплодотворение внешнее или внутри трубок, л</a:t>
            </a:r>
            <a:r>
              <a:rPr lang="ru-RU" i="0" err="1">
                <a:latin typeface="Arial" panose="020B0604020202020204" pitchFamily="34" charset="0"/>
              </a:rPr>
              <a:t>ишь немногие виды демонстрируют копуляцию. Иногда самец передает самке сперматофоры.</a:t>
            </a:r>
            <a:endParaRPr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1655" y="686435"/>
            <a:ext cx="6120130" cy="6120130"/>
          </a:xfrm>
          <a:prstGeom prst="rect">
            <a:avLst/>
          </a:prstGeom>
        </p:spPr>
      </p:pic>
      <p:sp>
        <p:nvSpPr>
          <p:cNvPr id="464900" name="Прямоугольник 464899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ru-RU" sz="4000" i="0"/>
              <a:t>Что они делают?</a:t>
            </a:r>
            <a:endParaRPr lang="ru-RU" sz="4000" i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2613025"/>
            <a:ext cx="6044565" cy="3398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5925" name="Изображение 4659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8710" y="2080895"/>
            <a:ext cx="4485005" cy="4615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5927" name="Прямоугольник 465926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sp>
        <p:nvSpPr>
          <p:cNvPr id="465928" name="Прямоугольник 465927"/>
          <p:cNvSpPr/>
          <p:nvPr/>
        </p:nvSpPr>
        <p:spPr>
          <a:xfrm>
            <a:off x="1476375" y="620713"/>
            <a:ext cx="6289675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rtl="1"/>
            <a:r>
              <a:rPr lang="ru-RU" altLang="x-none" sz="3600" i="0" err="1">
                <a:latin typeface="Arial" panose="020B0604020202020204" pitchFamily="34" charset="0"/>
              </a:rPr>
              <a:t>Swarming</a:t>
            </a:r>
            <a:r>
              <a:rPr lang="ru-RU" altLang="x-none" sz="3600" i="0">
                <a:latin typeface="Arial" panose="020B0604020202020204" pitchFamily="34" charset="0"/>
              </a:rPr>
              <a:t> </a:t>
            </a:r>
            <a:r>
              <a:rPr lang="ru-RU" altLang="x-none" sz="3600" i="0" err="1">
                <a:latin typeface="Arial" panose="020B0604020202020204" pitchFamily="34" charset="0"/>
              </a:rPr>
              <a:t>of</a:t>
            </a:r>
            <a:r>
              <a:rPr lang="ru-RU" altLang="x-none" sz="3600" i="0">
                <a:latin typeface="Arial" panose="020B0604020202020204" pitchFamily="34" charset="0"/>
              </a:rPr>
              <a:t> </a:t>
            </a:r>
            <a:r>
              <a:rPr lang="ru-RU" altLang="x-none" sz="3600" i="0" err="1">
                <a:latin typeface="Arial" panose="020B0604020202020204" pitchFamily="34" charset="0"/>
              </a:rPr>
              <a:t>epitocous</a:t>
            </a:r>
            <a:endParaRPr sz="3600" i="0">
              <a:latin typeface="Arial" panose="020B0604020202020204" pitchFamily="34" charset="0"/>
            </a:endParaRPr>
          </a:p>
          <a:p>
            <a:pPr algn="ctr" rtl="1"/>
            <a:r>
              <a:rPr lang="ru-RU" altLang="x-none" sz="3600">
                <a:latin typeface="Arial" panose="020B0604020202020204" pitchFamily="34" charset="0"/>
              </a:rPr>
              <a:t> </a:t>
            </a:r>
            <a:r>
              <a:rPr lang="ru-RU" altLang="x-none" sz="3600" err="1">
                <a:latin typeface="Arial" panose="020B0604020202020204" pitchFamily="34" charset="0"/>
              </a:rPr>
              <a:t>Palola</a:t>
            </a:r>
            <a:r>
              <a:rPr lang="ru-RU" altLang="x-none" sz="3600">
                <a:latin typeface="Arial" panose="020B0604020202020204" pitchFamily="34" charset="0"/>
              </a:rPr>
              <a:t> (</a:t>
            </a:r>
            <a:r>
              <a:rPr lang="ru-RU" altLang="x-none" sz="3600" err="1">
                <a:latin typeface="Arial" panose="020B0604020202020204" pitchFamily="34" charset="0"/>
              </a:rPr>
              <a:t>Eunice</a:t>
            </a:r>
            <a:r>
              <a:rPr lang="ru-RU" altLang="x-none" sz="3600">
                <a:latin typeface="Arial" panose="020B0604020202020204" pitchFamily="34" charset="0"/>
              </a:rPr>
              <a:t>) </a:t>
            </a:r>
            <a:r>
              <a:rPr lang="ru-RU" altLang="x-none" sz="3600" err="1">
                <a:latin typeface="Arial" panose="020B0604020202020204" pitchFamily="34" charset="0"/>
              </a:rPr>
              <a:t>viridis</a:t>
            </a:r>
            <a:endParaRPr lang="ru-RU" altLang="x-none" sz="3600">
              <a:latin typeface="Arial" panose="020B0604020202020204" pitchFamily="34" charset="0"/>
            </a:endParaRPr>
          </a:p>
          <a:p>
            <a:pPr algn="ctr" rtl="1"/>
            <a:endParaRPr lang="ru-RU" altLang="x-none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4900" name="Прямоугольник 464899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sp>
        <p:nvSpPr>
          <p:cNvPr id="464901" name="Прямоугольник 464900"/>
          <p:cNvSpPr/>
          <p:nvPr/>
        </p:nvSpPr>
        <p:spPr>
          <a:xfrm>
            <a:off x="3493770" y="615950"/>
            <a:ext cx="217551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ru-RU" sz="3600" i="0">
                <a:latin typeface="Arial" panose="020B0604020202020204" pitchFamily="34" charset="0"/>
              </a:rPr>
              <a:t>Эпитокия</a:t>
            </a:r>
            <a:endParaRPr lang="ru-RU" sz="3600" i="0">
              <a:latin typeface="Arial" panose="020B0604020202020204" pitchFamily="34" charset="0"/>
            </a:endParaRPr>
          </a:p>
        </p:txBody>
      </p:sp>
      <p:sp>
        <p:nvSpPr>
          <p:cNvPr id="464902" name="Текстовое поле 464901"/>
          <p:cNvSpPr txBox="1"/>
          <p:nvPr/>
        </p:nvSpPr>
        <p:spPr>
          <a:xfrm>
            <a:off x="539750" y="1557338"/>
            <a:ext cx="4032250" cy="4214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i="0">
                <a:latin typeface="Arial" panose="020B0604020202020204" pitchFamily="34" charset="0"/>
              </a:rPr>
              <a:t>Mature males and females of many species drastically change in shape during their spawning. This changed forms are designated as </a:t>
            </a:r>
            <a:r>
              <a:rPr err="1">
                <a:latin typeface="Arial" panose="020B0604020202020204" pitchFamily="34" charset="0"/>
              </a:rPr>
              <a:t>epitocous</a:t>
            </a:r>
            <a:r>
              <a:rPr i="0">
                <a:latin typeface="Arial" panose="020B0604020202020204" pitchFamily="34" charset="0"/>
              </a:rPr>
              <a:t>.</a:t>
            </a:r>
            <a:endParaRPr i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i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i="0" err="1">
                <a:latin typeface="Arial" panose="020B0604020202020204" pitchFamily="34" charset="0"/>
              </a:rPr>
              <a:t>Epitocous polychaetes synchrounically</a:t>
            </a:r>
            <a:r>
              <a:rPr i="0">
                <a:latin typeface="Arial" panose="020B0604020202020204" pitchFamily="34" charset="0"/>
              </a:rPr>
              <a:t> swim to the surface and  release their sexual products. This synchronous behavior is known as </a:t>
            </a:r>
            <a:r>
              <a:rPr>
                <a:latin typeface="Arial" panose="020B0604020202020204" pitchFamily="34" charset="0"/>
              </a:rPr>
              <a:t>swarming</a:t>
            </a:r>
            <a:r>
              <a:rPr i="0">
                <a:latin typeface="Arial" panose="020B0604020202020204" pitchFamily="34" charset="0"/>
              </a:rPr>
              <a:t>.</a:t>
            </a:r>
            <a:endParaRPr i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i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i="0">
                <a:latin typeface="Arial" panose="020B0604020202020204" pitchFamily="34" charset="0"/>
              </a:rPr>
              <a:t>Frequently swarming is induced by light condition (lunar cycle).</a:t>
            </a:r>
            <a:endParaRPr lang="ru-RU" altLang="x-none" i="0">
              <a:latin typeface="Arial" panose="020B0604020202020204" pitchFamily="34" charset="0"/>
            </a:endParaRPr>
          </a:p>
        </p:txBody>
      </p:sp>
      <p:pic>
        <p:nvPicPr>
          <p:cNvPr id="464904" name="Изображение 464903"/>
          <p:cNvPicPr>
            <a:picLocks noChangeAspect="1"/>
          </p:cNvPicPr>
          <p:nvPr/>
        </p:nvPicPr>
        <p:blipFill>
          <a:blip r:embed="rId1"/>
          <a:srcRect l="54794" t="37708" r="679" b="494"/>
          <a:stretch>
            <a:fillRect/>
          </a:stretch>
        </p:blipFill>
        <p:spPr>
          <a:xfrm>
            <a:off x="4473575" y="1412875"/>
            <a:ext cx="4670425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4905" name="Прямоугольник 464904"/>
          <p:cNvSpPr/>
          <p:nvPr/>
        </p:nvSpPr>
        <p:spPr>
          <a:xfrm>
            <a:off x="6011863" y="1412875"/>
            <a:ext cx="2808287" cy="720725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464906" name="Прямоугольник 464905"/>
          <p:cNvSpPr/>
          <p:nvPr/>
        </p:nvSpPr>
        <p:spPr>
          <a:xfrm>
            <a:off x="5292725" y="5949950"/>
            <a:ext cx="935038" cy="720725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464907" name="Текстовое поле 464906"/>
          <p:cNvSpPr txBox="1"/>
          <p:nvPr/>
        </p:nvSpPr>
        <p:spPr>
          <a:xfrm>
            <a:off x="5292725" y="5805488"/>
            <a:ext cx="25193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err="1">
                <a:solidFill>
                  <a:schemeClr val="bg2"/>
                </a:solidFill>
                <a:latin typeface="Arial" panose="020B0604020202020204" pitchFamily="34" charset="0"/>
              </a:rPr>
              <a:t>Modified  epitocous parapodium</a:t>
            </a:r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64908" name="Текстовое поле 464907"/>
          <p:cNvSpPr txBox="1"/>
          <p:nvPr/>
        </p:nvSpPr>
        <p:spPr>
          <a:xfrm>
            <a:off x="5653088" y="1700213"/>
            <a:ext cx="2519362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err="1">
                <a:solidFill>
                  <a:schemeClr val="bg2"/>
                </a:solidFill>
                <a:latin typeface="Arial" panose="020B0604020202020204" pitchFamily="34" charset="0"/>
              </a:rPr>
              <a:t>“Usual” parapodium</a:t>
            </a:r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9780" name="Прямоугольник 459779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sp>
        <p:nvSpPr>
          <p:cNvPr id="459781" name="Прямоугольник 459780"/>
          <p:cNvSpPr/>
          <p:nvPr/>
        </p:nvSpPr>
        <p:spPr>
          <a:xfrm>
            <a:off x="2720975" y="615950"/>
            <a:ext cx="37401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sz="3600" i="0">
                <a:latin typeface="Arial" panose="020B0604020202020204" pitchFamily="34" charset="0"/>
              </a:rPr>
              <a:t>Egg development</a:t>
            </a:r>
            <a:endParaRPr lang="ru-RU" altLang="x-none" sz="3600" i="0">
              <a:latin typeface="Arial" panose="020B0604020202020204" pitchFamily="34" charset="0"/>
            </a:endParaRPr>
          </a:p>
        </p:txBody>
      </p:sp>
      <p:pic>
        <p:nvPicPr>
          <p:cNvPr id="459782" name="Изображение 4597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0388" y="1209675"/>
            <a:ext cx="6702425" cy="564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9783" name="Текстовое поле 459782"/>
          <p:cNvSpPr txBox="1"/>
          <p:nvPr/>
        </p:nvSpPr>
        <p:spPr>
          <a:xfrm>
            <a:off x="0" y="1766888"/>
            <a:ext cx="183515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Fertilized egg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59784" name="Текстовое поле 459783"/>
          <p:cNvSpPr txBox="1"/>
          <p:nvPr/>
        </p:nvSpPr>
        <p:spPr>
          <a:xfrm>
            <a:off x="0" y="3284538"/>
            <a:ext cx="1547813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err="1">
                <a:latin typeface="Arial" panose="020B0604020202020204" pitchFamily="34" charset="0"/>
              </a:rPr>
              <a:t>Egg devision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59785" name="Текстовое поле 459784"/>
          <p:cNvSpPr txBox="1"/>
          <p:nvPr/>
        </p:nvSpPr>
        <p:spPr>
          <a:xfrm>
            <a:off x="0" y="5013325"/>
            <a:ext cx="1547813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Larvae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59786" name="Прямое соединение 459785"/>
          <p:cNvSpPr/>
          <p:nvPr/>
        </p:nvSpPr>
        <p:spPr>
          <a:xfrm>
            <a:off x="323850" y="2276475"/>
            <a:ext cx="0" cy="1008063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59787" name="Прямое соединение 459786"/>
          <p:cNvSpPr/>
          <p:nvPr/>
        </p:nvSpPr>
        <p:spPr>
          <a:xfrm>
            <a:off x="323850" y="3933825"/>
            <a:ext cx="0" cy="1008063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59788" name="Текстовое поле 459787"/>
          <p:cNvSpPr txBox="1"/>
          <p:nvPr/>
        </p:nvSpPr>
        <p:spPr>
          <a:xfrm>
            <a:off x="34925" y="6375400"/>
            <a:ext cx="1547813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Juvenile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59789" name="Прямое соединение 459788"/>
          <p:cNvSpPr/>
          <p:nvPr/>
        </p:nvSpPr>
        <p:spPr>
          <a:xfrm>
            <a:off x="323850" y="5445125"/>
            <a:ext cx="0" cy="1008063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06" name="Текстовое поле 460805"/>
          <p:cNvSpPr txBox="1"/>
          <p:nvPr/>
        </p:nvSpPr>
        <p:spPr>
          <a:xfrm>
            <a:off x="468313" y="692150"/>
            <a:ext cx="813752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600" err="1">
                <a:latin typeface="Arial" panose="020B0604020202020204" pitchFamily="34" charset="0"/>
              </a:rPr>
              <a:t>Trochopore is the typical polychaete’s</a:t>
            </a:r>
            <a:r>
              <a:rPr sz="3600">
                <a:latin typeface="Arial" panose="020B0604020202020204" pitchFamily="34" charset="0"/>
              </a:rPr>
              <a:t> larvae</a:t>
            </a:r>
            <a:endParaRPr lang="ru-RU" altLang="x-none" sz="3600">
              <a:latin typeface="Arial" panose="020B0604020202020204" pitchFamily="34" charset="0"/>
            </a:endParaRPr>
          </a:p>
        </p:txBody>
      </p:sp>
      <p:pic>
        <p:nvPicPr>
          <p:cNvPr id="460808" name="Изображение 4608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988" y="1973263"/>
            <a:ext cx="7345362" cy="4884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09" name="Текстовое поле 460808"/>
          <p:cNvSpPr txBox="1"/>
          <p:nvPr/>
        </p:nvSpPr>
        <p:spPr>
          <a:xfrm>
            <a:off x="2124075" y="3860800"/>
            <a:ext cx="1871663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Eye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60810" name="Текстовое поле 460809"/>
          <p:cNvSpPr txBox="1"/>
          <p:nvPr/>
        </p:nvSpPr>
        <p:spPr>
          <a:xfrm>
            <a:off x="2843213" y="6021388"/>
            <a:ext cx="1871662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Mouth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60811" name="Текстовое поле 460810"/>
          <p:cNvSpPr txBox="1"/>
          <p:nvPr/>
        </p:nvSpPr>
        <p:spPr>
          <a:xfrm>
            <a:off x="4787900" y="3573463"/>
            <a:ext cx="1871663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Gut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60812" name="Прямоугольник 460811"/>
          <p:cNvSpPr/>
          <p:nvPr/>
        </p:nvSpPr>
        <p:spPr>
          <a:xfrm>
            <a:off x="6877050" y="4005263"/>
            <a:ext cx="14287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>
                <a:latin typeface="Arial" panose="020B0604020202020204" pitchFamily="34" charset="0"/>
              </a:rPr>
              <a:t>Cilia corolla </a:t>
            </a:r>
            <a:endParaRPr>
              <a:latin typeface="Arial" panose="020B0604020202020204" pitchFamily="34" charset="0"/>
            </a:endParaRPr>
          </a:p>
          <a:p>
            <a:r>
              <a:rPr err="1">
                <a:latin typeface="Arial" panose="020B0604020202020204" pitchFamily="34" charset="0"/>
              </a:rPr>
              <a:t>“Prototroch</a:t>
            </a:r>
            <a:r>
              <a:rPr>
                <a:latin typeface="Arial" panose="020B0604020202020204" pitchFamily="34" charset="0"/>
              </a:rPr>
              <a:t>”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60813" name="Прямоугольник 460812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6830"/>
            <a:ext cx="7772400" cy="553085"/>
          </a:xfrm>
        </p:spPr>
        <p:txBody>
          <a:bodyPr/>
          <a:p>
            <a:r>
              <a:rPr lang="ru-RU" altLang="ru-RU" sz="2800"/>
              <a:t>Что уже есть</a:t>
            </a:r>
            <a:endParaRPr lang="ru-RU" altLang="ru-RU" sz="2800"/>
          </a:p>
        </p:txBody>
      </p:sp>
      <p:graphicFrame>
        <p:nvGraphicFramePr>
          <p:cNvPr id="5125" name="Объект 5124"/>
          <p:cNvGraphicFramePr/>
          <p:nvPr/>
        </p:nvGraphicFramePr>
        <p:xfrm>
          <a:off x="3750310" y="799465"/>
          <a:ext cx="1643380" cy="124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1" imgW="1304290" imgH="1143000" progId="CorelDRAW.Graphic.13">
                  <p:embed/>
                </p:oleObj>
              </mc:Choice>
              <mc:Fallback>
                <p:oleObj name="" r:id="rId1" imgW="1304290" imgH="1143000" progId="CorelDRAW.Graphic.13">
                  <p:embed/>
                  <p:pic>
                    <p:nvPicPr>
                      <p:cNvPr id="0" name="Изображение 3072" descr="image4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50310" y="799465"/>
                        <a:ext cx="1643380" cy="124904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67945" y="2400935"/>
            <a:ext cx="3620135" cy="2914015"/>
            <a:chOff x="2305" y="2977"/>
            <a:chExt cx="9441" cy="759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305" y="2977"/>
              <a:ext cx="9441" cy="759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  <p:graphicFrame>
          <p:nvGraphicFramePr>
            <p:cNvPr id="20" name="Объект 19"/>
            <p:cNvGraphicFramePr/>
            <p:nvPr/>
          </p:nvGraphicFramePr>
          <p:xfrm>
            <a:off x="2633" y="3184"/>
            <a:ext cx="3290" cy="6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" name="" r:id="rId3" imgW="907415" imgH="1909445" progId="CorelDRAW.Graphic.13">
                    <p:embed/>
                  </p:oleObj>
                </mc:Choice>
                <mc:Fallback>
                  <p:oleObj name="" r:id="rId3" imgW="907415" imgH="1909445" progId="CorelDRAW.Graphic.13">
                    <p:embed/>
                    <p:pic>
                      <p:nvPicPr>
                        <p:cNvPr id="0" name="Изображение 4096" descr="image49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633" y="3184"/>
                          <a:ext cx="3290" cy="691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/>
            <p:nvPr/>
          </p:nvGraphicFramePr>
          <p:xfrm>
            <a:off x="8302" y="4958"/>
            <a:ext cx="2713" cy="27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" name="" r:id="rId5" imgW="779780" imgH="800100" progId="CorelDRAW.Graphic.13">
                    <p:embed/>
                  </p:oleObj>
                </mc:Choice>
                <mc:Fallback>
                  <p:oleObj name="" r:id="rId5" imgW="779780" imgH="800100" progId="CorelDRAW.Graphic.13">
                    <p:embed/>
                    <p:pic>
                      <p:nvPicPr>
                        <p:cNvPr id="0" name="Изображение 4097" descr="image5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302" y="4958"/>
                          <a:ext cx="2713" cy="279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Прямая со стрелкой 27"/>
            <p:cNvCxnSpPr/>
            <p:nvPr/>
          </p:nvCxnSpPr>
          <p:spPr>
            <a:xfrm>
              <a:off x="7836" y="4081"/>
              <a:ext cx="951" cy="1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>
              <a:off x="5499" y="4152"/>
              <a:ext cx="680" cy="12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flipH="1">
              <a:off x="5499" y="5627"/>
              <a:ext cx="793" cy="7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7426" y="5627"/>
              <a:ext cx="1248" cy="4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H="1">
              <a:off x="4818" y="7328"/>
              <a:ext cx="1134" cy="1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7880" y="6761"/>
              <a:ext cx="1701" cy="5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 flipV="1">
              <a:off x="5385" y="8688"/>
              <a:ext cx="794" cy="1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V="1">
              <a:off x="7313" y="7328"/>
              <a:ext cx="204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438" name="Замещающее содержимое 18437"/>
          <p:cNvGraphicFramePr/>
          <p:nvPr>
            <p:ph idx="1"/>
          </p:nvPr>
        </p:nvGraphicFramePr>
        <p:xfrm>
          <a:off x="3749993" y="2400618"/>
          <a:ext cx="1903730" cy="291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" r:id="rId7" imgW="1714500" imgH="2277110" progId="CorelDRAW.Graphic.13">
                  <p:embed/>
                </p:oleObj>
              </mc:Choice>
              <mc:Fallback>
                <p:oleObj name="" r:id="rId7" imgW="1714500" imgH="2277110" progId="CorelDRAW.Graphic.13">
                  <p:embed/>
                  <p:pic>
                    <p:nvPicPr>
                      <p:cNvPr id="0" name="Изображение 8192" descr="image6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49993" y="2400618"/>
                        <a:ext cx="1903730" cy="291973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Группа 42"/>
          <p:cNvGrpSpPr/>
          <p:nvPr/>
        </p:nvGrpSpPr>
        <p:grpSpPr>
          <a:xfrm>
            <a:off x="5730875" y="2419985"/>
            <a:ext cx="3380105" cy="2894330"/>
            <a:chOff x="3429" y="3018"/>
            <a:chExt cx="7594" cy="6502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3429" y="3018"/>
              <a:ext cx="7595" cy="6503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graphicFrame>
          <p:nvGraphicFramePr>
            <p:cNvPr id="31746" name="Объект 31745"/>
            <p:cNvGraphicFramePr/>
            <p:nvPr/>
          </p:nvGraphicFramePr>
          <p:xfrm>
            <a:off x="3618" y="3152"/>
            <a:ext cx="6877" cy="5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r:id="rId9" imgW="2460625" imgH="2400300" progId="CorelDRAW.Graphic.13">
                    <p:embed/>
                  </p:oleObj>
                </mc:Choice>
                <mc:Fallback>
                  <p:oleObj name="" r:id="rId9" imgW="2460625" imgH="2400300" progId="CorelDRAW.Graphic.13">
                    <p:embed/>
                    <p:pic>
                      <p:nvPicPr>
                        <p:cNvPr id="0" name="Изображение 1024" descr="image6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18" y="3152"/>
                          <a:ext cx="6877" cy="597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Прямая со стрелкой 37"/>
            <p:cNvCxnSpPr/>
            <p:nvPr/>
          </p:nvCxnSpPr>
          <p:spPr>
            <a:xfrm>
              <a:off x="4932" y="3675"/>
              <a:ext cx="3018" cy="9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4932" y="4379"/>
              <a:ext cx="4163" cy="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>
              <a:off x="5045" y="5060"/>
              <a:ext cx="3515" cy="4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flipV="1">
              <a:off x="6980" y="7781"/>
              <a:ext cx="1580" cy="8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flipH="1">
              <a:off x="9127" y="4910"/>
              <a:ext cx="1483" cy="10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41" name="Изображение 18440" descr="&amp;Kcy;&amp;acy;&amp;rcy;&amp;tcy;&amp;icy;&amp;ncy;&amp;kcy;&amp;icy; &amp;pcy;&amp;ocy; &amp;zcy;&amp;acy;&amp;pcy;&amp;rcy;&amp;ocy;&amp;scy;&amp;ucy; &amp;gcy;&amp;rcy;&amp;iecy;&amp;bcy;&amp;ncy;&amp;iecy;&amp;vcy;&amp;icy;&amp;kcy;&amp;icy;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50310" y="2704465"/>
            <a:ext cx="1915160" cy="2209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2852" name="Прямоугольник 462851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pic>
        <p:nvPicPr>
          <p:cNvPr id="462854" name="Изображение 4628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" y="2060575"/>
            <a:ext cx="3590925" cy="479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2855" name="Текстовое поле 462854"/>
          <p:cNvSpPr txBox="1"/>
          <p:nvPr/>
        </p:nvSpPr>
        <p:spPr>
          <a:xfrm>
            <a:off x="539750" y="620713"/>
            <a:ext cx="8424863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200" err="1">
                <a:latin typeface="Arial" panose="020B0604020202020204" pitchFamily="34" charset="0"/>
              </a:rPr>
              <a:t>Metatrochophore</a:t>
            </a:r>
            <a:r>
              <a:rPr sz="3200">
                <a:latin typeface="Arial" panose="020B0604020202020204" pitchFamily="34" charset="0"/>
              </a:rPr>
              <a:t> – larvae with several first, “larval”, segments</a:t>
            </a:r>
            <a:endParaRPr lang="ru-RU" altLang="x-none" sz="3200">
              <a:latin typeface="Arial" panose="020B0604020202020204" pitchFamily="34" charset="0"/>
            </a:endParaRPr>
          </a:p>
        </p:txBody>
      </p:sp>
      <p:pic>
        <p:nvPicPr>
          <p:cNvPr id="462856" name="Изображение 4628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38" y="2060575"/>
            <a:ext cx="4968875" cy="479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3876" name="Прямоугольник 463875"/>
          <p:cNvSpPr/>
          <p:nvPr/>
        </p:nvSpPr>
        <p:spPr>
          <a:xfrm>
            <a:off x="720725" y="0"/>
            <a:ext cx="7772400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2800" i="0"/>
              <a:t>How do they reproduce?</a:t>
            </a:r>
            <a:endParaRPr lang="ru-RU" altLang="x-none" sz="2800" i="0"/>
          </a:p>
        </p:txBody>
      </p:sp>
      <p:pic>
        <p:nvPicPr>
          <p:cNvPr id="463878" name="Изображение 4638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8050"/>
            <a:ext cx="4572000" cy="4408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3879" name="Текстовое поле 463878"/>
          <p:cNvSpPr txBox="1"/>
          <p:nvPr/>
        </p:nvSpPr>
        <p:spPr>
          <a:xfrm>
            <a:off x="4572000" y="1052513"/>
            <a:ext cx="4572000" cy="3013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>
                <a:latin typeface="Arial" panose="020B0604020202020204" pitchFamily="34" charset="0"/>
              </a:rPr>
              <a:t>Larval segments are not numerous </a:t>
            </a:r>
            <a:endParaRPr sz="24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sz="2400" err="1">
                <a:latin typeface="Arial" panose="020B0604020202020204" pitchFamily="34" charset="0"/>
              </a:rPr>
              <a:t>They merge forming peristomium</a:t>
            </a:r>
            <a:endParaRPr sz="24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sz="2400">
                <a:latin typeface="Arial" panose="020B0604020202020204" pitchFamily="34" charset="0"/>
              </a:rPr>
              <a:t>Numerous post-larval segments develop by active cell-division in growth zone.</a:t>
            </a:r>
            <a:endParaRPr lang="ru-RU" altLang="x-none" sz="2400">
              <a:latin typeface="Arial" panose="020B0604020202020204" pitchFamily="34" charset="0"/>
            </a:endParaRPr>
          </a:p>
        </p:txBody>
      </p:sp>
      <p:sp>
        <p:nvSpPr>
          <p:cNvPr id="463880" name="Прямоугольник 463879"/>
          <p:cNvSpPr/>
          <p:nvPr/>
        </p:nvSpPr>
        <p:spPr>
          <a:xfrm>
            <a:off x="0" y="908050"/>
            <a:ext cx="2268538" cy="576263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latin typeface="Arial" panose="020B0604020202020204" pitchFamily="34" charset="0"/>
              </a:rPr>
              <a:t>Larval segments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63881" name="Прямое соединение 463880"/>
          <p:cNvSpPr/>
          <p:nvPr/>
        </p:nvSpPr>
        <p:spPr>
          <a:xfrm>
            <a:off x="1116013" y="1557338"/>
            <a:ext cx="287337" cy="1727200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63882" name="Прямое соединение 463881"/>
          <p:cNvSpPr/>
          <p:nvPr/>
        </p:nvSpPr>
        <p:spPr>
          <a:xfrm>
            <a:off x="1116013" y="1557338"/>
            <a:ext cx="647700" cy="863600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63883" name="Прямое соединение 463882"/>
          <p:cNvSpPr/>
          <p:nvPr/>
        </p:nvSpPr>
        <p:spPr>
          <a:xfrm>
            <a:off x="1116013" y="1557338"/>
            <a:ext cx="647700" cy="863600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63884" name="Прямое соединение 463883"/>
          <p:cNvSpPr/>
          <p:nvPr/>
        </p:nvSpPr>
        <p:spPr>
          <a:xfrm>
            <a:off x="1116013" y="1557338"/>
            <a:ext cx="1079500" cy="35877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63885" name="Прямоугольник 463884"/>
          <p:cNvSpPr/>
          <p:nvPr/>
        </p:nvSpPr>
        <p:spPr>
          <a:xfrm>
            <a:off x="2268538" y="4724400"/>
            <a:ext cx="2268537" cy="576263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latin typeface="Arial" panose="020B0604020202020204" pitchFamily="34" charset="0"/>
              </a:rPr>
              <a:t>Growth zone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63886" name="Прямое соединение 463885"/>
          <p:cNvSpPr/>
          <p:nvPr/>
        </p:nvSpPr>
        <p:spPr>
          <a:xfrm flipH="1" flipV="1">
            <a:off x="1763713" y="4652963"/>
            <a:ext cx="504825" cy="2889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63887" name="Прямоугольник 463886"/>
          <p:cNvSpPr/>
          <p:nvPr/>
        </p:nvSpPr>
        <p:spPr>
          <a:xfrm>
            <a:off x="0" y="5084763"/>
            <a:ext cx="1403350" cy="69215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err="1">
                <a:latin typeface="Arial" panose="020B0604020202020204" pitchFamily="34" charset="0"/>
              </a:rPr>
              <a:t>Pigidium</a:t>
            </a:r>
            <a:endParaRPr lang="ru-RU" altLang="x-none">
              <a:latin typeface="Arial" panose="020B0604020202020204" pitchFamily="34" charset="0"/>
            </a:endParaRPr>
          </a:p>
        </p:txBody>
      </p:sp>
      <p:sp>
        <p:nvSpPr>
          <p:cNvPr id="463888" name="Прямое соединение 463887"/>
          <p:cNvSpPr/>
          <p:nvPr/>
        </p:nvSpPr>
        <p:spPr>
          <a:xfrm flipV="1">
            <a:off x="971550" y="4724400"/>
            <a:ext cx="431800" cy="360363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245360" y="581025"/>
            <a:ext cx="44869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400"/>
              <a:t>Типы развития личинок</a:t>
            </a:r>
            <a:endParaRPr lang="ru-RU" altLang="en-US" sz="44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31140" y="2600325"/>
            <a:ext cx="44869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/>
              <a:t>Планктотрофная личинка</a:t>
            </a:r>
            <a:endParaRPr lang="ru-RU" altLang="en-US" sz="32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718050" y="2600325"/>
            <a:ext cx="44869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/>
              <a:t>Лецитотрофная личинка</a:t>
            </a:r>
            <a:endParaRPr lang="ru-RU" altLang="en-US"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 l="8253" t="5894" r="69681" b="26559"/>
          <a:stretch>
            <a:fillRect/>
          </a:stretch>
        </p:blipFill>
        <p:spPr>
          <a:xfrm rot="5400000">
            <a:off x="5380990" y="3063240"/>
            <a:ext cx="1277620" cy="584835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-2540" y="106045"/>
            <a:ext cx="8946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3200"/>
              <a:t>Pygospio elegans</a:t>
            </a:r>
            <a:r>
              <a:rPr lang="ru-RU" altLang="ru-RU" sz="3200"/>
              <a:t>: </a:t>
            </a:r>
            <a:r>
              <a:rPr lang="ru-RU" altLang="en-US" sz="3200"/>
              <a:t>Пецилогония</a:t>
            </a:r>
            <a:endParaRPr lang="ru-RU" altLang="en-US" sz="320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rcRect l="26524" t="4020" r="54746" b="73685"/>
          <a:stretch>
            <a:fillRect/>
          </a:stretch>
        </p:blipFill>
        <p:spPr>
          <a:xfrm>
            <a:off x="3105785" y="689610"/>
            <a:ext cx="2561590" cy="45580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 l="42213" t="6763" r="39057" b="74434"/>
          <a:stretch>
            <a:fillRect/>
          </a:stretch>
        </p:blipFill>
        <p:spPr>
          <a:xfrm>
            <a:off x="5897880" y="689610"/>
            <a:ext cx="3046095" cy="45713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l="72815" t="4356" r="5119" b="77157"/>
          <a:stretch>
            <a:fillRect/>
          </a:stretch>
        </p:blipFill>
        <p:spPr>
          <a:xfrm>
            <a:off x="-2540" y="689610"/>
            <a:ext cx="2877185" cy="360362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4464685"/>
            <a:ext cx="2368550" cy="23685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1"/>
          <p:cNvSpPr>
            <a:spLocks noGrp="1"/>
          </p:cNvSpPr>
          <p:nvPr/>
        </p:nvSpPr>
        <p:spPr>
          <a:xfrm>
            <a:off x="685800" y="23495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/>
              <a:t>И все-таки... как такое получается?</a:t>
            </a:r>
            <a:endParaRPr lang="ru-RU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517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23556" name="Объект 23555"/>
          <p:cNvGraphicFramePr/>
          <p:nvPr/>
        </p:nvGraphicFramePr>
        <p:xfrm>
          <a:off x="0" y="765175"/>
          <a:ext cx="7164388" cy="422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" r:id="rId1" imgW="5062855" imgH="2985135" progId="CorelDRAW.Graphic.13">
                  <p:embed/>
                </p:oleObj>
              </mc:Choice>
              <mc:Fallback>
                <p:oleObj name="" r:id="rId1" imgW="5062855" imgH="2985135" progId="CorelDRAW.Graphic.13">
                  <p:embed/>
                  <p:pic>
                    <p:nvPicPr>
                      <p:cNvPr id="0" name="Изображение 5120" descr="image8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765175"/>
                        <a:ext cx="7164388" cy="4222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Объект 23556"/>
          <p:cNvGraphicFramePr/>
          <p:nvPr/>
        </p:nvGraphicFramePr>
        <p:xfrm>
          <a:off x="6724650" y="2420938"/>
          <a:ext cx="2419350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" r:id="rId3" imgW="1364615" imgH="2494280" progId="CorelDRAW.Graphic.13">
                  <p:embed/>
                </p:oleObj>
              </mc:Choice>
              <mc:Fallback>
                <p:oleObj name="" r:id="rId3" imgW="1364615" imgH="2494280" progId="CorelDRAW.Graphic.13">
                  <p:embed/>
                  <p:pic>
                    <p:nvPicPr>
                      <p:cNvPr id="0" name="Изображение 5121" descr="image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4650" y="2420938"/>
                        <a:ext cx="2419350" cy="44370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Заголовок 2355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 anchor="ctr"/>
          <a:lstStyle/>
          <a:p>
            <a:r>
              <a:rPr lang="en-US" sz="3200" dirty="0" err="1"/>
              <a:t>Trochozoa</a:t>
            </a:r>
            <a:r>
              <a:rPr lang="en-US" sz="3200" dirty="0"/>
              <a:t> </a:t>
            </a:r>
            <a:r>
              <a:rPr lang="en-US" altLang="ru-RU" sz="3200" dirty="0" smtClean="0">
                <a:sym typeface="Symbol" panose="05050102010706020507"/>
              </a:rPr>
              <a:t></a:t>
            </a:r>
            <a:r>
              <a:rPr lang="en-US" sz="3200" dirty="0" smtClean="0"/>
              <a:t> </a:t>
            </a:r>
            <a:r>
              <a:rPr lang="en-US" sz="3200" dirty="0" err="1"/>
              <a:t>teloblastic</a:t>
            </a:r>
            <a:r>
              <a:rPr lang="en-US" sz="3200" dirty="0"/>
              <a:t> way of </a:t>
            </a:r>
            <a:r>
              <a:rPr lang="en-US" sz="3200" dirty="0" err="1"/>
              <a:t>coelom</a:t>
            </a:r>
            <a:r>
              <a:rPr lang="en-US" sz="3200" dirty="0"/>
              <a:t> formation</a:t>
            </a:r>
            <a:endParaRPr lang="en-US" altLang="en-US" sz="3200" dirty="0"/>
          </a:p>
        </p:txBody>
      </p:sp>
      <p:pic>
        <p:nvPicPr>
          <p:cNvPr id="23562" name="Замещающее содержимое 23561" descr="&amp;Kcy;&amp;acy;&amp;rcy;&amp;tcy;&amp;icy;&amp;ncy;&amp;kcy;&amp;icy; &amp;pcy;&amp;ocy; &amp;zcy;&amp;acy;&amp;pcy;&amp;rcy;&amp;ocy;&amp;scy;&amp;ucy; &amp;tcy;&amp;rcy;&amp;ocy;&amp;khcy;&amp;ocy;&amp;fcy;&amp;ocy;&amp;rcy;&amp;acy;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5057775"/>
            <a:ext cx="2543175" cy="18002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79070"/>
            <a:ext cx="9109075" cy="662495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24582" name="Объект 24581"/>
          <p:cNvGraphicFramePr/>
          <p:nvPr/>
        </p:nvGraphicFramePr>
        <p:xfrm>
          <a:off x="0" y="0"/>
          <a:ext cx="33750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" r:id="rId1" imgW="1539875" imgH="3119755" progId="CorelDRAW.Graphic.13">
                  <p:embed/>
                </p:oleObj>
              </mc:Choice>
              <mc:Fallback>
                <p:oleObj name="" r:id="rId1" imgW="1539875" imgH="3119755" progId="CorelDRAW.Graphic.13">
                  <p:embed/>
                  <p:pic>
                    <p:nvPicPr>
                      <p:cNvPr id="0" name="Изображение 6144" descr="image8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375025" cy="685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Объект 24582"/>
          <p:cNvGraphicFramePr/>
          <p:nvPr/>
        </p:nvGraphicFramePr>
        <p:xfrm>
          <a:off x="4140200" y="0"/>
          <a:ext cx="5003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" r:id="rId3" imgW="2023745" imgH="1667510" progId="CorelDRAW.Graphic.13">
                  <p:embed/>
                </p:oleObj>
              </mc:Choice>
              <mc:Fallback>
                <p:oleObj name="" r:id="rId3" imgW="2023745" imgH="1667510" progId="CorelDRAW.Graphic.13">
                  <p:embed/>
                  <p:pic>
                    <p:nvPicPr>
                      <p:cNvPr id="0" name="Изображение 6145" descr="image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0200" y="0"/>
                        <a:ext cx="5003800" cy="411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Объект 24583"/>
          <p:cNvGraphicFramePr/>
          <p:nvPr/>
        </p:nvGraphicFramePr>
        <p:xfrm>
          <a:off x="3779838" y="4005263"/>
          <a:ext cx="2571750" cy="264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" r:id="rId5" imgW="1526540" imgH="1566545" progId="CorelDRAW.Graphic.13">
                  <p:embed/>
                </p:oleObj>
              </mc:Choice>
              <mc:Fallback>
                <p:oleObj name="" r:id="rId5" imgW="1526540" imgH="1566545" progId="CorelDRAW.Graphic.13">
                  <p:embed/>
                  <p:pic>
                    <p:nvPicPr>
                      <p:cNvPr id="0" name="Изображение 6146" descr="image8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9838" y="4005263"/>
                        <a:ext cx="2571750" cy="2643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056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6628" name="Прямоугольник 26627"/>
          <p:cNvSpPr/>
          <p:nvPr/>
        </p:nvSpPr>
        <p:spPr>
          <a:xfrm>
            <a:off x="457200" y="-5080"/>
            <a:ext cx="8229600" cy="8782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en-US" altLang="x-none" sz="2800" dirty="0"/>
              <a:t> </a:t>
            </a:r>
            <a:r>
              <a:rPr lang="en-US" altLang="x-none" sz="2800" dirty="0">
                <a:sym typeface="+mn-ea"/>
              </a:rPr>
              <a:t>Modular approach </a:t>
            </a:r>
            <a:r>
              <a:rPr lang="en-US" altLang="ru-RU" sz="2800" dirty="0" smtClean="0">
                <a:sym typeface="Symbol" panose="05050102010706020507"/>
              </a:rPr>
              <a:t></a:t>
            </a:r>
            <a:r>
              <a:rPr lang="en-US" altLang="x-none" sz="2800" dirty="0" smtClean="0">
                <a:sym typeface="+mn-ea"/>
              </a:rPr>
              <a:t> </a:t>
            </a:r>
            <a:r>
              <a:rPr lang="en-US" altLang="x-none" sz="2800" dirty="0" err="1"/>
              <a:t>Annelida</a:t>
            </a:r>
            <a:r>
              <a:rPr lang="en-US" altLang="x-none" sz="2800" dirty="0"/>
              <a:t> </a:t>
            </a:r>
            <a:endParaRPr sz="2800" dirty="0"/>
          </a:p>
        </p:txBody>
      </p:sp>
      <p:graphicFrame>
        <p:nvGraphicFramePr>
          <p:cNvPr id="26630" name="Объект 26629"/>
          <p:cNvGraphicFramePr/>
          <p:nvPr/>
        </p:nvGraphicFramePr>
        <p:xfrm>
          <a:off x="1619250" y="1844675"/>
          <a:ext cx="3171825" cy="422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" r:id="rId1" imgW="2245360" imgH="2985135" progId="CorelDRAW.Graphic.13">
                  <p:embed/>
                </p:oleObj>
              </mc:Choice>
              <mc:Fallback>
                <p:oleObj name="" r:id="rId1" imgW="2245360" imgH="2985135" progId="CorelDRAW.Graphic.13">
                  <p:embed/>
                  <p:pic>
                    <p:nvPicPr>
                      <p:cNvPr id="0" name="Изображение 10240" descr="image9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19250" y="1844675"/>
                        <a:ext cx="3171825" cy="42211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Объект 26630"/>
          <p:cNvGraphicFramePr/>
          <p:nvPr/>
        </p:nvGraphicFramePr>
        <p:xfrm>
          <a:off x="5903913" y="1989138"/>
          <a:ext cx="3240087" cy="486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" r:id="rId3" imgW="1512570" imgH="2265680" progId="CorelDRAW.Graphic.13">
                  <p:embed/>
                </p:oleObj>
              </mc:Choice>
              <mc:Fallback>
                <p:oleObj name="" r:id="rId3" imgW="1512570" imgH="2265680" progId="CorelDRAW.Graphic.13">
                  <p:embed/>
                  <p:pic>
                    <p:nvPicPr>
                      <p:cNvPr id="0" name="Изображение 10241" descr="image9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3913" y="1989138"/>
                        <a:ext cx="3240087" cy="4868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Объект 26634"/>
          <p:cNvGraphicFramePr/>
          <p:nvPr/>
        </p:nvGraphicFramePr>
        <p:xfrm>
          <a:off x="250825" y="1844675"/>
          <a:ext cx="11334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" r:id="rId5" imgW="1539875" imgH="3119755" progId="CorelDRAW.Graphic.13">
                  <p:embed/>
                </p:oleObj>
              </mc:Choice>
              <mc:Fallback>
                <p:oleObj name="" r:id="rId5" imgW="1539875" imgH="3119755" progId="CorelDRAW.Graphic.13">
                  <p:embed/>
                  <p:pic>
                    <p:nvPicPr>
                      <p:cNvPr id="0" name="Изображение 10242" descr="image8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825" y="1844675"/>
                        <a:ext cx="1133475" cy="2305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" y="1979295"/>
            <a:ext cx="9001760" cy="453326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/>
        </p:nvSpPr>
        <p:spPr>
          <a:xfrm>
            <a:off x="685800" y="60325"/>
            <a:ext cx="7772400" cy="5162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3200"/>
              <a:t>Возможный путь</a:t>
            </a:r>
            <a:endParaRPr lang="ru-RU" altLang="en-US"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665" y="-8255"/>
            <a:ext cx="7772400" cy="553085"/>
          </a:xfrm>
        </p:spPr>
        <p:txBody>
          <a:bodyPr/>
          <a:p>
            <a:r>
              <a:rPr lang="ru-RU" altLang="en-US" sz="2800"/>
              <a:t>А надо построить вот такое...</a:t>
            </a:r>
            <a:endParaRPr lang="ru-RU" altLang="en-US" sz="2800"/>
          </a:p>
        </p:txBody>
      </p:sp>
      <p:graphicFrame>
        <p:nvGraphicFramePr>
          <p:cNvPr id="407556" name="Замещающее содержимое 407555"/>
          <p:cNvGraphicFramePr/>
          <p:nvPr>
            <p:ph sz="half" idx="1"/>
          </p:nvPr>
        </p:nvGraphicFramePr>
        <p:xfrm>
          <a:off x="5805805" y="544830"/>
          <a:ext cx="2725420" cy="3128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2540000" imgH="3530600" progId="Photoshop.Image.7">
                  <p:embed/>
                </p:oleObj>
              </mc:Choice>
              <mc:Fallback>
                <p:oleObj name="" r:id="rId1" imgW="2540000" imgH="3530600" progId="Photoshop.Image.7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05805" y="544830"/>
                        <a:ext cx="2725420" cy="312801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Объект 473091"/>
          <p:cNvGraphicFramePr/>
          <p:nvPr/>
        </p:nvGraphicFramePr>
        <p:xfrm>
          <a:off x="636905" y="544830"/>
          <a:ext cx="5168900" cy="3128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3" imgW="3657600" imgH="2438400" progId="Photoshop.Image.7">
                  <p:embed/>
                </p:oleObj>
              </mc:Choice>
              <mc:Fallback>
                <p:oleObj name="" r:id="rId3" imgW="3657600" imgH="2438400" progId="Photoshop.Image.7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905" y="544830"/>
                        <a:ext cx="5168900" cy="31280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2207895" y="3640455"/>
            <a:ext cx="4779010" cy="3248025"/>
            <a:chOff x="3927" y="6653"/>
            <a:chExt cx="5216" cy="408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927" y="6653"/>
              <a:ext cx="5216" cy="4082"/>
              <a:chOff x="-57" y="6420"/>
              <a:chExt cx="5216" cy="4082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-57" y="6420"/>
                <a:ext cx="5216" cy="408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/>
              </a:p>
            </p:txBody>
          </p:sp>
          <p:pic>
            <p:nvPicPr>
              <p:cNvPr id="6" name="Изображение 5"/>
              <p:cNvPicPr>
                <a:picLocks noChangeAspect="1"/>
              </p:cNvPicPr>
              <p:nvPr/>
            </p:nvPicPr>
            <p:blipFill>
              <a:blip r:embed="rId5"/>
              <a:srcRect t="9926" r="11353" b="6596"/>
              <a:stretch>
                <a:fillRect/>
              </a:stretch>
            </p:blipFill>
            <p:spPr>
              <a:xfrm>
                <a:off x="46" y="6498"/>
                <a:ext cx="4279" cy="3860"/>
              </a:xfrm>
              <a:prstGeom prst="rect">
                <a:avLst/>
              </a:prstGeom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6928" y="6731"/>
              <a:ext cx="1992" cy="10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151" y="7222"/>
              <a:ext cx="1992" cy="10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351" y="9514"/>
              <a:ext cx="958" cy="5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769" y="9939"/>
              <a:ext cx="1170" cy="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927" y="7483"/>
              <a:ext cx="1508" cy="5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927" y="10054"/>
              <a:ext cx="548" cy="5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555" y="37465"/>
            <a:ext cx="7772400" cy="894715"/>
          </a:xfrm>
        </p:spPr>
        <p:txBody>
          <a:bodyPr/>
          <a:p>
            <a:r>
              <a:rPr lang="ru-RU" altLang="ru-RU" sz="3200"/>
              <a:t>Внутри еще интеерснее...</a:t>
            </a:r>
            <a:endParaRPr lang="ru-RU" altLang="ru-RU" sz="3200"/>
          </a:p>
        </p:txBody>
      </p:sp>
      <p:grpSp>
        <p:nvGrpSpPr>
          <p:cNvPr id="9" name="Группа 8"/>
          <p:cNvGrpSpPr/>
          <p:nvPr/>
        </p:nvGrpSpPr>
        <p:grpSpPr>
          <a:xfrm>
            <a:off x="221615" y="1000760"/>
            <a:ext cx="8468360" cy="4243070"/>
            <a:chOff x="510" y="2884"/>
            <a:chExt cx="11112" cy="501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10" y="2884"/>
              <a:ext cx="11113" cy="501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1"/>
            <a:srcRect l="14890" t="60309" r="19499" b="10850"/>
            <a:stretch>
              <a:fillRect/>
            </a:stretch>
          </p:blipFill>
          <p:spPr>
            <a:xfrm>
              <a:off x="1261" y="3246"/>
              <a:ext cx="9983" cy="4308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9657" y="3246"/>
              <a:ext cx="1588" cy="7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657" y="6760"/>
              <a:ext cx="1588" cy="7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528" y="3246"/>
              <a:ext cx="1588" cy="7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Прямоугольник 15"/>
          <p:cNvSpPr/>
          <p:nvPr/>
        </p:nvSpPr>
        <p:spPr>
          <a:xfrm>
            <a:off x="251460" y="980440"/>
            <a:ext cx="8641080" cy="58324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37465"/>
            <a:ext cx="7772400" cy="515620"/>
          </a:xfrm>
        </p:spPr>
        <p:txBody>
          <a:bodyPr/>
          <a:p>
            <a:r>
              <a:rPr lang="ru-RU" altLang="en-US" sz="3200"/>
              <a:t>Как получить в такое?...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5165" y="1396365"/>
            <a:ext cx="7581265" cy="54197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09765" y="1556900"/>
            <a:ext cx="1210201" cy="6724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3009900" y="1453515"/>
            <a:ext cx="3037205" cy="34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226185" y="1944370"/>
            <a:ext cx="1200150" cy="34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771525" y="2966720"/>
            <a:ext cx="867410" cy="34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85800" y="3850640"/>
            <a:ext cx="540385" cy="34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098550" y="4439285"/>
            <a:ext cx="540385" cy="34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555750" y="4594225"/>
            <a:ext cx="540385" cy="34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098550" y="4789170"/>
            <a:ext cx="540385" cy="349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3219450" y="6280785"/>
            <a:ext cx="4536440" cy="452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7636510" y="5318760"/>
            <a:ext cx="630555" cy="452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27250"/>
            <a:ext cx="7772400" cy="2005965"/>
          </a:xfrm>
        </p:spPr>
        <p:txBody>
          <a:bodyPr/>
          <a:lstStyle/>
          <a:p>
            <a:r>
              <a:rPr lang="ru-RU" dirty="0"/>
              <a:t>Целом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90113"/>
          <p:cNvSpPr>
            <a:spLocks noGrp="1"/>
          </p:cNvSpPr>
          <p:nvPr>
            <p:ph type="title"/>
          </p:nvPr>
        </p:nvSpPr>
        <p:spPr>
          <a:xfrm>
            <a:off x="0" y="274955"/>
            <a:ext cx="9144000" cy="635000"/>
          </a:xfrm>
        </p:spPr>
        <p:txBody>
          <a:bodyPr anchor="ctr"/>
          <a:lstStyle/>
          <a:p>
            <a:r>
              <a:rPr lang="ru-RU" altLang="en-US" dirty="0"/>
              <a:t>Вторичная полость тела</a:t>
            </a:r>
            <a:r>
              <a:rPr lang="en-US" dirty="0"/>
              <a:t> </a:t>
            </a:r>
            <a:r>
              <a:rPr lang="en-US" altLang="ru-RU" i="1" dirty="0" smtClean="0"/>
              <a:t> ̶ </a:t>
            </a:r>
            <a:r>
              <a:rPr lang="en-US" dirty="0" smtClean="0"/>
              <a:t> </a:t>
            </a:r>
            <a:r>
              <a:rPr lang="ru-RU" altLang="en-US" dirty="0" err="1"/>
              <a:t>целом</a:t>
            </a:r>
            <a:endParaRPr lang="ru-RU" altLang="en-US" dirty="0" err="1"/>
          </a:p>
        </p:txBody>
      </p:sp>
      <p:pic>
        <p:nvPicPr>
          <p:cNvPr id="90117" name="Замещающее содержимое 90116" descr="&amp;rcy;&amp;acy;&amp;zcy;&amp;vcy;&amp;icy;&amp;tcy;&amp;icy;&amp;iecy; &amp;tscy;&amp;iecy;&amp;lcy;&amp;ocy;&amp;mcy;&amp;acy; &amp;ucy; &amp;kcy;&amp;ocy;&amp;lcy;&amp;softcy;&amp;chcy;&amp;acy;&amp;tcy;&amp;ycy;&amp;khcy; &amp;chcy;&amp;iecy;&amp;rcy;&amp;vcy;&amp;iecy;&amp;jcy;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-2" t="54601"/>
          <a:stretch>
            <a:fillRect/>
          </a:stretch>
        </p:blipFill>
        <p:spPr>
          <a:xfrm>
            <a:off x="0" y="4797425"/>
            <a:ext cx="9144000" cy="1862138"/>
          </a:xfrm>
        </p:spPr>
      </p:pic>
      <p:pic>
        <p:nvPicPr>
          <p:cNvPr id="90121" name="Изображение 90120" descr="&amp;rcy;&amp;acy;&amp;zcy;&amp;vcy;&amp;icy;&amp;tcy;&amp;icy;&amp;iecy; &amp;tscy;&amp;iecy;&amp;lcy;&amp;ocy;&amp;mcy;&amp;acy; &amp;ucy; &amp;kcy;&amp;ocy;&amp;lcy;&amp;softcy;&amp;chcy;&amp;acy;&amp;tcy;&amp;ycy;&amp;khcy; &amp;chcy;&amp;iecy;&amp;rcy;&amp;vcy;&amp;iecy;&amp;jcy;"/>
          <p:cNvPicPr>
            <a:picLocks noChangeAspect="1"/>
          </p:cNvPicPr>
          <p:nvPr/>
        </p:nvPicPr>
        <p:blipFill>
          <a:blip r:embed="rId1" cstate="print"/>
          <a:srcRect t="1926" r="63385" b="50662"/>
          <a:stretch>
            <a:fillRect/>
          </a:stretch>
        </p:blipFill>
        <p:spPr>
          <a:xfrm>
            <a:off x="0" y="1700213"/>
            <a:ext cx="3348038" cy="194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22" name="Текстовое поле 90121"/>
          <p:cNvSpPr txBox="1"/>
          <p:nvPr/>
        </p:nvSpPr>
        <p:spPr>
          <a:xfrm>
            <a:off x="3543300" y="1504950"/>
            <a:ext cx="7162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Ecto-</a:t>
            </a:r>
            <a:endParaRPr lang="en-US"/>
          </a:p>
        </p:txBody>
      </p:sp>
      <p:sp>
        <p:nvSpPr>
          <p:cNvPr id="90123" name="Текстовое поле 90122"/>
          <p:cNvSpPr txBox="1"/>
          <p:nvPr/>
        </p:nvSpPr>
        <p:spPr>
          <a:xfrm>
            <a:off x="3635375" y="1989138"/>
            <a:ext cx="7289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Ento-</a:t>
            </a:r>
            <a:endParaRPr lang="en-US"/>
          </a:p>
        </p:txBody>
      </p:sp>
      <p:sp>
        <p:nvSpPr>
          <p:cNvPr id="90125" name="Текстовое поле 90124"/>
          <p:cNvSpPr txBox="1"/>
          <p:nvPr/>
        </p:nvSpPr>
        <p:spPr>
          <a:xfrm>
            <a:off x="3635375" y="2492375"/>
            <a:ext cx="151574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ru-RU" altLang="en-US"/>
              <a:t>Архентерон</a:t>
            </a:r>
            <a:endParaRPr lang="ru-RU" altLang="en-US"/>
          </a:p>
        </p:txBody>
      </p:sp>
      <p:sp>
        <p:nvSpPr>
          <p:cNvPr id="90126" name="Текстовое поле 90125"/>
          <p:cNvSpPr txBox="1"/>
          <p:nvPr/>
        </p:nvSpPr>
        <p:spPr>
          <a:xfrm>
            <a:off x="2005965" y="4076700"/>
            <a:ext cx="139573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ru-RU" altLang="en-US"/>
              <a:t>Бластопор</a:t>
            </a:r>
            <a:endParaRPr lang="ru-RU" altLang="en-US"/>
          </a:p>
        </p:txBody>
      </p:sp>
      <p:sp>
        <p:nvSpPr>
          <p:cNvPr id="90127" name="Прямое соединение 90126"/>
          <p:cNvSpPr/>
          <p:nvPr/>
        </p:nvSpPr>
        <p:spPr>
          <a:xfrm flipH="1" flipV="1">
            <a:off x="2339975" y="3357563"/>
            <a:ext cx="71438" cy="719137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28" name="Прямое соединение 90127"/>
          <p:cNvSpPr/>
          <p:nvPr/>
        </p:nvSpPr>
        <p:spPr>
          <a:xfrm flipH="1">
            <a:off x="2339975" y="2708275"/>
            <a:ext cx="1295400" cy="2159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29" name="Прямое соединение 90128"/>
          <p:cNvSpPr/>
          <p:nvPr/>
        </p:nvSpPr>
        <p:spPr>
          <a:xfrm flipH="1">
            <a:off x="2627313" y="2205038"/>
            <a:ext cx="1081087" cy="4318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0" name="Прямое соединение 90129"/>
          <p:cNvSpPr/>
          <p:nvPr/>
        </p:nvSpPr>
        <p:spPr>
          <a:xfrm flipH="1">
            <a:off x="2771775" y="1700213"/>
            <a:ext cx="863600" cy="504825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1" name="Текстовое поле 90130"/>
          <p:cNvSpPr txBox="1"/>
          <p:nvPr/>
        </p:nvSpPr>
        <p:spPr>
          <a:xfrm>
            <a:off x="160973" y="1277938"/>
            <a:ext cx="388175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ru-RU" altLang="en-US"/>
              <a:t>Первичная полость </a:t>
            </a:r>
            <a:r>
              <a:rPr lang="en-US"/>
              <a:t>(</a:t>
            </a:r>
            <a:r>
              <a:rPr lang="ru-RU" altLang="en-US"/>
              <a:t>Бластоцель</a:t>
            </a:r>
            <a:r>
              <a:rPr lang="en-US"/>
              <a:t>)</a:t>
            </a:r>
            <a:endParaRPr lang="en-US"/>
          </a:p>
        </p:txBody>
      </p:sp>
      <p:sp>
        <p:nvSpPr>
          <p:cNvPr id="90132" name="Прямое соединение 90131"/>
          <p:cNvSpPr/>
          <p:nvPr/>
        </p:nvSpPr>
        <p:spPr>
          <a:xfrm flipH="1">
            <a:off x="684530" y="1700530"/>
            <a:ext cx="266700" cy="720725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3" name="Прямое соединение 90132"/>
          <p:cNvSpPr/>
          <p:nvPr/>
        </p:nvSpPr>
        <p:spPr>
          <a:xfrm>
            <a:off x="1083310" y="1646555"/>
            <a:ext cx="1040765" cy="5588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4" name="Текстовое поле 90133"/>
          <p:cNvSpPr txBox="1"/>
          <p:nvPr/>
        </p:nvSpPr>
        <p:spPr>
          <a:xfrm>
            <a:off x="3348038" y="4365625"/>
            <a:ext cx="817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Meso-</a:t>
            </a:r>
            <a:endParaRPr lang="en-US"/>
          </a:p>
        </p:txBody>
      </p:sp>
      <p:sp>
        <p:nvSpPr>
          <p:cNvPr id="90135" name="Прямое соединение 90134"/>
          <p:cNvSpPr/>
          <p:nvPr/>
        </p:nvSpPr>
        <p:spPr>
          <a:xfrm flipH="1">
            <a:off x="3708400" y="4652963"/>
            <a:ext cx="71438" cy="792162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6" name="Прямое соединение 90135"/>
          <p:cNvSpPr/>
          <p:nvPr/>
        </p:nvSpPr>
        <p:spPr>
          <a:xfrm>
            <a:off x="3779838" y="4652963"/>
            <a:ext cx="792162" cy="936625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7" name="Текстовое поле 90136"/>
          <p:cNvSpPr txBox="1"/>
          <p:nvPr/>
        </p:nvSpPr>
        <p:spPr>
          <a:xfrm>
            <a:off x="6183630" y="3799523"/>
            <a:ext cx="8858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ru-RU" altLang="en-US"/>
              <a:t>Целом</a:t>
            </a:r>
            <a:endParaRPr lang="ru-RU" altLang="en-US"/>
          </a:p>
          <a:p/>
        </p:txBody>
      </p:sp>
      <p:sp>
        <p:nvSpPr>
          <p:cNvPr id="90138" name="Прямое соединение 90137"/>
          <p:cNvSpPr/>
          <p:nvPr/>
        </p:nvSpPr>
        <p:spPr>
          <a:xfrm>
            <a:off x="6732588" y="4221163"/>
            <a:ext cx="1008062" cy="12954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93185"/>
          <p:cNvSpPr>
            <a:spLocks noGrp="1"/>
          </p:cNvSpPr>
          <p:nvPr>
            <p:ph type="title"/>
          </p:nvPr>
        </p:nvSpPr>
        <p:spPr>
          <a:xfrm>
            <a:off x="685800" y="29210"/>
            <a:ext cx="7772400" cy="516255"/>
          </a:xfrm>
        </p:spPr>
        <p:txBody>
          <a:bodyPr anchor="ctr"/>
          <a:lstStyle/>
          <a:p>
            <a:r>
              <a:rPr lang="ru-RU" altLang="en-US" sz="3600" dirty="0" err="1"/>
              <a:t>Целом - это классно</a:t>
            </a:r>
            <a:r>
              <a:rPr lang="ru-RU" sz="3600" dirty="0"/>
              <a:t>!</a:t>
            </a:r>
            <a:endParaRPr lang="ru-RU" sz="3600" dirty="0"/>
          </a:p>
        </p:txBody>
      </p:sp>
      <p:pic>
        <p:nvPicPr>
          <p:cNvPr id="93189" name="Замещающее содержимое 93188" descr="&amp;tscy;&amp;iecy;&amp;lcy;&amp;ocy;&amp;mcy; &amp;icy; &amp;kcy;&amp;rcy;&amp;ocy;&amp;vcy;&amp;iecy;&amp;ncy;&amp;ocy;&amp;scy;&amp;ncy;&amp;acy;&amp;yacy; &amp;scy;&amp;icy;&amp;scy;&amp;tcy;&amp;iecy;&amp;mcy;&amp;acy;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4452303" y="1495425"/>
            <a:ext cx="4679950" cy="3802063"/>
          </a:xfrm>
        </p:spPr>
      </p:pic>
      <p:sp>
        <p:nvSpPr>
          <p:cNvPr id="3" name="Замещающее содержимое 2"/>
          <p:cNvSpPr>
            <a:spLocks noGrp="1"/>
          </p:cNvSpPr>
          <p:nvPr/>
        </p:nvSpPr>
        <p:spPr>
          <a:xfrm>
            <a:off x="113665" y="1210310"/>
            <a:ext cx="4338955" cy="453326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800"/>
              <a:t>Изначально целом - это опорная структура (гидроскелет) </a:t>
            </a:r>
            <a:endParaRPr lang="ru-RU" altLang="en-US" sz="2800"/>
          </a:p>
          <a:p>
            <a:r>
              <a:rPr lang="ru-RU" altLang="en-US" sz="2800"/>
              <a:t>НО! Пространство между целомическими мешками можно использовать как сосуды</a:t>
            </a:r>
            <a:r>
              <a:rPr lang="en-US" altLang="en-US" sz="2800"/>
              <a:t>!</a:t>
            </a:r>
            <a:endParaRPr lang="en-US" altLang="en-US" sz="2800"/>
          </a:p>
          <a:p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93185"/>
          <p:cNvSpPr>
            <a:spLocks noGrp="1"/>
          </p:cNvSpPr>
          <p:nvPr>
            <p:ph type="title"/>
          </p:nvPr>
        </p:nvSpPr>
        <p:spPr>
          <a:xfrm>
            <a:off x="685800" y="339090"/>
            <a:ext cx="7772400" cy="368935"/>
          </a:xfrm>
        </p:spPr>
        <p:txBody>
          <a:bodyPr anchor="ctr"/>
          <a:lstStyle/>
          <a:p>
            <a:r>
              <a:rPr lang="ru-RU" altLang="en-US" sz="3600" dirty="0" err="1">
                <a:sym typeface="+mn-ea"/>
              </a:rPr>
              <a:t>Целом - это классно</a:t>
            </a:r>
            <a:r>
              <a:rPr lang="ru-RU" sz="3600" dirty="0">
                <a:sym typeface="+mn-ea"/>
              </a:rPr>
              <a:t>!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Замещающее содержимое 2"/>
          <p:cNvSpPr>
            <a:spLocks noGrp="1"/>
          </p:cNvSpPr>
          <p:nvPr/>
        </p:nvSpPr>
        <p:spPr>
          <a:xfrm>
            <a:off x="113665" y="708025"/>
            <a:ext cx="4846955" cy="453326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800" dirty="0" err="1"/>
              <a:t>В целом можно сливать вредниые продукты обмена - метанефридии </a:t>
            </a:r>
            <a:endParaRPr lang="ru-RU" altLang="en-US" sz="2800" dirty="0" err="1"/>
          </a:p>
          <a:p>
            <a:r>
              <a:rPr lang="ru-RU" altLang="en-US" sz="2800" dirty="0"/>
              <a:t>В целоме можно накапливать половые продукты</a:t>
            </a:r>
            <a:r>
              <a:rPr lang="en-US" sz="2800" dirty="0"/>
              <a:t>.</a:t>
            </a:r>
            <a:endParaRPr lang="en-US" sz="2800" dirty="0"/>
          </a:p>
          <a:p>
            <a:endParaRPr lang="en-US" altLang="ru-RU" dirty="0"/>
          </a:p>
        </p:txBody>
      </p:sp>
      <p:pic>
        <p:nvPicPr>
          <p:cNvPr id="95237" name="Замещающее содержимое 95236" descr="&amp;scy;&amp;tcy;&amp;rcy;&amp;ocy;&amp;iecy;&amp;ncy;&amp;icy;&amp;iecy; &amp;icy; &amp;rcy;&amp;acy;&amp;bcy;&amp;ocy;&amp;acy; &amp;mcy;&amp;iecy;&amp;tcy;&amp;acy;&amp;ncy;&amp;iecy;&amp;fcy;&amp;rcy;&amp;icy;&amp;dcy;&amp;icy;&amp;yacy;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26660" y="707708"/>
            <a:ext cx="3960813" cy="4525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2166</Words>
  <Application>WPS Presentation</Application>
  <PresentationFormat>Экран (4:3)</PresentationFormat>
  <Paragraphs>147</Paragraphs>
  <Slides>28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15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Symbol</vt:lpstr>
      <vt:lpstr>Segoe Print</vt:lpstr>
      <vt:lpstr>Новая презентация</vt:lpstr>
      <vt:lpstr>1_Новая презентация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Photoshop.Image.7</vt:lpstr>
      <vt:lpstr>Photoshop.Image.7</vt:lpstr>
      <vt:lpstr>CorelDRAW.Graphic.13</vt:lpstr>
      <vt:lpstr>CorelDRAW.Graphic.13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Level 5 b. Hydroskeleton  ̶  Internal coelomic supporting structures </vt:lpstr>
      <vt:lpstr>Secondary body cavity  ̶  Coelom</vt:lpstr>
      <vt:lpstr>Coelom  ̶  it is a good idea!</vt:lpstr>
      <vt:lpstr>Coelom  ̶  it is a good idea!</vt:lpstr>
      <vt:lpstr>Coelom is useful!  But how to construct it?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Целом - прекрасен, но как его построить?</vt:lpstr>
      <vt:lpstr>Trochozoa  teloblastic way of coelom formation</vt:lpstr>
      <vt:lpstr>PowerPoint 演示文稿</vt:lpstr>
      <vt:lpstr>PowerPoint 演示文稿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368</cp:revision>
  <dcterms:created xsi:type="dcterms:W3CDTF">2005-03-02T19:00:00Z</dcterms:created>
  <dcterms:modified xsi:type="dcterms:W3CDTF">2020-04-01T15:05:38Z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1049-11.2.0.9232</vt:lpwstr>
  </property>
</Properties>
</file>