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58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Scalidophora</a:t>
            </a:r>
            <a:br>
              <a:rPr lang="en-US" altLang="en-US" dirty="0"/>
            </a:br>
            <a:r>
              <a:rPr lang="en-US" altLang="en-US" dirty="0"/>
              <a:t>(=Cephalorhyncha)</a:t>
            </a:r>
            <a:endParaRPr lang="en-US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3600"/>
              <a:t>Головохоботные черви</a:t>
            </a:r>
            <a:endParaRPr lang="ru-RU" sz="3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Замещающее содержимое 3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292735" y="549910"/>
            <a:ext cx="4038600" cy="2979420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35" y="4337685"/>
            <a:ext cx="4051300" cy="2429510"/>
          </a:xfrm>
          <a:prstGeom prst="rect">
            <a:avLst/>
          </a:prstGeom>
        </p:spPr>
      </p:pic>
      <p:pic>
        <p:nvPicPr>
          <p:cNvPr id="8" name="Замещающее содержимое 7"/>
          <p:cNvPicPr>
            <a:picLocks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15485" y="549910"/>
            <a:ext cx="2819400" cy="3009900"/>
          </a:xfrm>
          <a:prstGeom prst="rect">
            <a:avLst/>
          </a:prstGeom>
        </p:spPr>
      </p:pic>
      <p:sp>
        <p:nvSpPr>
          <p:cNvPr id="10" name="Текстовое поле 9"/>
          <p:cNvSpPr txBox="1"/>
          <p:nvPr/>
        </p:nvSpPr>
        <p:spPr>
          <a:xfrm>
            <a:off x="292735" y="151130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ru-RU" altLang="en-US"/>
              <a:t>Kinorhyncha</a:t>
            </a:r>
            <a:endParaRPr lang="ru-RU" altLang="en-US"/>
          </a:p>
        </p:txBody>
      </p:sp>
      <p:sp>
        <p:nvSpPr>
          <p:cNvPr id="11" name="Текстовое поле 10"/>
          <p:cNvSpPr txBox="1"/>
          <p:nvPr/>
        </p:nvSpPr>
        <p:spPr>
          <a:xfrm>
            <a:off x="7795895" y="3161030"/>
            <a:ext cx="401637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ru-RU"/>
              <a:t>Gordiacea (=Nematomorpha) (?)</a:t>
            </a:r>
            <a:endParaRPr lang="en-US" altLang="ru-RU"/>
          </a:p>
        </p:txBody>
      </p:sp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5895" y="3559810"/>
            <a:ext cx="4330700" cy="3248660"/>
          </a:xfrm>
          <a:prstGeom prst="rect">
            <a:avLst/>
          </a:prstGeom>
        </p:spPr>
      </p:pic>
      <p:sp>
        <p:nvSpPr>
          <p:cNvPr id="13" name="Текстовое поле 12"/>
          <p:cNvSpPr txBox="1"/>
          <p:nvPr/>
        </p:nvSpPr>
        <p:spPr>
          <a:xfrm>
            <a:off x="280035" y="3969385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ru-RU"/>
              <a:t>Priapulida</a:t>
            </a:r>
            <a:endParaRPr lang="en-US" altLang="ru-RU"/>
          </a:p>
        </p:txBody>
      </p:sp>
      <p:sp>
        <p:nvSpPr>
          <p:cNvPr id="14" name="Текстовое поле 13"/>
          <p:cNvSpPr txBox="1"/>
          <p:nvPr/>
        </p:nvSpPr>
        <p:spPr>
          <a:xfrm>
            <a:off x="4515485" y="151130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ru-RU"/>
              <a:t>Loricifera</a:t>
            </a:r>
            <a:endParaRPr lang="en-US" alt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p>
            <a:r>
              <a:rPr lang="ru-RU" altLang="ru-RU"/>
              <a:t>План строения</a:t>
            </a:r>
            <a:endParaRPr lang="ru-RU" altLang="ru-RU"/>
          </a:p>
        </p:txBody>
      </p:sp>
      <p:pic>
        <p:nvPicPr>
          <p:cNvPr id="5" name="Замещающее содержимое 4"/>
          <p:cNvPicPr>
            <a:picLocks noChangeAspect="1"/>
          </p:cNvPicPr>
          <p:nvPr>
            <p:ph idx="1"/>
          </p:nvPr>
        </p:nvPicPr>
        <p:blipFill>
          <a:blip r:embed="rId1">
            <a:clrChange>
              <a:clrFrom>
                <a:srgbClr val="000000">
                  <a:alpha val="100000"/>
                </a:srgbClr>
              </a:clrFrom>
              <a:clrTo>
                <a:srgbClr val="000000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39765" y="0"/>
            <a:ext cx="4775835" cy="67652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sp>
        <p:nvSpPr>
          <p:cNvPr id="6" name="Текстовое поле 5"/>
          <p:cNvSpPr txBox="1"/>
          <p:nvPr/>
        </p:nvSpPr>
        <p:spPr>
          <a:xfrm>
            <a:off x="347345" y="1463040"/>
            <a:ext cx="5281295" cy="4523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ru-RU" altLang="en-US"/>
              <a:t>ca — хвостовые придатки;</a:t>
            </a:r>
            <a:endParaRPr lang="ru-RU" altLang="en-US"/>
          </a:p>
          <a:p>
            <a:r>
              <a:rPr lang="ru-RU" altLang="en-US"/>
              <a:t>cg — хвостовой «ганглий»;</a:t>
            </a:r>
            <a:endParaRPr lang="ru-RU" altLang="en-US"/>
          </a:p>
          <a:p>
            <a:r>
              <a:rPr lang="ru-RU" altLang="en-US"/>
              <a:t>gn — гонада;</a:t>
            </a:r>
            <a:endParaRPr lang="ru-RU" altLang="en-US"/>
          </a:p>
          <a:p>
            <a:r>
              <a:rPr lang="ru-RU" altLang="en-US"/>
              <a:t>gt — кишка;</a:t>
            </a:r>
            <a:endParaRPr lang="ru-RU" altLang="en-US"/>
          </a:p>
          <a:p>
            <a:r>
              <a:rPr lang="ru-RU" altLang="en-US"/>
              <a:t>in — центральная часть интроверта;</a:t>
            </a:r>
            <a:endParaRPr lang="ru-RU" altLang="en-US"/>
          </a:p>
          <a:p>
            <a:r>
              <a:rPr lang="ru-RU" altLang="en-US"/>
              <a:t>ir — ретракторы интроверта;</a:t>
            </a:r>
            <a:endParaRPr lang="ru-RU" altLang="en-US"/>
          </a:p>
          <a:p>
            <a:r>
              <a:rPr lang="ru-RU" altLang="en-US"/>
              <a:t>mc — ротовой конус;</a:t>
            </a:r>
            <a:endParaRPr lang="ru-RU" altLang="en-US"/>
          </a:p>
          <a:p>
            <a:r>
              <a:rPr lang="ru-RU" altLang="en-US"/>
              <a:t>ng — шейный «ганглий»;</a:t>
            </a:r>
            <a:endParaRPr lang="ru-RU" altLang="en-US"/>
          </a:p>
          <a:p>
            <a:r>
              <a:rPr lang="ru-RU" altLang="en-US"/>
              <a:t>nk — шейный отдел;</a:t>
            </a:r>
            <a:endParaRPr lang="ru-RU" altLang="en-US"/>
          </a:p>
          <a:p>
            <a:r>
              <a:rPr lang="ru-RU" altLang="en-US"/>
              <a:t>os — вооружение ротового конуса;</a:t>
            </a:r>
            <a:endParaRPr lang="ru-RU" altLang="en-US"/>
          </a:p>
          <a:p>
            <a:r>
              <a:rPr lang="ru-RU" altLang="en-US"/>
              <a:t>pn — скопления протонефридиев (правая часть: вариант киноринх; левая: Vinctiplicata);</a:t>
            </a:r>
            <a:endParaRPr lang="ru-RU" altLang="en-US"/>
          </a:p>
          <a:p>
            <a:r>
              <a:rPr lang="ru-RU" altLang="en-US"/>
              <a:t>rb — кольцевой мозг;</a:t>
            </a:r>
            <a:endParaRPr lang="ru-RU" altLang="en-US"/>
          </a:p>
          <a:p>
            <a:r>
              <a:rPr lang="ru-RU" altLang="en-US"/>
              <a:t>sc — скалиды;</a:t>
            </a:r>
            <a:endParaRPr lang="ru-RU" altLang="en-US"/>
          </a:p>
          <a:p>
            <a:r>
              <a:rPr lang="ru-RU" altLang="en-US"/>
              <a:t>tk — туловище;</a:t>
            </a:r>
            <a:endParaRPr lang="ru-RU" altLang="en-US"/>
          </a:p>
          <a:p>
            <a:r>
              <a:rPr lang="ru-RU" altLang="en-US"/>
              <a:t>vn — брюшной нервный ствол</a:t>
            </a:r>
            <a:endParaRPr lang="ru-RU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p>
            <a:r>
              <a:rPr lang="en-US" altLang="ru-RU"/>
              <a:t>Gordiacea (=Nematomorpha)</a:t>
            </a:r>
            <a:endParaRPr lang="en-US" altLang="ru-RU"/>
          </a:p>
        </p:txBody>
      </p:sp>
      <p:pic>
        <p:nvPicPr>
          <p:cNvPr id="15" name="Изображение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9715" y="1697990"/>
            <a:ext cx="6740525" cy="5003165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85" y="1633220"/>
            <a:ext cx="5135880" cy="385191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ru-RU"/>
              <a:t>Жизненный цикл</a:t>
            </a:r>
            <a:endParaRPr lang="ru-RU" altLang="ru-RU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24395" y="0"/>
            <a:ext cx="4876800" cy="3657600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34940"/>
            <a:ext cx="2438400" cy="1623060"/>
          </a:xfrm>
          <a:prstGeom prst="rect">
            <a:avLst/>
          </a:prstGeom>
        </p:spPr>
      </p:pic>
      <p:pic>
        <p:nvPicPr>
          <p:cNvPr id="6" name="Замещающее содержимое 5"/>
          <p:cNvPicPr>
            <a:picLocks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37765" y="1691005"/>
            <a:ext cx="4701540" cy="519811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p>
            <a:r>
              <a:rPr lang="en-US" altLang="ru-RU"/>
              <a:t>Priapulida</a:t>
            </a:r>
            <a:endParaRPr lang="en-US" altLang="ru-RU"/>
          </a:p>
        </p:txBody>
      </p:sp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1325880"/>
            <a:ext cx="7375525" cy="5532120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5880"/>
            <a:ext cx="2438400" cy="2438400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7775" y="77470"/>
            <a:ext cx="3028315" cy="65125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p>
            <a:r>
              <a:rPr lang="ru-RU" altLang="en-US"/>
              <a:t>Жизненный цикл</a:t>
            </a:r>
            <a:endParaRPr lang="ru-RU" altLang="en-US"/>
          </a:p>
        </p:txBody>
      </p:sp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1325880"/>
            <a:ext cx="4505960" cy="2089150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5690" y="1325880"/>
            <a:ext cx="4752975" cy="2089150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" y="3557270"/>
            <a:ext cx="4354195" cy="309626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568</Words>
  <Application>WPS Presentation</Application>
  <PresentationFormat>Widescreen</PresentationFormat>
  <Paragraphs>38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7" baseType="lpstr">
      <vt:lpstr>Arial</vt:lpstr>
      <vt:lpstr>SimSun</vt:lpstr>
      <vt:lpstr>Wingdings</vt:lpstr>
      <vt:lpstr>Calibri Light</vt:lpstr>
      <vt:lpstr>Calibri</vt:lpstr>
      <vt:lpstr>Microsoft YaHei</vt:lpstr>
      <vt:lpstr/>
      <vt:lpstr>Arial Unicode MS</vt:lpstr>
      <vt:lpstr>Segoe Print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Scalidophora (=Cephalorhyncha)</dc:title>
  <dc:creator/>
  <cp:lastModifiedBy>Vadim Khaitov</cp:lastModifiedBy>
  <cp:revision>2</cp:revision>
  <dcterms:created xsi:type="dcterms:W3CDTF">2020-11-18T14:33:17Z</dcterms:created>
  <dcterms:modified xsi:type="dcterms:W3CDTF">2020-11-18T15:50:13Z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1049-11.2.0.9739</vt:lpwstr>
  </property>
</Properties>
</file>