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738" r:id="rId3"/>
    <p:sldId id="744" r:id="rId4"/>
    <p:sldId id="662" r:id="rId5"/>
    <p:sldId id="615" r:id="rId6"/>
    <p:sldId id="616" r:id="rId7"/>
    <p:sldId id="617" r:id="rId8"/>
    <p:sldId id="618" r:id="rId9"/>
    <p:sldId id="619" r:id="rId10"/>
    <p:sldId id="620" r:id="rId11"/>
    <p:sldId id="621" r:id="rId12"/>
    <p:sldId id="792" r:id="rId13"/>
    <p:sldId id="589" r:id="rId14"/>
    <p:sldId id="668" r:id="rId15"/>
    <p:sldId id="669" r:id="rId16"/>
    <p:sldId id="670" r:id="rId17"/>
    <p:sldId id="671" r:id="rId18"/>
    <p:sldId id="672" r:id="rId19"/>
    <p:sldId id="673" r:id="rId20"/>
    <p:sldId id="674" r:id="rId21"/>
    <p:sldId id="675" r:id="rId22"/>
    <p:sldId id="637" r:id="rId23"/>
    <p:sldId id="630" r:id="rId24"/>
    <p:sldId id="791" r:id="rId25"/>
    <p:sldId id="786" r:id="rId26"/>
    <p:sldId id="788" r:id="rId27"/>
    <p:sldId id="793" r:id="rId28"/>
    <p:sldId id="787" r:id="rId29"/>
    <p:sldId id="789" r:id="rId30"/>
    <p:sldId id="790" r:id="rId31"/>
    <p:sldId id="794" r:id="rId3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95"/>
    <p:restoredTop sz="94719"/>
  </p:normalViewPr>
  <p:slideViewPr>
    <p:cSldViewPr showGuides="1">
      <p:cViewPr varScale="1">
        <p:scale>
          <a:sx n="72" d="100"/>
          <a:sy n="72" d="100"/>
        </p:scale>
        <p:origin x="-1338" y="-96"/>
      </p:cViewPr>
      <p:guideLst>
        <p:guide orient="horz" pos="2160"/>
        <p:guide pos="2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100000">
              <a:srgbClr val="3366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03458" name="Заголовок 403457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ru-RU" altLang="x-none" dirty="0"/>
              <a:t>Щелчок правит образец заголовка</a:t>
            </a:r>
            <a:endParaRPr lang="ru-RU" altLang="x-none" dirty="0"/>
          </a:p>
        </p:txBody>
      </p:sp>
      <p:sp>
        <p:nvSpPr>
          <p:cNvPr id="403459" name="Замещающий текст 403458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x-none" dirty="0"/>
              <a:t>Щелчок правит образец текста</a:t>
            </a:r>
            <a:endParaRPr lang="ru-RU" altLang="x-none" dirty="0"/>
          </a:p>
          <a:p>
            <a:pPr lvl="1"/>
            <a:r>
              <a:rPr lang="ru-RU" altLang="x-none" dirty="0"/>
              <a:t>Второй уровень</a:t>
            </a:r>
            <a:endParaRPr lang="ru-RU" altLang="x-none" dirty="0"/>
          </a:p>
          <a:p>
            <a:pPr lvl="2"/>
            <a:r>
              <a:rPr lang="ru-RU" altLang="x-none" dirty="0"/>
              <a:t>Третий уровень</a:t>
            </a:r>
            <a:endParaRPr lang="ru-RU" altLang="x-none" dirty="0"/>
          </a:p>
          <a:p>
            <a:pPr lvl="3"/>
            <a:r>
              <a:rPr lang="ru-RU" altLang="x-none" dirty="0"/>
              <a:t>Четвертый уровень</a:t>
            </a:r>
            <a:endParaRPr lang="ru-RU" altLang="x-none" dirty="0"/>
          </a:p>
          <a:p>
            <a:pPr lvl="4"/>
            <a:r>
              <a:rPr lang="ru-RU" altLang="x-none" dirty="0"/>
              <a:t>Пятый уровень</a:t>
            </a:r>
            <a:endParaRPr lang="ru-RU" altLang="x-none" dirty="0"/>
          </a:p>
        </p:txBody>
      </p:sp>
      <p:sp>
        <p:nvSpPr>
          <p:cNvPr id="403460" name="Замещающая дата 403459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i="0"/>
            </a:lvl1pPr>
          </a:lstStyle>
          <a:p>
            <a:pPr lvl="0"/>
            <a:fld id="{BB962C8B-B14F-4D97-AF65-F5344CB8AC3E}" type="datetime1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403461" name="Замещающий нижний колонтитул 403460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i="0"/>
            </a:lvl1pPr>
          </a:lstStyle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403462" name="Замещающий номер слайда 403461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i="0"/>
            </a:lvl1pPr>
          </a:lstStyle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marL="0" lvl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e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.emf"/><Relationship Id="rId1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wmf"/><Relationship Id="rId1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1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emf"/><Relationship Id="rId1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emf"/><Relationship Id="rId1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760095" y="2367915"/>
            <a:ext cx="790829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sz="6600"/>
              <a:t>План строения моллюсков</a:t>
            </a:r>
            <a:endParaRPr lang="ru-RU" sz="6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5012" name="Прямоугольник 5550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pic>
        <p:nvPicPr>
          <p:cNvPr id="555014" name="Изображение 5550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0788"/>
            <a:ext cx="8759825" cy="4367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5018" name="Текстовое поле 555017"/>
          <p:cNvSpPr txBox="1"/>
          <p:nvPr/>
        </p:nvSpPr>
        <p:spPr>
          <a:xfrm>
            <a:off x="-36512" y="1530350"/>
            <a:ext cx="2879725" cy="1250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>
                <a:solidFill>
                  <a:schemeClr val="bg2"/>
                </a:solidFill>
                <a:latin typeface="Arial" panose="020B0604020202020204" pitchFamily="34" charset="0"/>
              </a:rPr>
              <a:t>Gonads</a:t>
            </a:r>
            <a:endParaRPr sz="36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r>
              <a:rPr sz="2000" err="1">
                <a:solidFill>
                  <a:schemeClr val="bg2"/>
                </a:solidFill>
                <a:latin typeface="Arial" panose="020B0604020202020204" pitchFamily="34" charset="0"/>
              </a:rPr>
              <a:t>(specialized coelomic</a:t>
            </a:r>
            <a:r>
              <a:rPr sz="2000">
                <a:solidFill>
                  <a:schemeClr val="bg2"/>
                </a:solidFill>
                <a:latin typeface="Arial" panose="020B0604020202020204" pitchFamily="34" charset="0"/>
              </a:rPr>
              <a:t> cavity)</a:t>
            </a:r>
            <a:endParaRPr lang="ru-RU" altLang="x-none" sz="20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55019" name="Прямое соединение 555018"/>
          <p:cNvSpPr/>
          <p:nvPr/>
        </p:nvSpPr>
        <p:spPr>
          <a:xfrm>
            <a:off x="1692275" y="2565400"/>
            <a:ext cx="1800225" cy="647700"/>
          </a:xfrm>
          <a:prstGeom prst="line">
            <a:avLst/>
          </a:prstGeom>
          <a:ln w="57150" cap="flat" cmpd="sng">
            <a:solidFill>
              <a:schemeClr val="bg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55020" name="Текстовое поле 555019"/>
          <p:cNvSpPr txBox="1"/>
          <p:nvPr/>
        </p:nvSpPr>
        <p:spPr>
          <a:xfrm>
            <a:off x="2627313" y="908050"/>
            <a:ext cx="2376487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>
                <a:solidFill>
                  <a:schemeClr val="bg2"/>
                </a:solidFill>
                <a:latin typeface="Arial" panose="020B0604020202020204" pitchFamily="34" charset="0"/>
              </a:rPr>
              <a:t>Pericardial cavity</a:t>
            </a:r>
            <a:endParaRPr sz="2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r>
              <a:rPr sz="2000" err="1">
                <a:solidFill>
                  <a:schemeClr val="bg2"/>
                </a:solidFill>
                <a:latin typeface="Arial" panose="020B0604020202020204" pitchFamily="34" charset="0"/>
              </a:rPr>
              <a:t>(specialized coelomic</a:t>
            </a:r>
            <a:r>
              <a:rPr sz="2000">
                <a:solidFill>
                  <a:schemeClr val="bg2"/>
                </a:solidFill>
                <a:latin typeface="Arial" panose="020B0604020202020204" pitchFamily="34" charset="0"/>
              </a:rPr>
              <a:t> cavity)</a:t>
            </a:r>
            <a:endParaRPr lang="ru-RU" altLang="x-none" sz="20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55021" name="Прямое соединение 555020"/>
          <p:cNvSpPr/>
          <p:nvPr/>
        </p:nvSpPr>
        <p:spPr>
          <a:xfrm>
            <a:off x="3851275" y="2492375"/>
            <a:ext cx="288925" cy="649288"/>
          </a:xfrm>
          <a:prstGeom prst="line">
            <a:avLst/>
          </a:prstGeom>
          <a:ln w="57150" cap="flat" cmpd="sng">
            <a:solidFill>
              <a:schemeClr val="bg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55022" name="Текстовое поле 555021"/>
          <p:cNvSpPr txBox="1"/>
          <p:nvPr/>
        </p:nvSpPr>
        <p:spPr>
          <a:xfrm>
            <a:off x="6227763" y="2276475"/>
            <a:ext cx="2376487" cy="112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>
                <a:solidFill>
                  <a:schemeClr val="bg2"/>
                </a:solidFill>
                <a:latin typeface="Arial" panose="020B0604020202020204" pitchFamily="34" charset="0"/>
              </a:rPr>
              <a:t>Heart</a:t>
            </a:r>
            <a:endParaRPr sz="2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r>
              <a:rPr sz="2000">
                <a:solidFill>
                  <a:schemeClr val="bg2"/>
                </a:solidFill>
                <a:latin typeface="Arial" panose="020B0604020202020204" pitchFamily="34" charset="0"/>
              </a:rPr>
              <a:t>(specialized blood vessel)</a:t>
            </a:r>
            <a:endParaRPr lang="ru-RU" altLang="x-none" sz="20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55023" name="Прямое соединение 555022"/>
          <p:cNvSpPr/>
          <p:nvPr/>
        </p:nvSpPr>
        <p:spPr>
          <a:xfrm flipH="1">
            <a:off x="4356100" y="2708275"/>
            <a:ext cx="1944688" cy="720725"/>
          </a:xfrm>
          <a:prstGeom prst="line">
            <a:avLst/>
          </a:prstGeom>
          <a:ln w="57150" cap="flat" cmpd="sng">
            <a:solidFill>
              <a:schemeClr val="bg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55024" name="Текстовое поле 555023"/>
          <p:cNvSpPr txBox="1"/>
          <p:nvPr/>
        </p:nvSpPr>
        <p:spPr>
          <a:xfrm>
            <a:off x="3851275" y="5229225"/>
            <a:ext cx="23764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>
                <a:solidFill>
                  <a:schemeClr val="bg2"/>
                </a:solidFill>
                <a:latin typeface="Arial" panose="020B0604020202020204" pitchFamily="34" charset="0"/>
              </a:rPr>
              <a:t>Kidneys</a:t>
            </a:r>
            <a:endParaRPr lang="ru-RU" altLang="x-none" sz="20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55025" name="Прямое соединение 555024"/>
          <p:cNvSpPr/>
          <p:nvPr/>
        </p:nvSpPr>
        <p:spPr>
          <a:xfrm flipV="1">
            <a:off x="4500563" y="3644900"/>
            <a:ext cx="71437" cy="1512888"/>
          </a:xfrm>
          <a:prstGeom prst="line">
            <a:avLst/>
          </a:prstGeom>
          <a:ln w="57150" cap="flat" cmpd="sng">
            <a:solidFill>
              <a:schemeClr val="bg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55026" name="Текстовое поле 555025"/>
          <p:cNvSpPr txBox="1"/>
          <p:nvPr/>
        </p:nvSpPr>
        <p:spPr>
          <a:xfrm>
            <a:off x="3132138" y="5661025"/>
            <a:ext cx="3527425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sz="2800">
                <a:solidFill>
                  <a:schemeClr val="bg2"/>
                </a:solidFill>
                <a:latin typeface="Arial" panose="020B0604020202020204" pitchFamily="34" charset="0"/>
              </a:rPr>
              <a:t>Open blood vessels</a:t>
            </a:r>
            <a:endParaRPr lang="ru-RU" altLang="x-none" sz="2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r>
              <a:rPr lang="en-US" altLang="x-none" dirty="0">
                <a:solidFill>
                  <a:schemeClr val="bg2"/>
                </a:solidFill>
                <a:latin typeface="Arial" panose="020B0604020202020204" pitchFamily="34" charset="0"/>
              </a:rPr>
              <a:t>Hemolymph freely circulates in the body cavity (hemocoel)</a:t>
            </a:r>
            <a:endParaRPr sz="2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endParaRPr lang="ru-RU" altLang="x-none" sz="20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55027" name="Прямое соединение 555026"/>
          <p:cNvSpPr/>
          <p:nvPr/>
        </p:nvSpPr>
        <p:spPr>
          <a:xfrm flipV="1">
            <a:off x="5364163" y="3644900"/>
            <a:ext cx="576262" cy="2160588"/>
          </a:xfrm>
          <a:prstGeom prst="line">
            <a:avLst/>
          </a:prstGeom>
          <a:ln w="57150" cap="flat" cmpd="sng">
            <a:solidFill>
              <a:schemeClr val="bg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55028" name="Прямое соединение 555027"/>
          <p:cNvSpPr/>
          <p:nvPr/>
        </p:nvSpPr>
        <p:spPr>
          <a:xfrm flipH="1" flipV="1">
            <a:off x="3276600" y="3789363"/>
            <a:ext cx="574675" cy="2016125"/>
          </a:xfrm>
          <a:prstGeom prst="line">
            <a:avLst/>
          </a:prstGeom>
          <a:ln w="57150" cap="flat" cmpd="sng">
            <a:solidFill>
              <a:schemeClr val="bg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55029" name="Текстовое поле 555028"/>
          <p:cNvSpPr txBox="1"/>
          <p:nvPr/>
        </p:nvSpPr>
        <p:spPr>
          <a:xfrm>
            <a:off x="231775" y="-36512"/>
            <a:ext cx="1989138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sz="3200">
                <a:solidFill>
                  <a:schemeClr val="bg2"/>
                </a:solidFill>
                <a:latin typeface="Arial" panose="020B0604020202020204" pitchFamily="34" charset="0"/>
              </a:rPr>
              <a:t>Body plan</a:t>
            </a:r>
            <a:endParaRPr lang="ru-RU" altLang="x-none" sz="32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55031" name="Прямое соединение 555030"/>
          <p:cNvSpPr/>
          <p:nvPr/>
        </p:nvSpPr>
        <p:spPr>
          <a:xfrm>
            <a:off x="3851275" y="2492375"/>
            <a:ext cx="288925" cy="649288"/>
          </a:xfrm>
          <a:prstGeom prst="line">
            <a:avLst/>
          </a:prstGeom>
          <a:ln w="57150" cap="flat" cmpd="sng">
            <a:solidFill>
              <a:schemeClr val="bg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55034" name="Текстовое поле 555033"/>
          <p:cNvSpPr txBox="1"/>
          <p:nvPr/>
        </p:nvSpPr>
        <p:spPr>
          <a:xfrm>
            <a:off x="3132138" y="5661025"/>
            <a:ext cx="3527425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sz="2800">
                <a:solidFill>
                  <a:schemeClr val="bg2"/>
                </a:solidFill>
                <a:latin typeface="Arial" panose="020B0604020202020204" pitchFamily="34" charset="0"/>
              </a:rPr>
              <a:t>Open blood vessels</a:t>
            </a:r>
            <a:endParaRPr lang="ru-RU" altLang="x-none" sz="2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r>
              <a:rPr lang="en-US" altLang="x-none" dirty="0">
                <a:solidFill>
                  <a:schemeClr val="bg2"/>
                </a:solidFill>
                <a:latin typeface="Arial" panose="020B0604020202020204" pitchFamily="34" charset="0"/>
              </a:rPr>
              <a:t>Hemolymph freely circulates in the body cavity (hemocoel)</a:t>
            </a:r>
            <a:endParaRPr sz="2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endParaRPr lang="ru-RU" altLang="x-none" sz="20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55035" name="Прямое соединение 555034"/>
          <p:cNvSpPr/>
          <p:nvPr/>
        </p:nvSpPr>
        <p:spPr>
          <a:xfrm flipH="1" flipV="1">
            <a:off x="3276600" y="3789363"/>
            <a:ext cx="574675" cy="2016125"/>
          </a:xfrm>
          <a:prstGeom prst="line">
            <a:avLst/>
          </a:prstGeom>
          <a:ln w="57150" cap="flat" cmpd="sng">
            <a:solidFill>
              <a:schemeClr val="bg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55036" name="Прямое соединение 555035"/>
          <p:cNvSpPr/>
          <p:nvPr/>
        </p:nvSpPr>
        <p:spPr>
          <a:xfrm flipV="1">
            <a:off x="5364163" y="3644900"/>
            <a:ext cx="576262" cy="2160588"/>
          </a:xfrm>
          <a:prstGeom prst="line">
            <a:avLst/>
          </a:prstGeom>
          <a:ln w="57150" cap="flat" cmpd="sng">
            <a:solidFill>
              <a:schemeClr val="bg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55037" name="Текстовое поле 555036"/>
          <p:cNvSpPr txBox="1"/>
          <p:nvPr/>
        </p:nvSpPr>
        <p:spPr>
          <a:xfrm>
            <a:off x="3132138" y="5661025"/>
            <a:ext cx="3527425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sz="2800">
                <a:solidFill>
                  <a:schemeClr val="bg2"/>
                </a:solidFill>
                <a:latin typeface="Arial" panose="020B0604020202020204" pitchFamily="34" charset="0"/>
              </a:rPr>
              <a:t>Open blood vessels</a:t>
            </a:r>
            <a:endParaRPr lang="ru-RU" altLang="x-none" sz="2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r>
              <a:rPr lang="en-US" altLang="x-none" dirty="0">
                <a:solidFill>
                  <a:schemeClr val="bg2"/>
                </a:solidFill>
                <a:latin typeface="Arial" panose="020B0604020202020204" pitchFamily="34" charset="0"/>
              </a:rPr>
              <a:t>Hemolymph freely circulates in the body cavity (hemocoel)</a:t>
            </a:r>
            <a:endParaRPr sz="2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endParaRPr lang="ru-RU" altLang="x-none" sz="20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55038" name="Прямое соединение 555037"/>
          <p:cNvSpPr/>
          <p:nvPr/>
        </p:nvSpPr>
        <p:spPr>
          <a:xfrm flipH="1" flipV="1">
            <a:off x="3276600" y="3789363"/>
            <a:ext cx="574675" cy="2016125"/>
          </a:xfrm>
          <a:prstGeom prst="line">
            <a:avLst/>
          </a:prstGeom>
          <a:ln w="57150" cap="flat" cmpd="sng">
            <a:solidFill>
              <a:schemeClr val="bg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55039" name="Текстовое поле 555038"/>
          <p:cNvSpPr txBox="1"/>
          <p:nvPr/>
        </p:nvSpPr>
        <p:spPr>
          <a:xfrm>
            <a:off x="3851275" y="5229225"/>
            <a:ext cx="23764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>
                <a:solidFill>
                  <a:schemeClr val="bg2"/>
                </a:solidFill>
                <a:latin typeface="Arial" panose="020B0604020202020204" pitchFamily="34" charset="0"/>
              </a:rPr>
              <a:t>Kidneys</a:t>
            </a:r>
            <a:endParaRPr lang="ru-RU" altLang="x-none" sz="20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55040" name="Прямое соединение 555039"/>
          <p:cNvSpPr/>
          <p:nvPr/>
        </p:nvSpPr>
        <p:spPr>
          <a:xfrm flipV="1">
            <a:off x="4500563" y="3644900"/>
            <a:ext cx="71437" cy="1512888"/>
          </a:xfrm>
          <a:prstGeom prst="line">
            <a:avLst/>
          </a:prstGeom>
          <a:ln w="57150" cap="flat" cmpd="sng">
            <a:solidFill>
              <a:schemeClr val="bg2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5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5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55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55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55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55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5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55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55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55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8" grpId="0"/>
      <p:bldP spid="555022" grpId="0"/>
      <p:bldP spid="555037" grpId="0"/>
      <p:bldP spid="5550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165" y="447675"/>
            <a:ext cx="7670165" cy="63239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03813" name="Изображение 503812" descr="molluskevo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-66040"/>
            <a:ext cx="9159240" cy="6715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53325" name="Изображение 653324" descr="&amp;Kcy;&amp;acy;&amp;rcy;&amp;tcy;&amp;icy;&amp;ncy;&amp;kcy;&amp;icy; &amp;pcy;&amp;ocy; &amp;zcy;&amp;acy;&amp;pcy;&amp;rcy;&amp;ocy;&amp;scy;&amp;ucy; Molluska body pl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20938"/>
            <a:ext cx="9144000" cy="4097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3318" name="Прямоугольник 653317"/>
          <p:cNvSpPr/>
          <p:nvPr/>
        </p:nvSpPr>
        <p:spPr>
          <a:xfrm>
            <a:off x="7885113" y="4365625"/>
            <a:ext cx="1258887" cy="504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>
                <a:solidFill>
                  <a:schemeClr val="bg2"/>
                </a:solidFill>
                <a:latin typeface="Arial" panose="020B0604020202020204" pitchFamily="34" charset="0"/>
              </a:rPr>
              <a:t>1</a:t>
            </a:r>
            <a:endParaRPr lang="ru-RU" altLang="x-none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653320" name="Прямоугольник 653319"/>
          <p:cNvSpPr/>
          <p:nvPr/>
        </p:nvSpPr>
        <p:spPr>
          <a:xfrm>
            <a:off x="900113" y="3500438"/>
            <a:ext cx="1008062" cy="504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>
                <a:solidFill>
                  <a:schemeClr val="bg2"/>
                </a:solidFill>
                <a:latin typeface="Arial" panose="020B0604020202020204" pitchFamily="34" charset="0"/>
              </a:rPr>
              <a:t>5</a:t>
            </a:r>
            <a:endParaRPr lang="ru-RU" altLang="x-none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653321" name="Прямоугольник 653320"/>
          <p:cNvSpPr/>
          <p:nvPr/>
        </p:nvSpPr>
        <p:spPr>
          <a:xfrm>
            <a:off x="7308850" y="3716338"/>
            <a:ext cx="1008063" cy="504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>
                <a:solidFill>
                  <a:schemeClr val="bg2"/>
                </a:solidFill>
                <a:latin typeface="Arial" panose="020B0604020202020204" pitchFamily="34" charset="0"/>
              </a:rPr>
              <a:t>2</a:t>
            </a:r>
            <a:endParaRPr lang="ru-RU" altLang="x-none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653326" name="Прямоугольник 653325"/>
          <p:cNvSpPr/>
          <p:nvPr/>
        </p:nvSpPr>
        <p:spPr>
          <a:xfrm>
            <a:off x="5292725" y="2492375"/>
            <a:ext cx="1008063" cy="504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>
                <a:solidFill>
                  <a:schemeClr val="bg2"/>
                </a:solidFill>
                <a:latin typeface="Arial" panose="020B0604020202020204" pitchFamily="34" charset="0"/>
              </a:rPr>
              <a:t>3</a:t>
            </a:r>
            <a:endParaRPr lang="ru-RU" altLang="x-none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653327" name="Прямоугольник 653326"/>
          <p:cNvSpPr/>
          <p:nvPr/>
        </p:nvSpPr>
        <p:spPr>
          <a:xfrm>
            <a:off x="2771775" y="2636838"/>
            <a:ext cx="1008063" cy="504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>
                <a:solidFill>
                  <a:schemeClr val="bg2"/>
                </a:solidFill>
                <a:latin typeface="Arial" panose="020B0604020202020204" pitchFamily="34" charset="0"/>
              </a:rPr>
              <a:t>4</a:t>
            </a:r>
            <a:endParaRPr lang="ru-RU" altLang="x-none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653328" name="Прямоугольник 653327"/>
          <p:cNvSpPr/>
          <p:nvPr/>
        </p:nvSpPr>
        <p:spPr>
          <a:xfrm>
            <a:off x="395288" y="4292600"/>
            <a:ext cx="1008062" cy="504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>
                <a:solidFill>
                  <a:schemeClr val="bg2"/>
                </a:solidFill>
                <a:latin typeface="Arial" panose="020B0604020202020204" pitchFamily="34" charset="0"/>
              </a:rPr>
              <a:t>6</a:t>
            </a:r>
            <a:endParaRPr lang="ru-RU" altLang="x-none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653329" name="Прямоугольник 653328"/>
          <p:cNvSpPr/>
          <p:nvPr/>
        </p:nvSpPr>
        <p:spPr>
          <a:xfrm>
            <a:off x="34925" y="5011738"/>
            <a:ext cx="1008063" cy="504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>
                <a:solidFill>
                  <a:schemeClr val="bg2"/>
                </a:solidFill>
                <a:latin typeface="Arial" panose="020B0604020202020204" pitchFamily="34" charset="0"/>
              </a:rPr>
              <a:t>7</a:t>
            </a:r>
            <a:endParaRPr lang="ru-RU" altLang="x-none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653330" name="Заголовок 653329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ru-RU" i="1">
                <a:sym typeface="+mn-ea"/>
              </a:rPr>
              <a:t>Что спрятано</a:t>
            </a:r>
            <a:r>
              <a:rPr i="1">
                <a:sym typeface="+mn-ea"/>
              </a:rPr>
              <a:t>?</a:t>
            </a:r>
            <a:endParaRPr lang="ru-RU" altLang="x-none" i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58436" name="Изображение 658435" descr="&amp;Kcy;&amp;acy;&amp;rcy;&amp;tcy;&amp;icy;&amp;ncy;&amp;kcy;&amp;icy; &amp;pcy;&amp;ocy; &amp;zcy;&amp;acy;&amp;pcy;&amp;rcy;&amp;ocy;&amp;scy;&amp;ucy; Molluska body pl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20938"/>
            <a:ext cx="9144000" cy="4097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8438" name="Прямоугольник 658437"/>
          <p:cNvSpPr/>
          <p:nvPr/>
        </p:nvSpPr>
        <p:spPr>
          <a:xfrm>
            <a:off x="900113" y="3500438"/>
            <a:ext cx="1008062" cy="504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>
                <a:solidFill>
                  <a:schemeClr val="bg2"/>
                </a:solidFill>
                <a:latin typeface="Arial" panose="020B0604020202020204" pitchFamily="34" charset="0"/>
              </a:rPr>
              <a:t>5</a:t>
            </a:r>
            <a:endParaRPr lang="ru-RU" altLang="x-none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658439" name="Прямоугольник 658438"/>
          <p:cNvSpPr/>
          <p:nvPr/>
        </p:nvSpPr>
        <p:spPr>
          <a:xfrm>
            <a:off x="7308850" y="3716338"/>
            <a:ext cx="1008063" cy="504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>
                <a:solidFill>
                  <a:schemeClr val="bg2"/>
                </a:solidFill>
                <a:latin typeface="Arial" panose="020B0604020202020204" pitchFamily="34" charset="0"/>
              </a:rPr>
              <a:t>2</a:t>
            </a:r>
            <a:endParaRPr lang="ru-RU" altLang="x-none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658440" name="Прямоугольник 658439"/>
          <p:cNvSpPr/>
          <p:nvPr/>
        </p:nvSpPr>
        <p:spPr>
          <a:xfrm>
            <a:off x="5292725" y="2492375"/>
            <a:ext cx="1008063" cy="504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>
                <a:solidFill>
                  <a:schemeClr val="bg2"/>
                </a:solidFill>
                <a:latin typeface="Arial" panose="020B0604020202020204" pitchFamily="34" charset="0"/>
              </a:rPr>
              <a:t>3</a:t>
            </a:r>
            <a:endParaRPr lang="ru-RU" altLang="x-none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658441" name="Прямоугольник 658440"/>
          <p:cNvSpPr/>
          <p:nvPr/>
        </p:nvSpPr>
        <p:spPr>
          <a:xfrm>
            <a:off x="2771775" y="2636838"/>
            <a:ext cx="1008063" cy="504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>
                <a:solidFill>
                  <a:schemeClr val="bg2"/>
                </a:solidFill>
                <a:latin typeface="Arial" panose="020B0604020202020204" pitchFamily="34" charset="0"/>
              </a:rPr>
              <a:t>4</a:t>
            </a:r>
            <a:endParaRPr lang="ru-RU" altLang="x-none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658442" name="Прямоугольник 658441"/>
          <p:cNvSpPr/>
          <p:nvPr/>
        </p:nvSpPr>
        <p:spPr>
          <a:xfrm>
            <a:off x="395288" y="4292600"/>
            <a:ext cx="1008062" cy="504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>
                <a:solidFill>
                  <a:schemeClr val="bg2"/>
                </a:solidFill>
                <a:latin typeface="Arial" panose="020B0604020202020204" pitchFamily="34" charset="0"/>
              </a:rPr>
              <a:t>6</a:t>
            </a:r>
            <a:endParaRPr lang="ru-RU" altLang="x-none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658443" name="Прямоугольник 658442"/>
          <p:cNvSpPr/>
          <p:nvPr/>
        </p:nvSpPr>
        <p:spPr>
          <a:xfrm>
            <a:off x="34925" y="5011738"/>
            <a:ext cx="1008063" cy="504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>
                <a:solidFill>
                  <a:schemeClr val="bg2"/>
                </a:solidFill>
                <a:latin typeface="Arial" panose="020B0604020202020204" pitchFamily="34" charset="0"/>
              </a:rPr>
              <a:t>7</a:t>
            </a:r>
            <a:endParaRPr lang="ru-RU" altLang="x-none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658444" name="Прямоугольник 658443"/>
          <p:cNvSpPr/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ru-RU">
                <a:sym typeface="+mn-ea"/>
              </a:rPr>
              <a:t>Что спрятано</a:t>
            </a:r>
            <a:r>
              <a:rPr>
                <a:sym typeface="+mn-ea"/>
              </a:rPr>
              <a:t>?</a:t>
            </a:r>
            <a:endParaRPr lang="ru-RU" altLang="x-none" i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59460" name="Изображение 659459" descr="&amp;Kcy;&amp;acy;&amp;rcy;&amp;tcy;&amp;icy;&amp;ncy;&amp;kcy;&amp;icy; &amp;pcy;&amp;ocy; &amp;zcy;&amp;acy;&amp;pcy;&amp;rcy;&amp;ocy;&amp;scy;&amp;ucy; Molluska body pl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20938"/>
            <a:ext cx="9144000" cy="4097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9462" name="Прямоугольник 659461"/>
          <p:cNvSpPr/>
          <p:nvPr/>
        </p:nvSpPr>
        <p:spPr>
          <a:xfrm>
            <a:off x="900113" y="3500438"/>
            <a:ext cx="1008062" cy="504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>
                <a:solidFill>
                  <a:schemeClr val="bg2"/>
                </a:solidFill>
                <a:latin typeface="Arial" panose="020B0604020202020204" pitchFamily="34" charset="0"/>
              </a:rPr>
              <a:t>5</a:t>
            </a:r>
            <a:endParaRPr lang="ru-RU" altLang="x-none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659464" name="Прямоугольник 659463"/>
          <p:cNvSpPr/>
          <p:nvPr/>
        </p:nvSpPr>
        <p:spPr>
          <a:xfrm>
            <a:off x="5292725" y="2492375"/>
            <a:ext cx="1008063" cy="504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>
                <a:solidFill>
                  <a:schemeClr val="bg2"/>
                </a:solidFill>
                <a:latin typeface="Arial" panose="020B0604020202020204" pitchFamily="34" charset="0"/>
              </a:rPr>
              <a:t>3</a:t>
            </a:r>
            <a:endParaRPr lang="ru-RU" altLang="x-none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659465" name="Прямоугольник 659464"/>
          <p:cNvSpPr/>
          <p:nvPr/>
        </p:nvSpPr>
        <p:spPr>
          <a:xfrm>
            <a:off x="2771775" y="2636838"/>
            <a:ext cx="1008063" cy="504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>
                <a:solidFill>
                  <a:schemeClr val="bg2"/>
                </a:solidFill>
                <a:latin typeface="Arial" panose="020B0604020202020204" pitchFamily="34" charset="0"/>
              </a:rPr>
              <a:t>4</a:t>
            </a:r>
            <a:endParaRPr lang="ru-RU" altLang="x-none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659466" name="Прямоугольник 659465"/>
          <p:cNvSpPr/>
          <p:nvPr/>
        </p:nvSpPr>
        <p:spPr>
          <a:xfrm>
            <a:off x="395288" y="4292600"/>
            <a:ext cx="1008062" cy="504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>
                <a:solidFill>
                  <a:schemeClr val="bg2"/>
                </a:solidFill>
                <a:latin typeface="Arial" panose="020B0604020202020204" pitchFamily="34" charset="0"/>
              </a:rPr>
              <a:t>6</a:t>
            </a:r>
            <a:endParaRPr lang="ru-RU" altLang="x-none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659467" name="Прямоугольник 659466"/>
          <p:cNvSpPr/>
          <p:nvPr/>
        </p:nvSpPr>
        <p:spPr>
          <a:xfrm>
            <a:off x="34925" y="5011738"/>
            <a:ext cx="1008063" cy="504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>
                <a:solidFill>
                  <a:schemeClr val="bg2"/>
                </a:solidFill>
                <a:latin typeface="Arial" panose="020B0604020202020204" pitchFamily="34" charset="0"/>
              </a:rPr>
              <a:t>7</a:t>
            </a:r>
            <a:endParaRPr lang="ru-RU" altLang="x-none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659468" name="Прямоугольник 659467"/>
          <p:cNvSpPr/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ru-RU">
                <a:sym typeface="+mn-ea"/>
              </a:rPr>
              <a:t>Что спрятано</a:t>
            </a:r>
            <a:r>
              <a:rPr>
                <a:sym typeface="+mn-ea"/>
              </a:rPr>
              <a:t>?</a:t>
            </a:r>
            <a:endParaRPr lang="ru-RU" altLang="x-none" i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60484" name="Изображение 660483" descr="&amp;Kcy;&amp;acy;&amp;rcy;&amp;tcy;&amp;icy;&amp;ncy;&amp;kcy;&amp;icy; &amp;pcy;&amp;ocy; &amp;zcy;&amp;acy;&amp;pcy;&amp;rcy;&amp;ocy;&amp;scy;&amp;ucy; Molluska body pl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20938"/>
            <a:ext cx="9144000" cy="4097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0486" name="Прямоугольник 660485"/>
          <p:cNvSpPr/>
          <p:nvPr/>
        </p:nvSpPr>
        <p:spPr>
          <a:xfrm>
            <a:off x="900113" y="3500438"/>
            <a:ext cx="1008062" cy="504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>
                <a:solidFill>
                  <a:schemeClr val="bg2"/>
                </a:solidFill>
                <a:latin typeface="Arial" panose="020B0604020202020204" pitchFamily="34" charset="0"/>
              </a:rPr>
              <a:t>5</a:t>
            </a:r>
            <a:endParaRPr lang="ru-RU" altLang="x-none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660489" name="Прямоугольник 660488"/>
          <p:cNvSpPr/>
          <p:nvPr/>
        </p:nvSpPr>
        <p:spPr>
          <a:xfrm>
            <a:off x="2771775" y="2636838"/>
            <a:ext cx="1008063" cy="504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>
                <a:solidFill>
                  <a:schemeClr val="bg2"/>
                </a:solidFill>
                <a:latin typeface="Arial" panose="020B0604020202020204" pitchFamily="34" charset="0"/>
              </a:rPr>
              <a:t>4</a:t>
            </a:r>
            <a:endParaRPr lang="ru-RU" altLang="x-none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660490" name="Прямоугольник 660489"/>
          <p:cNvSpPr/>
          <p:nvPr/>
        </p:nvSpPr>
        <p:spPr>
          <a:xfrm>
            <a:off x="395288" y="4292600"/>
            <a:ext cx="1008062" cy="504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>
                <a:solidFill>
                  <a:schemeClr val="bg2"/>
                </a:solidFill>
                <a:latin typeface="Arial" panose="020B0604020202020204" pitchFamily="34" charset="0"/>
              </a:rPr>
              <a:t>6</a:t>
            </a:r>
            <a:endParaRPr lang="ru-RU" altLang="x-none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660491" name="Прямоугольник 660490"/>
          <p:cNvSpPr/>
          <p:nvPr/>
        </p:nvSpPr>
        <p:spPr>
          <a:xfrm>
            <a:off x="34925" y="5011738"/>
            <a:ext cx="1008063" cy="504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>
                <a:solidFill>
                  <a:schemeClr val="bg2"/>
                </a:solidFill>
                <a:latin typeface="Arial" panose="020B0604020202020204" pitchFamily="34" charset="0"/>
              </a:rPr>
              <a:t>7</a:t>
            </a:r>
            <a:endParaRPr lang="ru-RU" altLang="x-none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660492" name="Прямоугольник 660491"/>
          <p:cNvSpPr/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ru-RU">
                <a:sym typeface="+mn-ea"/>
              </a:rPr>
              <a:t>Что спрятано</a:t>
            </a:r>
            <a:r>
              <a:rPr>
                <a:sym typeface="+mn-ea"/>
              </a:rPr>
              <a:t>?</a:t>
            </a:r>
            <a:endParaRPr lang="ru-RU" altLang="x-none" i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61508" name="Изображение 661507" descr="&amp;Kcy;&amp;acy;&amp;rcy;&amp;tcy;&amp;icy;&amp;ncy;&amp;kcy;&amp;icy; &amp;pcy;&amp;ocy; &amp;zcy;&amp;acy;&amp;pcy;&amp;rcy;&amp;ocy;&amp;scy;&amp;ucy; Molluska body pl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20938"/>
            <a:ext cx="9144000" cy="4097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1509" name="Прямоугольник 661508"/>
          <p:cNvSpPr/>
          <p:nvPr/>
        </p:nvSpPr>
        <p:spPr>
          <a:xfrm>
            <a:off x="900113" y="3500438"/>
            <a:ext cx="1008062" cy="504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>
                <a:solidFill>
                  <a:schemeClr val="bg2"/>
                </a:solidFill>
                <a:latin typeface="Arial" panose="020B0604020202020204" pitchFamily="34" charset="0"/>
              </a:rPr>
              <a:t>5</a:t>
            </a:r>
            <a:endParaRPr lang="ru-RU" altLang="x-none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661511" name="Прямоугольник 661510"/>
          <p:cNvSpPr/>
          <p:nvPr/>
        </p:nvSpPr>
        <p:spPr>
          <a:xfrm>
            <a:off x="395288" y="4292600"/>
            <a:ext cx="1008062" cy="504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>
                <a:solidFill>
                  <a:schemeClr val="bg2"/>
                </a:solidFill>
                <a:latin typeface="Arial" panose="020B0604020202020204" pitchFamily="34" charset="0"/>
              </a:rPr>
              <a:t>6</a:t>
            </a:r>
            <a:endParaRPr lang="ru-RU" altLang="x-none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661512" name="Прямоугольник 661511"/>
          <p:cNvSpPr/>
          <p:nvPr/>
        </p:nvSpPr>
        <p:spPr>
          <a:xfrm>
            <a:off x="34925" y="5011738"/>
            <a:ext cx="1008063" cy="504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>
                <a:solidFill>
                  <a:schemeClr val="bg2"/>
                </a:solidFill>
                <a:latin typeface="Arial" panose="020B0604020202020204" pitchFamily="34" charset="0"/>
              </a:rPr>
              <a:t>7</a:t>
            </a:r>
            <a:endParaRPr lang="ru-RU" altLang="x-none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661513" name="Прямоугольник 661512"/>
          <p:cNvSpPr/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ru-RU">
                <a:sym typeface="+mn-ea"/>
              </a:rPr>
              <a:t>Что спрятано</a:t>
            </a:r>
            <a:r>
              <a:rPr>
                <a:sym typeface="+mn-ea"/>
              </a:rPr>
              <a:t>?</a:t>
            </a:r>
            <a:endParaRPr lang="ru-RU" altLang="x-none" i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62532" name="Изображение 662531" descr="&amp;Kcy;&amp;acy;&amp;rcy;&amp;tcy;&amp;icy;&amp;ncy;&amp;kcy;&amp;icy; &amp;pcy;&amp;ocy; &amp;zcy;&amp;acy;&amp;pcy;&amp;rcy;&amp;ocy;&amp;scy;&amp;ucy; Molluska body pl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20938"/>
            <a:ext cx="9144000" cy="4097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2535" name="Прямоугольник 662534"/>
          <p:cNvSpPr/>
          <p:nvPr/>
        </p:nvSpPr>
        <p:spPr>
          <a:xfrm>
            <a:off x="395288" y="4292600"/>
            <a:ext cx="1008062" cy="504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>
                <a:solidFill>
                  <a:schemeClr val="bg2"/>
                </a:solidFill>
                <a:latin typeface="Arial" panose="020B0604020202020204" pitchFamily="34" charset="0"/>
              </a:rPr>
              <a:t>6</a:t>
            </a:r>
            <a:endParaRPr lang="ru-RU" altLang="x-none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662536" name="Прямоугольник 662535"/>
          <p:cNvSpPr/>
          <p:nvPr/>
        </p:nvSpPr>
        <p:spPr>
          <a:xfrm>
            <a:off x="34925" y="5011738"/>
            <a:ext cx="1008063" cy="504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>
                <a:solidFill>
                  <a:schemeClr val="bg2"/>
                </a:solidFill>
                <a:latin typeface="Arial" panose="020B0604020202020204" pitchFamily="34" charset="0"/>
              </a:rPr>
              <a:t>7</a:t>
            </a:r>
            <a:endParaRPr lang="ru-RU" altLang="x-none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662537" name="Прямоугольник 662536"/>
          <p:cNvSpPr/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ru-RU">
                <a:sym typeface="+mn-ea"/>
              </a:rPr>
              <a:t>Что спрятано</a:t>
            </a:r>
            <a:r>
              <a:rPr>
                <a:sym typeface="+mn-ea"/>
              </a:rPr>
              <a:t>?</a:t>
            </a:r>
            <a:endParaRPr lang="ru-RU" altLang="x-none" i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63556" name="Изображение 663555" descr="&amp;Kcy;&amp;acy;&amp;rcy;&amp;tcy;&amp;icy;&amp;ncy;&amp;kcy;&amp;icy; &amp;pcy;&amp;ocy; &amp;zcy;&amp;acy;&amp;pcy;&amp;rcy;&amp;ocy;&amp;scy;&amp;ucy; Molluska body pl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20938"/>
            <a:ext cx="9144000" cy="4097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3560" name="Прямоугольник 663559"/>
          <p:cNvSpPr/>
          <p:nvPr/>
        </p:nvSpPr>
        <p:spPr>
          <a:xfrm>
            <a:off x="34925" y="5011738"/>
            <a:ext cx="1008063" cy="504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>
                <a:solidFill>
                  <a:schemeClr val="bg2"/>
                </a:solidFill>
                <a:latin typeface="Arial" panose="020B0604020202020204" pitchFamily="34" charset="0"/>
              </a:rPr>
              <a:t>7</a:t>
            </a:r>
            <a:endParaRPr lang="ru-RU" altLang="x-none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663561" name="Прямоугольник 663560"/>
          <p:cNvSpPr/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ru-RU">
                <a:sym typeface="+mn-ea"/>
              </a:rPr>
              <a:t>Что спрятано</a:t>
            </a:r>
            <a:r>
              <a:rPr>
                <a:sym typeface="+mn-ea"/>
              </a:rPr>
              <a:t>?</a:t>
            </a:r>
            <a:endParaRPr lang="ru-RU" altLang="x-none" i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10565"/>
            <a:ext cx="9144000" cy="61207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25604" name="Заголовок 25603"/>
          <p:cNvSpPr>
            <a:spLocks noGrp="1"/>
          </p:cNvSpPr>
          <p:nvPr>
            <p:ph type="title"/>
          </p:nvPr>
        </p:nvSpPr>
        <p:spPr>
          <a:xfrm>
            <a:off x="685800" y="46990"/>
            <a:ext cx="7772400" cy="770255"/>
          </a:xfrm>
        </p:spPr>
        <p:txBody>
          <a:bodyPr anchor="ctr"/>
          <a:lstStyle/>
          <a:p>
            <a:r>
              <a:rPr lang="en-US" altLang="x-none" sz="4000" dirty="0" err="1"/>
              <a:t>Mollusca</a:t>
            </a:r>
            <a:r>
              <a:rPr lang="en-US" altLang="x-none" sz="4000" dirty="0"/>
              <a:t>.</a:t>
            </a:r>
            <a:endParaRPr sz="4000" dirty="0"/>
          </a:p>
        </p:txBody>
      </p:sp>
      <p:graphicFrame>
        <p:nvGraphicFramePr>
          <p:cNvPr id="25605" name="Замещающее содержимое 25604"/>
          <p:cNvGraphicFramePr/>
          <p:nvPr>
            <p:ph sz="half" idx="1"/>
          </p:nvPr>
        </p:nvGraphicFramePr>
        <p:xfrm>
          <a:off x="363855" y="1071563"/>
          <a:ext cx="2860675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" r:id="rId1" imgW="2023745" imgH="1667510" progId="CorelDRAW.Graphic.13">
                  <p:embed/>
                </p:oleObj>
              </mc:Choice>
              <mc:Fallback>
                <p:oleObj name="" r:id="rId1" imgW="2023745" imgH="1667510" progId="CorelDRAW.Graphic.13">
                  <p:embed/>
                  <p:pic>
                    <p:nvPicPr>
                      <p:cNvPr id="0" name="Изображение 9216" descr="image8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63855" y="1071563"/>
                        <a:ext cx="2860675" cy="2352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Замещающее содержимое 25606"/>
          <p:cNvGraphicFramePr/>
          <p:nvPr>
            <p:ph sz="quarter" idx="2"/>
          </p:nvPr>
        </p:nvGraphicFramePr>
        <p:xfrm>
          <a:off x="4029075" y="978535"/>
          <a:ext cx="5027295" cy="261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" r:id="rId3" imgW="2413635" imgH="1391920" progId="CorelDRAW.Graphic.13">
                  <p:embed/>
                </p:oleObj>
              </mc:Choice>
              <mc:Fallback>
                <p:oleObj name="" r:id="rId3" imgW="2413635" imgH="1391920" progId="CorelDRAW.Graphic.13">
                  <p:embed/>
                  <p:pic>
                    <p:nvPicPr>
                      <p:cNvPr id="0" name="Изображение 9217" descr="image9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29075" y="978535"/>
                        <a:ext cx="5027295" cy="26123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9405" y="3672840"/>
            <a:ext cx="5375910" cy="315849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64580" name="Изображение 664579" descr="&amp;Kcy;&amp;acy;&amp;rcy;&amp;tcy;&amp;icy;&amp;ncy;&amp;kcy;&amp;icy; &amp;pcy;&amp;ocy; &amp;zcy;&amp;acy;&amp;pcy;&amp;rcy;&amp;ocy;&amp;scy;&amp;ucy; Molluska body pl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20938"/>
            <a:ext cx="9144000" cy="4097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4585" name="Прямоугольник 664584"/>
          <p:cNvSpPr/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ru-RU">
                <a:sym typeface="+mn-ea"/>
              </a:rPr>
              <a:t>Что спрятано</a:t>
            </a:r>
            <a:r>
              <a:rPr>
                <a:sym typeface="+mn-ea"/>
              </a:rPr>
              <a:t>?</a:t>
            </a:r>
            <a:endParaRPr lang="ru-RU" altLang="x-none" i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1876" name="Заголовок 591875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p>
            <a:pPr defTabSz="914400">
              <a:buClrTx/>
              <a:buSzTx/>
              <a:buFontTx/>
            </a:pPr>
            <a:r>
              <a:rPr lang="ru-RU" sz="4400" kern="1200" baseline="0">
                <a:latin typeface="Times New Roman" panose="02020603050405020304" pitchFamily="18" charset="0"/>
              </a:rPr>
              <a:t>Филогенетческие связи тксонов в пределах </a:t>
            </a:r>
            <a:r>
              <a:rPr lang="en-US" sz="4400" kern="1200" baseline="0">
                <a:latin typeface="Times New Roman" panose="02020603050405020304" pitchFamily="18" charset="0"/>
              </a:rPr>
              <a:t>Mollusca</a:t>
            </a:r>
            <a:endParaRPr lang="en-US" sz="4400" kern="1200" baseline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 descr="E:\User\LMBE\материалы\mollusca\tree_mollusca.jpg"/>
          <p:cNvPicPr>
            <a:picLocks noChangeAspect="1"/>
          </p:cNvPicPr>
          <p:nvPr/>
        </p:nvPicPr>
        <p:blipFill>
          <a:blip r:embed="rId1"/>
          <a:srcRect t="6815"/>
          <a:stretch>
            <a:fillRect/>
          </a:stretch>
        </p:blipFill>
        <p:spPr>
          <a:xfrm>
            <a:off x="9525" y="13335"/>
            <a:ext cx="8941435" cy="6819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4920" y="304165"/>
            <a:ext cx="6614795" cy="648589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26" name="Прямоугольник 491525"/>
          <p:cNvSpPr/>
          <p:nvPr/>
        </p:nvSpPr>
        <p:spPr>
          <a:xfrm>
            <a:off x="684213" y="0"/>
            <a:ext cx="7772400" cy="836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i="0" err="1"/>
              <a:t>Subphyllum</a:t>
            </a:r>
            <a:r>
              <a:rPr i="0"/>
              <a:t> </a:t>
            </a:r>
            <a:r>
              <a:rPr b="1" i="0" err="1"/>
              <a:t>Amphineura</a:t>
            </a:r>
            <a:endParaRPr lang="ru-RU" altLang="x-none" b="1" i="0"/>
          </a:p>
        </p:txBody>
      </p:sp>
      <p:pic>
        <p:nvPicPr>
          <p:cNvPr id="491530" name="Изображение 491529" descr="s640x4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33975" y="1196975"/>
            <a:ext cx="3975100" cy="5661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31" name="Текстовое поле 491530"/>
          <p:cNvSpPr txBox="1"/>
          <p:nvPr/>
        </p:nvSpPr>
        <p:spPr>
          <a:xfrm>
            <a:off x="6389688" y="6553200"/>
            <a:ext cx="2754312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ru-RU" altLang="x-none" sz="1400" err="1">
                <a:latin typeface="Arial" panose="020B0604020202020204" pitchFamily="34" charset="0"/>
              </a:rPr>
              <a:t>From http</a:t>
            </a:r>
            <a:r>
              <a:rPr lang="ru-RU" altLang="x-none" sz="1400">
                <a:latin typeface="Arial" panose="020B0604020202020204" pitchFamily="34" charset="0"/>
              </a:rPr>
              <a:t>://</a:t>
            </a:r>
            <a:r>
              <a:rPr lang="ru-RU" altLang="x-none" sz="1400" err="1">
                <a:latin typeface="Arial" panose="020B0604020202020204" pitchFamily="34" charset="0"/>
              </a:rPr>
              <a:t>olnud.livejournal.com</a:t>
            </a:r>
            <a:endParaRPr lang="ru-RU" altLang="x-none" sz="1400">
              <a:latin typeface="Arial" panose="020B0604020202020204" pitchFamily="34" charset="0"/>
            </a:endParaRPr>
          </a:p>
        </p:txBody>
      </p:sp>
      <p:sp>
        <p:nvSpPr>
          <p:cNvPr id="491532" name="Прямоугольник 491531"/>
          <p:cNvSpPr/>
          <p:nvPr/>
        </p:nvSpPr>
        <p:spPr>
          <a:xfrm>
            <a:off x="0" y="836613"/>
            <a:ext cx="6084888" cy="85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sz="3200" b="1" i="0" err="1">
                <a:latin typeface="Arial" panose="020B0604020202020204" pitchFamily="34" charset="0"/>
              </a:rPr>
              <a:t>Solenogastres</a:t>
            </a:r>
            <a:r>
              <a:rPr sz="3200" b="1" i="0">
                <a:latin typeface="Arial" panose="020B0604020202020204" pitchFamily="34" charset="0"/>
              </a:rPr>
              <a:t> (180 species)</a:t>
            </a:r>
            <a:r>
              <a:rPr lang="ru-RU" altLang="x-none">
                <a:latin typeface="Arial" panose="020B0604020202020204" pitchFamily="34" charset="0"/>
              </a:rPr>
              <a:t> </a:t>
            </a:r>
            <a:endParaRPr>
              <a:latin typeface="Arial" panose="020B0604020202020204" pitchFamily="34" charset="0"/>
            </a:endParaRPr>
          </a:p>
          <a:p>
            <a:r>
              <a:rPr>
                <a:latin typeface="Arial" panose="020B0604020202020204" pitchFamily="34" charset="0"/>
              </a:rPr>
              <a:t>We will not find them</a:t>
            </a:r>
            <a:endParaRPr lang="ru-RU" altLang="x-none">
              <a:latin typeface="Arial" panose="020B0604020202020204" pitchFamily="34" charset="0"/>
            </a:endParaRPr>
          </a:p>
        </p:txBody>
      </p:sp>
      <p:pic>
        <p:nvPicPr>
          <p:cNvPr id="491533" name="Изображение 491532"/>
          <p:cNvPicPr>
            <a:picLocks noChangeAspect="1"/>
          </p:cNvPicPr>
          <p:nvPr/>
        </p:nvPicPr>
        <p:blipFill>
          <a:blip r:embed="rId2"/>
          <a:srcRect l="4655" t="1320" r="3749" b="16748"/>
          <a:stretch>
            <a:fillRect/>
          </a:stretch>
        </p:blipFill>
        <p:spPr>
          <a:xfrm>
            <a:off x="971550" y="1989138"/>
            <a:ext cx="3787775" cy="4868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6402" name="Заголовок 48640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6613"/>
          </a:xfrm>
        </p:spPr>
        <p:txBody>
          <a:bodyPr anchor="ctr"/>
          <a:p>
            <a:r>
              <a:rPr err="1"/>
              <a:t>Subphyllum</a:t>
            </a:r>
            <a:r>
              <a:t> </a:t>
            </a:r>
            <a:r>
              <a:rPr b="1" err="1"/>
              <a:t>Amphineura</a:t>
            </a:r>
            <a:endParaRPr lang="ru-RU" altLang="x-none" b="1"/>
          </a:p>
        </p:txBody>
      </p:sp>
      <p:pic>
        <p:nvPicPr>
          <p:cNvPr id="486404" name="Замещающее содержимое 48640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 rot="-16200000" flipH="1">
            <a:off x="4648200" y="2846388"/>
            <a:ext cx="5949950" cy="2071687"/>
          </a:xfrm>
        </p:spPr>
      </p:pic>
      <p:sp>
        <p:nvSpPr>
          <p:cNvPr id="486413" name="Прямоугольник 486412"/>
          <p:cNvSpPr/>
          <p:nvPr/>
        </p:nvSpPr>
        <p:spPr>
          <a:xfrm>
            <a:off x="0" y="836613"/>
            <a:ext cx="5508625" cy="884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sz="3200" b="1" i="0" err="1">
                <a:latin typeface="Arial" panose="020B0604020202020204" pitchFamily="34" charset="0"/>
              </a:rPr>
              <a:t>Caudofoveata</a:t>
            </a:r>
            <a:r>
              <a:rPr lang="ru-RU" altLang="x-none" sz="3200">
                <a:latin typeface="Arial" panose="020B0604020202020204" pitchFamily="34" charset="0"/>
              </a:rPr>
              <a:t> </a:t>
            </a:r>
            <a:r>
              <a:rPr sz="3200" i="0">
                <a:latin typeface="Arial" panose="020B0604020202020204" pitchFamily="34" charset="0"/>
              </a:rPr>
              <a:t>(150 species)</a:t>
            </a:r>
            <a:endParaRPr sz="3200" i="0">
              <a:latin typeface="Arial" panose="020B0604020202020204" pitchFamily="34" charset="0"/>
            </a:endParaRPr>
          </a:p>
          <a:p>
            <a:r>
              <a:rPr sz="2000" i="0">
                <a:latin typeface="Arial" panose="020B0604020202020204" pitchFamily="34" charset="0"/>
              </a:rPr>
              <a:t>We will find a lot of them</a:t>
            </a:r>
            <a:endParaRPr lang="ru-RU" altLang="x-none" sz="2000" i="0">
              <a:latin typeface="Arial" panose="020B0604020202020204" pitchFamily="34" charset="0"/>
            </a:endParaRPr>
          </a:p>
        </p:txBody>
      </p:sp>
      <p:pic>
        <p:nvPicPr>
          <p:cNvPr id="486416" name="Замещающее содержимое 486415"/>
          <p:cNvPicPr>
            <a:picLocks noChangeAspect="1"/>
          </p:cNvPicPr>
          <p:nvPr>
            <p:ph sz="half" idx="2"/>
          </p:nvPr>
        </p:nvPicPr>
        <p:blipFill>
          <a:blip r:embed="rId2"/>
          <a:srcRect l="3697" t="2419" r="4268" b="6874"/>
          <a:stretch>
            <a:fillRect/>
          </a:stretch>
        </p:blipFill>
        <p:spPr>
          <a:xfrm>
            <a:off x="0" y="1916113"/>
            <a:ext cx="6553200" cy="4703762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Замещающее содержимое 4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412115" y="561340"/>
            <a:ext cx="8291195" cy="55816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9526" name="Изображение 6195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10615"/>
            <a:ext cx="9144000" cy="3376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9527" name="Прямоугольник 619526"/>
          <p:cNvSpPr/>
          <p:nvPr/>
        </p:nvSpPr>
        <p:spPr>
          <a:xfrm>
            <a:off x="2916238" y="260350"/>
            <a:ext cx="3805237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sz="2400" b="1" i="0" err="1">
                <a:latin typeface="Arial" panose="020B0604020202020204" pitchFamily="34" charset="0"/>
              </a:rPr>
              <a:t>Solenogastres</a:t>
            </a:r>
            <a:r>
              <a:rPr sz="2400" b="1" i="0">
                <a:latin typeface="Arial" panose="020B0604020202020204" pitchFamily="34" charset="0"/>
              </a:rPr>
              <a:t> body plan</a:t>
            </a:r>
            <a:endParaRPr lang="ru-RU" altLang="x-none" sz="2400" b="1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2549" name="Прямоугольник 492548"/>
          <p:cNvSpPr/>
          <p:nvPr/>
        </p:nvSpPr>
        <p:spPr>
          <a:xfrm>
            <a:off x="684213" y="0"/>
            <a:ext cx="7772400" cy="836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i="0" err="1"/>
              <a:t>Subphyllum</a:t>
            </a:r>
            <a:r>
              <a:rPr i="0"/>
              <a:t> </a:t>
            </a:r>
            <a:r>
              <a:rPr b="1" i="0" err="1"/>
              <a:t>Amphineura</a:t>
            </a:r>
            <a:endParaRPr lang="ru-RU" altLang="x-none" b="1" i="0"/>
          </a:p>
        </p:txBody>
      </p:sp>
      <p:sp>
        <p:nvSpPr>
          <p:cNvPr id="492550" name="Прямоугольник 492549"/>
          <p:cNvSpPr/>
          <p:nvPr/>
        </p:nvSpPr>
        <p:spPr>
          <a:xfrm>
            <a:off x="0" y="692150"/>
            <a:ext cx="6000750" cy="8842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sz="3200" b="1" i="0" err="1">
                <a:latin typeface="Arial" panose="020B0604020202020204" pitchFamily="34" charset="0"/>
              </a:rPr>
              <a:t>Polyplacophora</a:t>
            </a:r>
            <a:r>
              <a:rPr sz="3200" b="1" i="0">
                <a:latin typeface="Arial" panose="020B0604020202020204" pitchFamily="34" charset="0"/>
              </a:rPr>
              <a:t> </a:t>
            </a:r>
            <a:r>
              <a:rPr sz="3200" i="0">
                <a:latin typeface="Arial" panose="020B0604020202020204" pitchFamily="34" charset="0"/>
              </a:rPr>
              <a:t>(1000 species)</a:t>
            </a:r>
            <a:endParaRPr sz="3200" i="0">
              <a:latin typeface="Arial" panose="020B0604020202020204" pitchFamily="34" charset="0"/>
            </a:endParaRPr>
          </a:p>
          <a:p>
            <a:r>
              <a:rPr sz="2000" i="0">
                <a:latin typeface="Arial" panose="020B0604020202020204" pitchFamily="34" charset="0"/>
              </a:rPr>
              <a:t>We will find them on hard substrates</a:t>
            </a:r>
            <a:endParaRPr lang="ru-RU" altLang="x-none" sz="2000" i="0">
              <a:latin typeface="Arial" panose="020B0604020202020204" pitchFamily="34" charset="0"/>
            </a:endParaRPr>
          </a:p>
        </p:txBody>
      </p:sp>
      <p:pic>
        <p:nvPicPr>
          <p:cNvPr id="492552" name="Изображение 492551" descr="3550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6463" y="1341438"/>
            <a:ext cx="3775075" cy="5516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2553" name="Изображение 4925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8" y="1700213"/>
            <a:ext cx="3719512" cy="51577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2599" name="Прямоугольник 622598"/>
          <p:cNvSpPr/>
          <p:nvPr/>
        </p:nvSpPr>
        <p:spPr>
          <a:xfrm>
            <a:off x="2916238" y="260350"/>
            <a:ext cx="3989387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sz="2400" b="1" i="0" err="1">
                <a:latin typeface="Arial" panose="020B0604020202020204" pitchFamily="34" charset="0"/>
              </a:rPr>
              <a:t>Polyplacophora</a:t>
            </a:r>
            <a:r>
              <a:rPr sz="2400" b="1" i="0">
                <a:latin typeface="Arial" panose="020B0604020202020204" pitchFamily="34" charset="0"/>
              </a:rPr>
              <a:t> body plan</a:t>
            </a:r>
            <a:endParaRPr lang="ru-RU" altLang="x-none" sz="2400" b="1" i="0">
              <a:latin typeface="Arial" panose="020B0604020202020204" pitchFamily="34" charset="0"/>
            </a:endParaRPr>
          </a:p>
        </p:txBody>
      </p:sp>
      <p:pic>
        <p:nvPicPr>
          <p:cNvPr id="622601" name="Изображение 622600" descr="&amp;Kcy;&amp;acy;&amp;rcy;&amp;tcy;&amp;icy;&amp;ncy;&amp;kcy;&amp;icy; &amp;pcy;&amp;ocy; &amp;zcy;&amp;acy;&amp;pcy;&amp;rcy;&amp;ocy;&amp;scy;&amp;ucy; polyplacophora morpholog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875" y="812800"/>
            <a:ext cx="9113520" cy="51523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4101" name="Текстовое поле 644100"/>
          <p:cNvSpPr txBox="1"/>
          <p:nvPr/>
        </p:nvSpPr>
        <p:spPr>
          <a:xfrm>
            <a:off x="2556510" y="205740"/>
            <a:ext cx="434022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ru-RU" sz="2400">
                <a:latin typeface="Arial" panose="020B0604020202020204" pitchFamily="34" charset="0"/>
              </a:rPr>
              <a:t>Строение предковой формы</a:t>
            </a:r>
            <a:endParaRPr lang="ru-RU" sz="2400">
              <a:latin typeface="Arial" panose="020B0604020202020204" pitchFamily="34" charset="0"/>
            </a:endParaRPr>
          </a:p>
        </p:txBody>
      </p:sp>
      <p:pic>
        <p:nvPicPr>
          <p:cNvPr id="644108" name="Замещающее содержимое 644107" descr="&amp;Kcy;&amp;acy;&amp;rcy;&amp;tcy;&amp;icy;&amp;ncy;&amp;kcy;&amp;icy; &amp;pcy;&amp;ocy; &amp;zcy;&amp;acy;&amp;pcy;&amp;rcy;&amp;ocy;&amp;scy;&amp;ucy; chaetoderma morphology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-6350" y="790575"/>
            <a:ext cx="9175115" cy="566039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5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925" y="2005330"/>
            <a:ext cx="2071688" cy="1947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 descr="E:\User\LMBE\материалы\mollusca\chiton_and_life_cyc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860" y="2005330"/>
            <a:ext cx="6256655" cy="3136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2599" name="Прямоугольник 622598"/>
          <p:cNvSpPr/>
          <p:nvPr/>
        </p:nvSpPr>
        <p:spPr>
          <a:xfrm>
            <a:off x="1911668" y="167640"/>
            <a:ext cx="4808220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ru-RU" sz="4400" i="0">
                <a:cs typeface="Arial" panose="020B0604020202020204" pitchFamily="34" charset="0"/>
              </a:rPr>
              <a:t>Развитие хитонов</a:t>
            </a:r>
            <a:endParaRPr lang="ru-RU" sz="4400" i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8871" name="Прямоугольник 54887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548875" name="Прямоугольник 54887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ru-RU" altLang="x-none">
              <a:latin typeface="Arial" panose="020B0604020202020204" pitchFamily="34" charset="0"/>
            </a:endParaRPr>
          </a:p>
        </p:txBody>
      </p:sp>
      <p:graphicFrame>
        <p:nvGraphicFramePr>
          <p:cNvPr id="548874" name="Объект 548873"/>
          <p:cNvGraphicFramePr/>
          <p:nvPr/>
        </p:nvGraphicFramePr>
        <p:xfrm>
          <a:off x="0" y="2200275"/>
          <a:ext cx="8759825" cy="465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6192520" imgH="3294380" progId="CorelDRAW.Graphic.13">
                  <p:embed/>
                </p:oleObj>
              </mc:Choice>
              <mc:Fallback>
                <p:oleObj name="" r:id="rId1" imgW="6192520" imgH="3294380" progId="CorelDRAW.Graphic.13">
                  <p:embed/>
                  <p:pic>
                    <p:nvPicPr>
                      <p:cNvPr id="0" name="Изображение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2200275"/>
                        <a:ext cx="8759825" cy="4657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7" name="Текстовое поле 548876"/>
          <p:cNvSpPr txBox="1"/>
          <p:nvPr/>
        </p:nvSpPr>
        <p:spPr>
          <a:xfrm>
            <a:off x="3419475" y="3213100"/>
            <a:ext cx="1676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>
                <a:solidFill>
                  <a:schemeClr val="tx2"/>
                </a:solidFill>
                <a:latin typeface="Arial" panose="020B0604020202020204" pitchFamily="34" charset="0"/>
              </a:rPr>
              <a:t>Shell</a:t>
            </a:r>
            <a:endParaRPr lang="ru-RU" altLang="x-none" sz="3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48878" name="Текстовое поле 548877"/>
          <p:cNvSpPr txBox="1"/>
          <p:nvPr/>
        </p:nvSpPr>
        <p:spPr>
          <a:xfrm>
            <a:off x="6877050" y="692150"/>
            <a:ext cx="2124075" cy="2349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sz="3600">
                <a:solidFill>
                  <a:schemeClr val="bg2"/>
                </a:solidFill>
                <a:latin typeface="Arial" panose="020B0604020202020204" pitchFamily="34" charset="0"/>
              </a:rPr>
              <a:t>Mantle – </a:t>
            </a:r>
            <a:r>
              <a:rPr sz="2800" i="0" err="1">
                <a:solidFill>
                  <a:schemeClr val="bg2"/>
                </a:solidFill>
                <a:latin typeface="Arial" panose="020B0604020202020204" pitchFamily="34" charset="0"/>
              </a:rPr>
              <a:t>the skin fold covering vesceral</a:t>
            </a:r>
            <a:r>
              <a:rPr sz="2800" i="0">
                <a:solidFill>
                  <a:schemeClr val="bg2"/>
                </a:solidFill>
                <a:latin typeface="Arial" panose="020B0604020202020204" pitchFamily="34" charset="0"/>
              </a:rPr>
              <a:t> body part</a:t>
            </a:r>
            <a:endParaRPr lang="ru-RU" altLang="x-none" sz="2800" i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48879" name="Прямое соединение 548878"/>
          <p:cNvSpPr/>
          <p:nvPr/>
        </p:nvSpPr>
        <p:spPr>
          <a:xfrm flipH="1">
            <a:off x="7380288" y="2997200"/>
            <a:ext cx="431800" cy="1727200"/>
          </a:xfrm>
          <a:prstGeom prst="line">
            <a:avLst/>
          </a:prstGeom>
          <a:ln w="57150" cap="flat" cmpd="sng">
            <a:solidFill>
              <a:schemeClr val="bg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48880" name="Текстовое поле 548879"/>
          <p:cNvSpPr txBox="1"/>
          <p:nvPr/>
        </p:nvSpPr>
        <p:spPr>
          <a:xfrm>
            <a:off x="0" y="2565400"/>
            <a:ext cx="24114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>
                <a:solidFill>
                  <a:schemeClr val="bg2"/>
                </a:solidFill>
                <a:latin typeface="Arial" panose="020B0604020202020204" pitchFamily="34" charset="0"/>
              </a:rPr>
              <a:t>Tentacles</a:t>
            </a:r>
            <a:endParaRPr lang="ru-RU" altLang="x-none" sz="36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48881" name="Прямое соединение 548880"/>
          <p:cNvSpPr/>
          <p:nvPr/>
        </p:nvSpPr>
        <p:spPr>
          <a:xfrm flipH="1">
            <a:off x="611188" y="3141663"/>
            <a:ext cx="431800" cy="1511300"/>
          </a:xfrm>
          <a:prstGeom prst="line">
            <a:avLst/>
          </a:prstGeom>
          <a:ln w="57150" cap="flat" cmpd="sng">
            <a:solidFill>
              <a:schemeClr val="bg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48882" name="Текстовое поле 548881"/>
          <p:cNvSpPr txBox="1"/>
          <p:nvPr/>
        </p:nvSpPr>
        <p:spPr>
          <a:xfrm>
            <a:off x="5508625" y="5876925"/>
            <a:ext cx="24114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>
                <a:solidFill>
                  <a:schemeClr val="bg2"/>
                </a:solidFill>
                <a:latin typeface="Arial" panose="020B0604020202020204" pitchFamily="34" charset="0"/>
              </a:rPr>
              <a:t>Foot</a:t>
            </a:r>
            <a:endParaRPr lang="ru-RU" altLang="x-none" sz="36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48883" name="Текстовое поле 548882"/>
          <p:cNvSpPr txBox="1"/>
          <p:nvPr/>
        </p:nvSpPr>
        <p:spPr>
          <a:xfrm>
            <a:off x="827088" y="5332413"/>
            <a:ext cx="3095625" cy="15255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>
                <a:solidFill>
                  <a:schemeClr val="bg2"/>
                </a:solidFill>
                <a:latin typeface="Arial" panose="020B0604020202020204" pitchFamily="34" charset="0"/>
              </a:rPr>
              <a:t>Head </a:t>
            </a:r>
            <a:endParaRPr sz="36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r>
              <a:rPr sz="2000" err="1">
                <a:solidFill>
                  <a:schemeClr val="bg2"/>
                </a:solidFill>
                <a:latin typeface="Arial" panose="020B0604020202020204" pitchFamily="34" charset="0"/>
              </a:rPr>
              <a:t>with mouth and radula</a:t>
            </a:r>
            <a:r>
              <a:rPr sz="200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ru-RU" altLang="x-none">
                <a:solidFill>
                  <a:schemeClr val="bg2"/>
                </a:solidFill>
                <a:latin typeface="Arial" panose="020B0604020202020204" pitchFamily="34" charset="0"/>
              </a:rPr>
              <a:t>which works like  a grater </a:t>
            </a:r>
            <a:endParaRPr lang="ru-RU" altLang="x-none">
              <a:solidFill>
                <a:schemeClr val="bg2"/>
              </a:solidFill>
              <a:latin typeface="Arial" panose="020B0604020202020204" pitchFamily="34" charset="0"/>
            </a:endParaRPr>
          </a:p>
          <a:p>
            <a:endParaRPr lang="ru-RU" altLang="x-none" sz="20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48885" name="Текстовое поле 548884"/>
          <p:cNvSpPr txBox="1"/>
          <p:nvPr/>
        </p:nvSpPr>
        <p:spPr>
          <a:xfrm>
            <a:off x="231775" y="-36512"/>
            <a:ext cx="1989138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sz="3200">
                <a:solidFill>
                  <a:schemeClr val="bg2"/>
                </a:solidFill>
                <a:latin typeface="Arial" panose="020B0604020202020204" pitchFamily="34" charset="0"/>
              </a:rPr>
              <a:t>Body plan</a:t>
            </a:r>
            <a:endParaRPr lang="ru-RU" altLang="x-none" sz="32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05130" y="73025"/>
            <a:ext cx="8750300" cy="5427980"/>
            <a:chOff x="638" y="115"/>
            <a:chExt cx="13780" cy="8548"/>
          </a:xfrm>
        </p:grpSpPr>
        <p:sp>
          <p:nvSpPr>
            <p:cNvPr id="4" name="Прямоугольная выноска 3"/>
            <p:cNvSpPr/>
            <p:nvPr/>
          </p:nvSpPr>
          <p:spPr>
            <a:xfrm>
              <a:off x="638" y="115"/>
              <a:ext cx="13780" cy="8548"/>
            </a:xfrm>
            <a:prstGeom prst="wedgeRectCallout">
              <a:avLst>
                <a:gd name="adj1" fmla="val -47438"/>
                <a:gd name="adj2" fmla="val 67910"/>
              </a:avLst>
            </a:prstGeom>
            <a:solidFill>
              <a:schemeClr val="tx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ru-RU" altLang="en-US"/>
            </a:p>
          </p:txBody>
        </p:sp>
        <p:pic>
          <p:nvPicPr>
            <p:cNvPr id="6146" name="Picture 19" descr="300px-Radula_diagram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" y="115"/>
              <a:ext cx="4937" cy="81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7" name="Picture 21" descr="i-8b407637b943e567d6c37c15b39f862a-rad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4" y="453"/>
              <a:ext cx="8309" cy="674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8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8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48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4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48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48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48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7" grpId="0"/>
      <p:bldP spid="548878" grpId="0"/>
      <p:bldP spid="548880" grpId="0"/>
      <p:bldP spid="548882" grpId="0"/>
      <p:bldP spid="5488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9894" name="Прямоугольник 54989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graphicFrame>
        <p:nvGraphicFramePr>
          <p:cNvPr id="549896" name="Объект 549895"/>
          <p:cNvGraphicFramePr/>
          <p:nvPr/>
        </p:nvGraphicFramePr>
        <p:xfrm>
          <a:off x="192088" y="2246313"/>
          <a:ext cx="8759825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6192520" imgH="3180080" progId="CorelDRAW.Graphic.13">
                  <p:embed/>
                </p:oleObj>
              </mc:Choice>
              <mc:Fallback>
                <p:oleObj name="" r:id="rId1" imgW="6192520" imgH="3180080" progId="CorelDRAW.Graphic.13">
                  <p:embed/>
                  <p:pic>
                    <p:nvPicPr>
                      <p:cNvPr id="0" name="Изображение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2088" y="2246313"/>
                        <a:ext cx="8759825" cy="4495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897" name="Текстовое поле 549896"/>
          <p:cNvSpPr txBox="1"/>
          <p:nvPr/>
        </p:nvSpPr>
        <p:spPr>
          <a:xfrm>
            <a:off x="3779838" y="3284538"/>
            <a:ext cx="21240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 err="1">
                <a:solidFill>
                  <a:schemeClr val="bg2"/>
                </a:solidFill>
                <a:latin typeface="Arial" panose="020B0604020202020204" pitchFamily="34" charset="0"/>
              </a:rPr>
              <a:t>Manthle</a:t>
            </a:r>
            <a:endParaRPr lang="ru-RU" altLang="x-none" sz="36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49898" name="Текстовое поле 549897"/>
          <p:cNvSpPr txBox="1"/>
          <p:nvPr/>
        </p:nvSpPr>
        <p:spPr>
          <a:xfrm>
            <a:off x="231775" y="-36512"/>
            <a:ext cx="1989138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sz="3200">
                <a:solidFill>
                  <a:schemeClr val="bg2"/>
                </a:solidFill>
                <a:latin typeface="Arial" panose="020B0604020202020204" pitchFamily="34" charset="0"/>
              </a:rPr>
              <a:t>Body plan</a:t>
            </a:r>
            <a:endParaRPr lang="ru-RU" altLang="x-none" sz="32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0916" name="Прямоугольник 5509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graphicFrame>
        <p:nvGraphicFramePr>
          <p:cNvPr id="550918" name="Объект 550917"/>
          <p:cNvGraphicFramePr/>
          <p:nvPr/>
        </p:nvGraphicFramePr>
        <p:xfrm>
          <a:off x="192088" y="2509838"/>
          <a:ext cx="8759825" cy="437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6192520" imgH="3093085" progId="CorelDRAW.Graphic.13">
                  <p:embed/>
                </p:oleObj>
              </mc:Choice>
              <mc:Fallback>
                <p:oleObj name="" r:id="rId1" imgW="6192520" imgH="3093085" progId="CorelDRAW.Graphic.13">
                  <p:embed/>
                  <p:pic>
                    <p:nvPicPr>
                      <p:cNvPr id="0" name="Изображение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2088" y="2509838"/>
                        <a:ext cx="8759825" cy="4375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19" name="Текстовое поле 550918"/>
          <p:cNvSpPr txBox="1"/>
          <p:nvPr/>
        </p:nvSpPr>
        <p:spPr>
          <a:xfrm>
            <a:off x="3779838" y="3284538"/>
            <a:ext cx="2124075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>
                <a:solidFill>
                  <a:schemeClr val="bg2"/>
                </a:solidFill>
                <a:latin typeface="Arial" panose="020B0604020202020204" pitchFamily="34" charset="0"/>
              </a:rPr>
              <a:t>Mantle cavity </a:t>
            </a:r>
            <a:endParaRPr lang="ru-RU" altLang="x-none" sz="36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50920" name="Прямое соединение 550919"/>
          <p:cNvSpPr/>
          <p:nvPr/>
        </p:nvSpPr>
        <p:spPr>
          <a:xfrm>
            <a:off x="5292725" y="4149725"/>
            <a:ext cx="1800225" cy="574675"/>
          </a:xfrm>
          <a:prstGeom prst="line">
            <a:avLst/>
          </a:prstGeom>
          <a:ln w="57150" cap="flat" cmpd="sng">
            <a:solidFill>
              <a:schemeClr val="bg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50921" name="Текстовое поле 550920"/>
          <p:cNvSpPr txBox="1"/>
          <p:nvPr/>
        </p:nvSpPr>
        <p:spPr>
          <a:xfrm>
            <a:off x="7019925" y="2636838"/>
            <a:ext cx="21240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>
                <a:solidFill>
                  <a:schemeClr val="bg2"/>
                </a:solidFill>
                <a:latin typeface="Arial" panose="020B0604020202020204" pitchFamily="34" charset="0"/>
              </a:rPr>
              <a:t>Gills</a:t>
            </a:r>
            <a:endParaRPr lang="ru-RU" altLang="x-none" sz="36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50922" name="Прямое соединение 550921"/>
          <p:cNvSpPr/>
          <p:nvPr/>
        </p:nvSpPr>
        <p:spPr>
          <a:xfrm flipH="1">
            <a:off x="6948488" y="3213100"/>
            <a:ext cx="647700" cy="936625"/>
          </a:xfrm>
          <a:prstGeom prst="line">
            <a:avLst/>
          </a:prstGeom>
          <a:ln w="57150" cap="flat" cmpd="sng">
            <a:solidFill>
              <a:schemeClr val="bg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50923" name="Текстовое поле 550922"/>
          <p:cNvSpPr txBox="1"/>
          <p:nvPr/>
        </p:nvSpPr>
        <p:spPr>
          <a:xfrm>
            <a:off x="231775" y="-36512"/>
            <a:ext cx="1989138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sz="3200">
                <a:solidFill>
                  <a:schemeClr val="bg2"/>
                </a:solidFill>
                <a:latin typeface="Arial" panose="020B0604020202020204" pitchFamily="34" charset="0"/>
              </a:rPr>
              <a:t>Body plan</a:t>
            </a:r>
            <a:endParaRPr lang="ru-RU" altLang="x-none" sz="32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5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5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9" grpId="0"/>
      <p:bldP spid="5509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1940" name="Прямоугольник 55193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551943" name="Прямоугольник 55194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pic>
        <p:nvPicPr>
          <p:cNvPr id="551942" name="Изображение 5519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2482850"/>
            <a:ext cx="8759825" cy="4375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1945" name="Текстовое поле 551944"/>
          <p:cNvSpPr txBox="1"/>
          <p:nvPr/>
        </p:nvSpPr>
        <p:spPr>
          <a:xfrm>
            <a:off x="684213" y="1628775"/>
            <a:ext cx="2879725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 err="1">
                <a:solidFill>
                  <a:schemeClr val="bg2"/>
                </a:solidFill>
                <a:latin typeface="Arial" panose="020B0604020202020204" pitchFamily="34" charset="0"/>
              </a:rPr>
              <a:t>Metameric</a:t>
            </a:r>
            <a:r>
              <a:rPr sz="3600">
                <a:solidFill>
                  <a:schemeClr val="bg2"/>
                </a:solidFill>
                <a:latin typeface="Arial" panose="020B0604020202020204" pitchFamily="34" charset="0"/>
              </a:rPr>
              <a:t> muscles</a:t>
            </a:r>
            <a:endParaRPr lang="ru-RU" altLang="x-none" sz="36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51946" name="Прямое соединение 551945"/>
          <p:cNvSpPr/>
          <p:nvPr/>
        </p:nvSpPr>
        <p:spPr>
          <a:xfrm>
            <a:off x="1476375" y="2708275"/>
            <a:ext cx="2016125" cy="2736850"/>
          </a:xfrm>
          <a:prstGeom prst="line">
            <a:avLst/>
          </a:prstGeom>
          <a:ln w="57150" cap="flat" cmpd="sng">
            <a:solidFill>
              <a:schemeClr val="bg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51947" name="Прямое соединение 551946"/>
          <p:cNvSpPr/>
          <p:nvPr/>
        </p:nvSpPr>
        <p:spPr>
          <a:xfrm>
            <a:off x="1476375" y="2708275"/>
            <a:ext cx="2879725" cy="2665413"/>
          </a:xfrm>
          <a:prstGeom prst="line">
            <a:avLst/>
          </a:prstGeom>
          <a:ln w="57150" cap="flat" cmpd="sng">
            <a:solidFill>
              <a:schemeClr val="bg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51948" name="Прямое соединение 551947"/>
          <p:cNvSpPr/>
          <p:nvPr/>
        </p:nvSpPr>
        <p:spPr>
          <a:xfrm>
            <a:off x="1476375" y="2708275"/>
            <a:ext cx="3455988" cy="2233613"/>
          </a:xfrm>
          <a:prstGeom prst="line">
            <a:avLst/>
          </a:prstGeom>
          <a:ln w="57150" cap="flat" cmpd="sng">
            <a:solidFill>
              <a:schemeClr val="bg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51949" name="Прямое соединение 551948"/>
          <p:cNvSpPr/>
          <p:nvPr/>
        </p:nvSpPr>
        <p:spPr>
          <a:xfrm>
            <a:off x="1476375" y="2708275"/>
            <a:ext cx="3887788" cy="2016125"/>
          </a:xfrm>
          <a:prstGeom prst="line">
            <a:avLst/>
          </a:prstGeom>
          <a:ln w="57150" cap="flat" cmpd="sng">
            <a:solidFill>
              <a:schemeClr val="bg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51950" name="Прямое соединение 551949"/>
          <p:cNvSpPr/>
          <p:nvPr/>
        </p:nvSpPr>
        <p:spPr>
          <a:xfrm>
            <a:off x="1476375" y="2708275"/>
            <a:ext cx="4248150" cy="1944688"/>
          </a:xfrm>
          <a:prstGeom prst="line">
            <a:avLst/>
          </a:prstGeom>
          <a:ln w="57150" cap="flat" cmpd="sng">
            <a:solidFill>
              <a:schemeClr val="bg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51951" name="Текстовое поле 551950"/>
          <p:cNvSpPr txBox="1"/>
          <p:nvPr/>
        </p:nvSpPr>
        <p:spPr>
          <a:xfrm>
            <a:off x="231775" y="-36512"/>
            <a:ext cx="1989138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sz="3200">
                <a:solidFill>
                  <a:schemeClr val="bg2"/>
                </a:solidFill>
                <a:latin typeface="Arial" panose="020B0604020202020204" pitchFamily="34" charset="0"/>
              </a:rPr>
              <a:t>Body plan</a:t>
            </a:r>
            <a:endParaRPr lang="ru-RU" altLang="x-none" sz="32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5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5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1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64" name="Прямоугольник 55296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pic>
        <p:nvPicPr>
          <p:cNvPr id="552966" name="Изображение 55296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2490788"/>
            <a:ext cx="8759825" cy="4367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2967" name="Текстовое поле 552966"/>
          <p:cNvSpPr txBox="1"/>
          <p:nvPr/>
        </p:nvSpPr>
        <p:spPr>
          <a:xfrm>
            <a:off x="0" y="1484313"/>
            <a:ext cx="2879725" cy="180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>
                <a:solidFill>
                  <a:schemeClr val="bg2"/>
                </a:solidFill>
                <a:latin typeface="Arial" panose="020B0604020202020204" pitchFamily="34" charset="0"/>
              </a:rPr>
              <a:t>Nervous system </a:t>
            </a:r>
            <a:endParaRPr sz="36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r>
              <a:rPr sz="2000">
                <a:solidFill>
                  <a:schemeClr val="bg2"/>
                </a:solidFill>
                <a:latin typeface="Arial" panose="020B0604020202020204" pitchFamily="34" charset="0"/>
              </a:rPr>
              <a:t>(several connected ganglions)</a:t>
            </a:r>
            <a:endParaRPr lang="ru-RU" altLang="x-none" sz="20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52968" name="Прямое соединение 552967"/>
          <p:cNvSpPr/>
          <p:nvPr/>
        </p:nvSpPr>
        <p:spPr>
          <a:xfrm>
            <a:off x="1258888" y="3213100"/>
            <a:ext cx="2233612" cy="2447925"/>
          </a:xfrm>
          <a:prstGeom prst="line">
            <a:avLst/>
          </a:prstGeom>
          <a:ln w="57150" cap="flat" cmpd="sng">
            <a:solidFill>
              <a:schemeClr val="bg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52969" name="Прямое соединение 552968"/>
          <p:cNvSpPr/>
          <p:nvPr/>
        </p:nvSpPr>
        <p:spPr>
          <a:xfrm>
            <a:off x="1258888" y="3213100"/>
            <a:ext cx="1873250" cy="3095625"/>
          </a:xfrm>
          <a:prstGeom prst="line">
            <a:avLst/>
          </a:prstGeom>
          <a:ln w="57150" cap="flat" cmpd="sng">
            <a:solidFill>
              <a:schemeClr val="bg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52970" name="Текстовое поле 552969"/>
          <p:cNvSpPr txBox="1"/>
          <p:nvPr/>
        </p:nvSpPr>
        <p:spPr>
          <a:xfrm>
            <a:off x="231775" y="-36512"/>
            <a:ext cx="1989138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sz="3200">
                <a:solidFill>
                  <a:schemeClr val="bg2"/>
                </a:solidFill>
                <a:latin typeface="Arial" panose="020B0604020202020204" pitchFamily="34" charset="0"/>
              </a:rPr>
              <a:t>Body plan</a:t>
            </a:r>
            <a:endParaRPr lang="ru-RU" altLang="x-none" sz="32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2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2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3988" name="Прямоугольник 55398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pic>
        <p:nvPicPr>
          <p:cNvPr id="553990" name="Изображение 55398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2490788"/>
            <a:ext cx="8759825" cy="4367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991" name="Текстовое поле 553990"/>
          <p:cNvSpPr txBox="1"/>
          <p:nvPr/>
        </p:nvSpPr>
        <p:spPr>
          <a:xfrm>
            <a:off x="2916238" y="5300663"/>
            <a:ext cx="28797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>
                <a:solidFill>
                  <a:schemeClr val="bg2"/>
                </a:solidFill>
                <a:latin typeface="Arial" panose="020B0604020202020204" pitchFamily="34" charset="0"/>
              </a:rPr>
              <a:t>Gut</a:t>
            </a:r>
            <a:endParaRPr lang="ru-RU" altLang="x-none" sz="36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53992" name="Текстовое поле 553991"/>
          <p:cNvSpPr txBox="1"/>
          <p:nvPr/>
        </p:nvSpPr>
        <p:spPr>
          <a:xfrm>
            <a:off x="250825" y="2781300"/>
            <a:ext cx="2879725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>
                <a:solidFill>
                  <a:schemeClr val="bg2"/>
                </a:solidFill>
                <a:latin typeface="Arial" panose="020B0604020202020204" pitchFamily="34" charset="0"/>
              </a:rPr>
              <a:t>Digestive gland</a:t>
            </a:r>
            <a:endParaRPr lang="ru-RU" altLang="x-none" sz="36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53993" name="Прямое соединение 553992"/>
          <p:cNvSpPr/>
          <p:nvPr/>
        </p:nvSpPr>
        <p:spPr>
          <a:xfrm>
            <a:off x="1619250" y="3716338"/>
            <a:ext cx="1800225" cy="504825"/>
          </a:xfrm>
          <a:prstGeom prst="line">
            <a:avLst/>
          </a:prstGeom>
          <a:ln w="57150" cap="flat" cmpd="sng">
            <a:solidFill>
              <a:schemeClr val="bg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54001" name="Текстовое поле 554000"/>
          <p:cNvSpPr txBox="1"/>
          <p:nvPr/>
        </p:nvSpPr>
        <p:spPr>
          <a:xfrm>
            <a:off x="231775" y="-36512"/>
            <a:ext cx="1989138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sz="3200">
                <a:solidFill>
                  <a:schemeClr val="bg2"/>
                </a:solidFill>
                <a:latin typeface="Arial" panose="020B0604020202020204" pitchFamily="34" charset="0"/>
              </a:rPr>
              <a:t>Body plan</a:t>
            </a:r>
            <a:endParaRPr lang="ru-RU" altLang="x-none" sz="32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92" grpId="0"/>
    </p:bldLst>
  </p:timing>
</p:sld>
</file>

<file path=ppt/theme/theme1.xml><?xml version="1.0" encoding="utf-8"?>
<a:theme xmlns:a="http://schemas.openxmlformats.org/drawingml/2006/main" name="Новая презентация">
  <a:themeElements>
    <a:clrScheme name="">
      <a:dk1>
        <a:srgbClr val="FFFFFF"/>
      </a:dk1>
      <a:lt1>
        <a:srgbClr val="0000FF"/>
      </a:lt1>
      <a:dk2>
        <a:srgbClr val="FFFF00"/>
      </a:dk2>
      <a:lt2>
        <a:srgbClr val="000000"/>
      </a:lt2>
      <a:accent1>
        <a:srgbClr val="FF9900"/>
      </a:accent1>
      <a:accent2>
        <a:srgbClr val="00FFFF"/>
      </a:accent2>
      <a:accent3>
        <a:srgbClr val="AAAAFF"/>
      </a:accent3>
      <a:accent4>
        <a:srgbClr val="DCDCDC"/>
      </a:accent4>
      <a:accent5>
        <a:srgbClr val="FFCAAA"/>
      </a:accent5>
      <a:accent6>
        <a:srgbClr val="00E5E5"/>
      </a:accent6>
      <a:hlink>
        <a:srgbClr val="FF0000"/>
      </a:hlink>
      <a:folHlink>
        <a:srgbClr val="969696"/>
      </a:folHlink>
    </a:clrScheme>
    <a:fontScheme name="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1204</Words>
  <Application>WPS Presentation</Application>
  <PresentationFormat>Экран</PresentationFormat>
  <Paragraphs>169</Paragraphs>
  <Slides>30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30</vt:i4>
      </vt:variant>
    </vt:vector>
  </HeadingPairs>
  <TitlesOfParts>
    <vt:vector size="46" baseType="lpstr">
      <vt:lpstr>Arial</vt:lpstr>
      <vt:lpstr>SimSun</vt:lpstr>
      <vt:lpstr>Wingdings</vt:lpstr>
      <vt:lpstr>Times New Roman</vt:lpstr>
      <vt:lpstr>Microsoft YaHei</vt:lpstr>
      <vt:lpstr/>
      <vt:lpstr>Arial Unicode MS</vt:lpstr>
      <vt:lpstr>Calibri</vt:lpstr>
      <vt:lpstr>Segoe Print</vt:lpstr>
      <vt:lpstr>Malgun Gothic Semilight</vt:lpstr>
      <vt:lpstr>Новая презентация</vt:lpstr>
      <vt:lpstr>CorelDRAW.Graphic.13</vt:lpstr>
      <vt:lpstr>CorelDRAW.Graphic.13</vt:lpstr>
      <vt:lpstr>CorelDRAW.Graphic.13</vt:lpstr>
      <vt:lpstr>CorelDRAW.Graphic.13</vt:lpstr>
      <vt:lpstr>CorelDRAW.Graphic.13</vt:lpstr>
      <vt:lpstr>PowerPoint 演示文稿</vt:lpstr>
      <vt:lpstr>Mollusca.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What is hidden?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 for your attention!</vt:lpstr>
      <vt:lpstr>PowerPoint 演示文稿</vt:lpstr>
      <vt:lpstr>PowerPoint 演示文稿</vt:lpstr>
      <vt:lpstr>PowerPoint 演示文稿</vt:lpstr>
      <vt:lpstr>Subphyllum Amphineura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СПбГУ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Riftia pachyptila</dc:title>
  <dc:creator>Наталья Николаевна Шунатова</dc:creator>
  <cp:lastModifiedBy>Vadim Khaitov</cp:lastModifiedBy>
  <cp:revision>348</cp:revision>
  <dcterms:created xsi:type="dcterms:W3CDTF">2005-03-02T19:00:00Z</dcterms:created>
  <dcterms:modified xsi:type="dcterms:W3CDTF">2020-04-22T16:57:16Z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1049-11.2.0.9281</vt:lpwstr>
  </property>
</Properties>
</file>