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738" r:id="rId3"/>
    <p:sldId id="739" r:id="rId4"/>
    <p:sldId id="740" r:id="rId5"/>
    <p:sldId id="741" r:id="rId6"/>
    <p:sldId id="742" r:id="rId7"/>
    <p:sldId id="743" r:id="rId8"/>
    <p:sldId id="744" r:id="rId9"/>
    <p:sldId id="574" r:id="rId10"/>
    <p:sldId id="594" r:id="rId11"/>
    <p:sldId id="653" r:id="rId12"/>
    <p:sldId id="575" r:id="rId13"/>
    <p:sldId id="578" r:id="rId14"/>
    <p:sldId id="576" r:id="rId15"/>
    <p:sldId id="579" r:id="rId16"/>
    <p:sldId id="580" r:id="rId17"/>
    <p:sldId id="584" r:id="rId18"/>
    <p:sldId id="587" r:id="rId19"/>
    <p:sldId id="650" r:id="rId20"/>
    <p:sldId id="656" r:id="rId21"/>
    <p:sldId id="583" r:id="rId22"/>
    <p:sldId id="585" r:id="rId23"/>
    <p:sldId id="623" r:id="rId24"/>
    <p:sldId id="622" r:id="rId25"/>
    <p:sldId id="663" r:id="rId26"/>
    <p:sldId id="664" r:id="rId27"/>
    <p:sldId id="665" r:id="rId28"/>
    <p:sldId id="737" r:id="rId29"/>
    <p:sldId id="662" r:id="rId30"/>
    <p:sldId id="615" r:id="rId31"/>
    <p:sldId id="616" r:id="rId32"/>
    <p:sldId id="617" r:id="rId33"/>
    <p:sldId id="618" r:id="rId34"/>
    <p:sldId id="619" r:id="rId35"/>
    <p:sldId id="620" r:id="rId36"/>
    <p:sldId id="621" r:id="rId37"/>
    <p:sldId id="589" r:id="rId38"/>
    <p:sldId id="668" r:id="rId39"/>
    <p:sldId id="669" r:id="rId40"/>
    <p:sldId id="670" r:id="rId41"/>
    <p:sldId id="671" r:id="rId42"/>
    <p:sldId id="672" r:id="rId43"/>
    <p:sldId id="673" r:id="rId44"/>
    <p:sldId id="674" r:id="rId45"/>
    <p:sldId id="675" r:id="rId46"/>
    <p:sldId id="637" r:id="rId47"/>
    <p:sldId id="630" r:id="rId48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95"/>
    <p:restoredTop sz="94719"/>
  </p:normalViewPr>
  <p:slideViewPr>
    <p:cSldViewPr showGuides="1">
      <p:cViewPr varScale="1">
        <p:scale>
          <a:sx n="72" d="100"/>
          <a:sy n="72" d="100"/>
        </p:scale>
        <p:origin x="-1338" y="-96"/>
      </p:cViewPr>
      <p:guideLst>
        <p:guide orient="horz" pos="2125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3.xml"/><Relationship Id="rId49" Type="http://schemas.openxmlformats.org/officeDocument/2006/relationships/presProps" Target="presProps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fld id="{BB962C8B-B14F-4D97-AF65-F5344CB8AC3E}" type="datetime1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wmf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wmf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.e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emf"/><Relationship Id="rId1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.e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4.emf"/><Relationship Id="rId1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1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emf"/><Relationship Id="rId1" Type="http://schemas.openxmlformats.org/officeDocument/2006/relationships/oleObject" Target="../embeddings/oleObject15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e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7.emf"/><Relationship Id="rId1" Type="http://schemas.openxmlformats.org/officeDocument/2006/relationships/oleObject" Target="../embeddings/oleObject6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5.emf"/><Relationship Id="rId1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5.v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5.emf"/><Relationship Id="rId1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6.v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Relationship Id="rId3" Type="http://schemas.openxmlformats.org/officeDocument/2006/relationships/oleObject" Target="../embeddings/oleObject12.bin"/><Relationship Id="rId2" Type="http://schemas.openxmlformats.org/officeDocument/2006/relationships/image" Target="../media/image5.emf"/><Relationship Id="rId1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760095" y="2367915"/>
            <a:ext cx="790829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6600"/>
              <a:t>Олигомерные </a:t>
            </a:r>
            <a:r>
              <a:rPr lang="en-US" altLang="en-US" sz="6600"/>
              <a:t>Trochozoa</a:t>
            </a:r>
            <a:endParaRPr lang="en-US" altLang="en-US" sz="6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7717" name="Изображение 627716" descr="Fig-2-Dendogram-showing-the-evolutionary-position-of-the-mollusc-phylum-relative-t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8175" y="0"/>
            <a:ext cx="48450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5378" name="Заголовок 485377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92150"/>
          </a:xfrm>
        </p:spPr>
        <p:txBody>
          <a:bodyPr anchor="ctr"/>
          <a:p>
            <a:r>
              <a:rPr sz="4000"/>
              <a:t>Classification</a:t>
            </a:r>
            <a:endParaRPr lang="ru-RU" altLang="x-none" sz="4000"/>
          </a:p>
        </p:txBody>
      </p:sp>
      <p:sp>
        <p:nvSpPr>
          <p:cNvPr id="485379" name="Замещающий текст 485378"/>
          <p:cNvSpPr>
            <a:spLocks noGrp="1"/>
          </p:cNvSpPr>
          <p:nvPr>
            <p:ph type="body" idx="1"/>
          </p:nvPr>
        </p:nvSpPr>
        <p:spPr>
          <a:xfrm>
            <a:off x="684213" y="765175"/>
            <a:ext cx="7772400" cy="5338763"/>
          </a:xfrm>
        </p:spPr>
        <p:txBody>
          <a:bodyPr/>
          <a:p>
            <a:r>
              <a:rPr err="1"/>
              <a:t>Subphyllum</a:t>
            </a:r>
            <a:r>
              <a:t> </a:t>
            </a:r>
            <a:r>
              <a:rPr b="1" err="1"/>
              <a:t>Amphineura</a:t>
            </a:r>
            <a:r>
              <a:t> </a:t>
            </a:r>
          </a:p>
          <a:p>
            <a:pPr lvl="2"/>
            <a:r>
              <a:t>Class </a:t>
            </a:r>
            <a:r>
              <a:rPr lang="ru-RU" altLang="x-none" b="1" err="1"/>
              <a:t>Caudofoveata</a:t>
            </a:r>
            <a:endParaRPr lang="ru-RU" altLang="x-none"/>
          </a:p>
          <a:p>
            <a:pPr lvl="2"/>
            <a:r>
              <a:rPr lang="ru-RU" altLang="x-none"/>
              <a:t>Class </a:t>
            </a:r>
            <a:r>
              <a:rPr lang="ru-RU" altLang="x-none" b="1" err="1"/>
              <a:t>Solenogastres</a:t>
            </a:r>
            <a:endParaRPr lang="ru-RU" altLang="x-none"/>
          </a:p>
          <a:p>
            <a:pPr lvl="2"/>
            <a:r>
              <a:rPr lang="ru-RU" altLang="x-none"/>
              <a:t>Class </a:t>
            </a:r>
            <a:r>
              <a:rPr lang="ru-RU" altLang="x-none" b="1" err="1"/>
              <a:t>Polyplacophora</a:t>
            </a:r>
            <a:endParaRPr b="1"/>
          </a:p>
          <a:p>
            <a:r>
              <a:rPr err="1"/>
              <a:t>Subphyllum</a:t>
            </a:r>
            <a:r>
              <a:t> </a:t>
            </a:r>
            <a:r>
              <a:rPr b="1" err="1"/>
              <a:t>Conchifera</a:t>
            </a:r>
            <a:r>
              <a:t> </a:t>
            </a:r>
          </a:p>
          <a:p>
            <a:pPr lvl="2"/>
            <a:r>
              <a:rPr lang="ru-RU" altLang="x-none"/>
              <a:t>Class </a:t>
            </a:r>
            <a:r>
              <a:rPr lang="ru-RU" altLang="x-none" b="1" err="1"/>
              <a:t>Monoplacophora</a:t>
            </a:r>
            <a:endParaRPr lang="ru-RU" altLang="x-none"/>
          </a:p>
          <a:p>
            <a:pPr lvl="2"/>
            <a:r>
              <a:rPr lang="ru-RU" altLang="x-none"/>
              <a:t>Class </a:t>
            </a:r>
            <a:r>
              <a:rPr lang="ru-RU" altLang="x-none" b="1" err="1"/>
              <a:t>Gastropoda</a:t>
            </a:r>
            <a:r>
              <a:rPr lang="ru-RU" altLang="x-none" b="1"/>
              <a:t> </a:t>
            </a:r>
            <a:endParaRPr b="1"/>
          </a:p>
          <a:p>
            <a:pPr lvl="2"/>
            <a:r>
              <a:rPr lang="ru-RU" altLang="x-none"/>
              <a:t>Class </a:t>
            </a:r>
            <a:r>
              <a:rPr lang="ru-RU" altLang="x-none" b="1" err="1"/>
              <a:t>Cephalopoda</a:t>
            </a:r>
            <a:endParaRPr lang="ru-RU" altLang="x-none"/>
          </a:p>
          <a:p>
            <a:pPr lvl="2"/>
            <a:r>
              <a:rPr lang="ru-RU" altLang="x-none"/>
              <a:t>Class </a:t>
            </a:r>
            <a:r>
              <a:rPr lang="ru-RU" altLang="x-none" b="1" err="1"/>
              <a:t>Bivalvia</a:t>
            </a:r>
            <a:r>
              <a:rPr lang="ru-RU" altLang="x-none" b="1"/>
              <a:t> </a:t>
            </a:r>
            <a:endParaRPr b="1"/>
          </a:p>
          <a:p>
            <a:pPr lvl="2"/>
            <a:r>
              <a:rPr lang="ru-RU" altLang="x-none"/>
              <a:t>Class </a:t>
            </a:r>
            <a:r>
              <a:rPr lang="ru-RU" altLang="x-none" b="1" err="1"/>
              <a:t>Scaphopoda</a:t>
            </a:r>
            <a:endParaRPr lang="ru-RU" altLang="x-non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26" name="Прямоугольник 491525"/>
          <p:cNvSpPr/>
          <p:nvPr/>
        </p:nvSpPr>
        <p:spPr>
          <a:xfrm>
            <a:off x="684213" y="0"/>
            <a:ext cx="7772400" cy="836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 err="1"/>
              <a:t>Subphyllum</a:t>
            </a:r>
            <a:r>
              <a:rPr i="0"/>
              <a:t> </a:t>
            </a:r>
            <a:r>
              <a:rPr b="1" i="0" err="1"/>
              <a:t>Amphineura</a:t>
            </a:r>
            <a:endParaRPr lang="ru-RU" altLang="x-none" b="1" i="0"/>
          </a:p>
        </p:txBody>
      </p:sp>
      <p:pic>
        <p:nvPicPr>
          <p:cNvPr id="491530" name="Изображение 491529" descr="s640x4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33975" y="1196975"/>
            <a:ext cx="3975100" cy="566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31" name="Текстовое поле 491530"/>
          <p:cNvSpPr txBox="1"/>
          <p:nvPr/>
        </p:nvSpPr>
        <p:spPr>
          <a:xfrm>
            <a:off x="6389688" y="6553200"/>
            <a:ext cx="2754312" cy="304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ru-RU" altLang="x-none" sz="1400" err="1">
                <a:latin typeface="Arial" panose="020B0604020202020204" pitchFamily="34" charset="0"/>
              </a:rPr>
              <a:t>From http</a:t>
            </a:r>
            <a:r>
              <a:rPr lang="ru-RU" altLang="x-none" sz="1400">
                <a:latin typeface="Arial" panose="020B0604020202020204" pitchFamily="34" charset="0"/>
              </a:rPr>
              <a:t>://</a:t>
            </a:r>
            <a:r>
              <a:rPr lang="ru-RU" altLang="x-none" sz="1400" err="1">
                <a:latin typeface="Arial" panose="020B0604020202020204" pitchFamily="34" charset="0"/>
              </a:rPr>
              <a:t>olnud.livejournal.com</a:t>
            </a:r>
            <a:endParaRPr lang="ru-RU" altLang="x-none" sz="1400">
              <a:latin typeface="Arial" panose="020B0604020202020204" pitchFamily="34" charset="0"/>
            </a:endParaRPr>
          </a:p>
        </p:txBody>
      </p:sp>
      <p:sp>
        <p:nvSpPr>
          <p:cNvPr id="491532" name="Прямоугольник 491531"/>
          <p:cNvSpPr/>
          <p:nvPr/>
        </p:nvSpPr>
        <p:spPr>
          <a:xfrm>
            <a:off x="0" y="836613"/>
            <a:ext cx="6084888" cy="85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3200" b="1" i="0" err="1">
                <a:latin typeface="Arial" panose="020B0604020202020204" pitchFamily="34" charset="0"/>
              </a:rPr>
              <a:t>Solenogastres</a:t>
            </a:r>
            <a:r>
              <a:rPr sz="3200" b="1" i="0">
                <a:latin typeface="Arial" panose="020B0604020202020204" pitchFamily="34" charset="0"/>
              </a:rPr>
              <a:t> (180 species)</a:t>
            </a:r>
            <a:r>
              <a:rPr lang="ru-RU" altLang="x-none">
                <a:latin typeface="Arial" panose="020B0604020202020204" pitchFamily="34" charset="0"/>
              </a:rPr>
              <a:t> </a:t>
            </a:r>
            <a:endParaRPr>
              <a:latin typeface="Arial" panose="020B0604020202020204" pitchFamily="34" charset="0"/>
            </a:endParaRPr>
          </a:p>
          <a:p>
            <a:r>
              <a:rPr>
                <a:latin typeface="Arial" panose="020B0604020202020204" pitchFamily="34" charset="0"/>
              </a:rPr>
              <a:t>We will not find them</a:t>
            </a:r>
            <a:endParaRPr lang="ru-RU" altLang="x-none">
              <a:latin typeface="Arial" panose="020B0604020202020204" pitchFamily="34" charset="0"/>
            </a:endParaRPr>
          </a:p>
        </p:txBody>
      </p:sp>
      <p:pic>
        <p:nvPicPr>
          <p:cNvPr id="491533" name="Изображение 491532"/>
          <p:cNvPicPr>
            <a:picLocks noChangeAspect="1"/>
          </p:cNvPicPr>
          <p:nvPr/>
        </p:nvPicPr>
        <p:blipFill>
          <a:blip r:embed="rId2"/>
          <a:srcRect l="4655" t="1320" r="3749" b="16748"/>
          <a:stretch>
            <a:fillRect/>
          </a:stretch>
        </p:blipFill>
        <p:spPr>
          <a:xfrm>
            <a:off x="971550" y="1989138"/>
            <a:ext cx="3787775" cy="4868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6402" name="Заголовок 48640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6613"/>
          </a:xfrm>
        </p:spPr>
        <p:txBody>
          <a:bodyPr anchor="ctr"/>
          <a:p>
            <a:r>
              <a:rPr err="1"/>
              <a:t>Subphyllum</a:t>
            </a:r>
            <a:r>
              <a:t> </a:t>
            </a:r>
            <a:r>
              <a:rPr b="1" err="1"/>
              <a:t>Amphineura</a:t>
            </a:r>
            <a:endParaRPr lang="ru-RU" altLang="x-none" b="1"/>
          </a:p>
        </p:txBody>
      </p:sp>
      <p:pic>
        <p:nvPicPr>
          <p:cNvPr id="486404" name="Замещающее содержимое 48640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-16200000" flipH="1">
            <a:off x="4648200" y="2846388"/>
            <a:ext cx="5949950" cy="2071687"/>
          </a:xfrm>
        </p:spPr>
      </p:pic>
      <p:sp>
        <p:nvSpPr>
          <p:cNvPr id="486413" name="Прямоугольник 486412"/>
          <p:cNvSpPr/>
          <p:nvPr/>
        </p:nvSpPr>
        <p:spPr>
          <a:xfrm>
            <a:off x="0" y="836613"/>
            <a:ext cx="5508625" cy="8842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3200" b="1" i="0" err="1">
                <a:latin typeface="Arial" panose="020B0604020202020204" pitchFamily="34" charset="0"/>
              </a:rPr>
              <a:t>Caudofoveata</a:t>
            </a:r>
            <a:r>
              <a:rPr lang="ru-RU" altLang="x-none" sz="3200">
                <a:latin typeface="Arial" panose="020B0604020202020204" pitchFamily="34" charset="0"/>
              </a:rPr>
              <a:t> </a:t>
            </a:r>
            <a:r>
              <a:rPr sz="3200" i="0">
                <a:latin typeface="Arial" panose="020B0604020202020204" pitchFamily="34" charset="0"/>
              </a:rPr>
              <a:t>(150 species)</a:t>
            </a:r>
            <a:endParaRPr sz="3200" i="0">
              <a:latin typeface="Arial" panose="020B0604020202020204" pitchFamily="34" charset="0"/>
            </a:endParaRPr>
          </a:p>
          <a:p>
            <a:r>
              <a:rPr sz="2000" i="0">
                <a:latin typeface="Arial" panose="020B0604020202020204" pitchFamily="34" charset="0"/>
              </a:rPr>
              <a:t>We will find a lot of them</a:t>
            </a:r>
            <a:endParaRPr lang="ru-RU" altLang="x-none" sz="2000" i="0">
              <a:latin typeface="Arial" panose="020B0604020202020204" pitchFamily="34" charset="0"/>
            </a:endParaRPr>
          </a:p>
        </p:txBody>
      </p:sp>
      <p:pic>
        <p:nvPicPr>
          <p:cNvPr id="486416" name="Замещающее содержимое 486415"/>
          <p:cNvPicPr>
            <a:picLocks noChangeAspect="1"/>
          </p:cNvPicPr>
          <p:nvPr>
            <p:ph sz="half" idx="2"/>
          </p:nvPr>
        </p:nvPicPr>
        <p:blipFill>
          <a:blip r:embed="rId2"/>
          <a:srcRect l="3697" t="2419" r="4268" b="6874"/>
          <a:stretch>
            <a:fillRect/>
          </a:stretch>
        </p:blipFill>
        <p:spPr>
          <a:xfrm>
            <a:off x="0" y="1916113"/>
            <a:ext cx="6553200" cy="470376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2549" name="Прямоугольник 492548"/>
          <p:cNvSpPr/>
          <p:nvPr/>
        </p:nvSpPr>
        <p:spPr>
          <a:xfrm>
            <a:off x="684213" y="0"/>
            <a:ext cx="7772400" cy="836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 err="1"/>
              <a:t>Subphyllum</a:t>
            </a:r>
            <a:r>
              <a:rPr i="0"/>
              <a:t> </a:t>
            </a:r>
            <a:r>
              <a:rPr b="1" i="0" err="1"/>
              <a:t>Amphineura</a:t>
            </a:r>
            <a:endParaRPr lang="ru-RU" altLang="x-none" b="1" i="0"/>
          </a:p>
        </p:txBody>
      </p:sp>
      <p:sp>
        <p:nvSpPr>
          <p:cNvPr id="492550" name="Прямоугольник 492549"/>
          <p:cNvSpPr/>
          <p:nvPr/>
        </p:nvSpPr>
        <p:spPr>
          <a:xfrm>
            <a:off x="0" y="692150"/>
            <a:ext cx="6000750" cy="8842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 b="1" i="0" err="1">
                <a:latin typeface="Arial" panose="020B0604020202020204" pitchFamily="34" charset="0"/>
              </a:rPr>
              <a:t>Polyplacophora</a:t>
            </a:r>
            <a:r>
              <a:rPr sz="3200" b="1" i="0">
                <a:latin typeface="Arial" panose="020B0604020202020204" pitchFamily="34" charset="0"/>
              </a:rPr>
              <a:t> </a:t>
            </a:r>
            <a:r>
              <a:rPr sz="3200" i="0">
                <a:latin typeface="Arial" panose="020B0604020202020204" pitchFamily="34" charset="0"/>
              </a:rPr>
              <a:t>(1000 species)</a:t>
            </a:r>
            <a:endParaRPr sz="3200" i="0">
              <a:latin typeface="Arial" panose="020B0604020202020204" pitchFamily="34" charset="0"/>
            </a:endParaRPr>
          </a:p>
          <a:p>
            <a:r>
              <a:rPr sz="2000" i="0">
                <a:latin typeface="Arial" panose="020B0604020202020204" pitchFamily="34" charset="0"/>
              </a:rPr>
              <a:t>We will find them on hard substrates</a:t>
            </a:r>
            <a:endParaRPr lang="ru-RU" altLang="x-none" sz="2000" i="0">
              <a:latin typeface="Arial" panose="020B0604020202020204" pitchFamily="34" charset="0"/>
            </a:endParaRPr>
          </a:p>
        </p:txBody>
      </p:sp>
      <p:pic>
        <p:nvPicPr>
          <p:cNvPr id="492552" name="Изображение 492551" descr="3550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16463" y="1341438"/>
            <a:ext cx="3775075" cy="5516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2553" name="Изображение 4925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8" y="1700213"/>
            <a:ext cx="3719512" cy="5157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3572" name="Прямоугольник 493571"/>
          <p:cNvSpPr/>
          <p:nvPr/>
        </p:nvSpPr>
        <p:spPr>
          <a:xfrm>
            <a:off x="684213" y="0"/>
            <a:ext cx="7772400" cy="836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 err="1"/>
              <a:t>Subphyllum</a:t>
            </a:r>
            <a:r>
              <a:rPr i="0"/>
              <a:t> </a:t>
            </a:r>
            <a:r>
              <a:rPr b="1" i="0" err="1"/>
              <a:t>Conchifera</a:t>
            </a:r>
            <a:endParaRPr lang="ru-RU" altLang="x-none" b="1" i="0"/>
          </a:p>
        </p:txBody>
      </p:sp>
      <p:pic>
        <p:nvPicPr>
          <p:cNvPr id="493573" name="Изображение 4935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9838" y="1628775"/>
            <a:ext cx="5364162" cy="4859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3575" name="Прямоугольник 493574"/>
          <p:cNvSpPr/>
          <p:nvPr/>
        </p:nvSpPr>
        <p:spPr>
          <a:xfrm>
            <a:off x="-36512" y="981075"/>
            <a:ext cx="5773737" cy="8842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 b="1" i="0" err="1">
                <a:latin typeface="Arial" panose="020B0604020202020204" pitchFamily="34" charset="0"/>
              </a:rPr>
              <a:t>Monoplacophora</a:t>
            </a:r>
            <a:r>
              <a:rPr sz="3200" b="1" i="0">
                <a:latin typeface="Arial" panose="020B0604020202020204" pitchFamily="34" charset="0"/>
              </a:rPr>
              <a:t> </a:t>
            </a:r>
            <a:r>
              <a:rPr sz="3200" i="0">
                <a:latin typeface="Arial" panose="020B0604020202020204" pitchFamily="34" charset="0"/>
              </a:rPr>
              <a:t>(29 species)</a:t>
            </a:r>
            <a:endParaRPr sz="3200" i="0">
              <a:latin typeface="Arial" panose="020B0604020202020204" pitchFamily="34" charset="0"/>
            </a:endParaRPr>
          </a:p>
          <a:p>
            <a:r>
              <a:rPr sz="2000" i="0">
                <a:latin typeface="Arial" panose="020B0604020202020204" pitchFamily="34" charset="0"/>
              </a:rPr>
              <a:t>Exactly we will not find them</a:t>
            </a:r>
            <a:endParaRPr lang="ru-RU" altLang="x-none" sz="2000" i="0">
              <a:latin typeface="Arial" panose="020B0604020202020204" pitchFamily="34" charset="0"/>
            </a:endParaRPr>
          </a:p>
        </p:txBody>
      </p:sp>
      <p:pic>
        <p:nvPicPr>
          <p:cNvPr id="493576" name="Изображение 4935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9138"/>
            <a:ext cx="3779838" cy="2427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8692" name="Прямоугольник 498691"/>
          <p:cNvSpPr/>
          <p:nvPr/>
        </p:nvSpPr>
        <p:spPr>
          <a:xfrm>
            <a:off x="684213" y="0"/>
            <a:ext cx="7772400" cy="836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 err="1"/>
              <a:t>Subphyllum</a:t>
            </a:r>
            <a:r>
              <a:rPr i="0"/>
              <a:t> </a:t>
            </a:r>
            <a:r>
              <a:rPr b="1" i="0" err="1"/>
              <a:t>Conchifera</a:t>
            </a:r>
            <a:endParaRPr lang="ru-RU" altLang="x-none" b="1" i="0"/>
          </a:p>
        </p:txBody>
      </p:sp>
      <p:sp>
        <p:nvSpPr>
          <p:cNvPr id="498693" name="Прямоугольник 498692"/>
          <p:cNvSpPr/>
          <p:nvPr/>
        </p:nvSpPr>
        <p:spPr>
          <a:xfrm>
            <a:off x="0" y="981075"/>
            <a:ext cx="5580063" cy="884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3200" b="1" i="0" err="1">
                <a:latin typeface="Arial" panose="020B0604020202020204" pitchFamily="34" charset="0"/>
              </a:rPr>
              <a:t>Scaphopoda</a:t>
            </a:r>
            <a:r>
              <a:rPr lang="ru-RU" altLang="x-none" sz="3200">
                <a:latin typeface="Arial" panose="020B0604020202020204" pitchFamily="34" charset="0"/>
              </a:rPr>
              <a:t> </a:t>
            </a:r>
            <a:r>
              <a:rPr sz="3200" i="0">
                <a:latin typeface="Arial" panose="020B0604020202020204" pitchFamily="34" charset="0"/>
              </a:rPr>
              <a:t>(500 species)</a:t>
            </a:r>
            <a:endParaRPr sz="3200" i="0">
              <a:latin typeface="Arial" panose="020B0604020202020204" pitchFamily="34" charset="0"/>
            </a:endParaRPr>
          </a:p>
          <a:p>
            <a:r>
              <a:rPr sz="2000" i="0">
                <a:latin typeface="Arial" panose="020B0604020202020204" pitchFamily="34" charset="0"/>
              </a:rPr>
              <a:t>I hope we will find them</a:t>
            </a:r>
            <a:endParaRPr lang="ru-RU" altLang="x-none" sz="2000" i="0">
              <a:latin typeface="Arial" panose="020B0604020202020204" pitchFamily="34" charset="0"/>
            </a:endParaRPr>
          </a:p>
        </p:txBody>
      </p:sp>
      <p:pic>
        <p:nvPicPr>
          <p:cNvPr id="498695" name="Изображение 498694" descr="tmp2A25_thumb_thum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05038"/>
            <a:ext cx="3763963" cy="4608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8697" name="Изображение 498696" descr="scaphopod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275" y="2205038"/>
            <a:ext cx="5292725" cy="203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64" name="Прямоугольник 501763"/>
          <p:cNvSpPr/>
          <p:nvPr/>
        </p:nvSpPr>
        <p:spPr>
          <a:xfrm>
            <a:off x="684213" y="0"/>
            <a:ext cx="7772400" cy="836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 err="1"/>
              <a:t>Subphyllum</a:t>
            </a:r>
            <a:r>
              <a:rPr i="0"/>
              <a:t> </a:t>
            </a:r>
            <a:r>
              <a:rPr b="1" i="0" err="1"/>
              <a:t>Conchifera</a:t>
            </a:r>
            <a:endParaRPr lang="ru-RU" altLang="x-none" b="1" i="0"/>
          </a:p>
        </p:txBody>
      </p:sp>
      <p:sp>
        <p:nvSpPr>
          <p:cNvPr id="501765" name="Прямоугольник 501764"/>
          <p:cNvSpPr/>
          <p:nvPr/>
        </p:nvSpPr>
        <p:spPr>
          <a:xfrm>
            <a:off x="0" y="765175"/>
            <a:ext cx="5435600" cy="884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3200" b="1" i="0" err="1">
                <a:latin typeface="Arial" panose="020B0604020202020204" pitchFamily="34" charset="0"/>
              </a:rPr>
              <a:t>Cephalopoda</a:t>
            </a:r>
            <a:r>
              <a:rPr lang="ru-RU" altLang="x-none" sz="3200">
                <a:latin typeface="Arial" panose="020B0604020202020204" pitchFamily="34" charset="0"/>
              </a:rPr>
              <a:t> </a:t>
            </a:r>
            <a:r>
              <a:rPr sz="3200" i="0">
                <a:latin typeface="Arial" panose="020B0604020202020204" pitchFamily="34" charset="0"/>
              </a:rPr>
              <a:t>(700 species)</a:t>
            </a:r>
            <a:endParaRPr sz="3200" i="0">
              <a:latin typeface="Arial" panose="020B0604020202020204" pitchFamily="34" charset="0"/>
            </a:endParaRPr>
          </a:p>
          <a:p>
            <a:r>
              <a:rPr sz="2000" i="0">
                <a:latin typeface="Arial" panose="020B0604020202020204" pitchFamily="34" charset="0"/>
              </a:rPr>
              <a:t>We will find them but not in benthic samples.</a:t>
            </a:r>
            <a:endParaRPr lang="ru-RU" altLang="x-none" sz="2000" i="0">
              <a:latin typeface="Arial" panose="020B0604020202020204" pitchFamily="34" charset="0"/>
            </a:endParaRPr>
          </a:p>
        </p:txBody>
      </p:sp>
      <p:pic>
        <p:nvPicPr>
          <p:cNvPr id="501767" name="Изображение 501766" descr="5pfc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25663"/>
            <a:ext cx="7092950" cy="4732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768" name="Изображение 5017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238" y="981075"/>
            <a:ext cx="1663700" cy="5876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45" name="Изображение 624644" descr="&amp;Kcy;&amp;acy;&amp;rcy;&amp;tcy;&amp;icy;&amp;ncy;&amp;kcy;&amp;icy; &amp;pcy;&amp;ocy; &amp;zcy;&amp;acy;&amp;pcy;&amp;rcy;&amp;ocy;&amp;scy;&amp;ucy; cephalopod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60588"/>
            <a:ext cx="9144000" cy="4697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48" name="Прямоугольник 624647"/>
          <p:cNvSpPr/>
          <p:nvPr/>
        </p:nvSpPr>
        <p:spPr>
          <a:xfrm>
            <a:off x="704850" y="0"/>
            <a:ext cx="7772400" cy="765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/>
              <a:t>The cephalopod’s shell</a:t>
            </a:r>
            <a:endParaRPr lang="ru-RU" altLang="x-none" i="0"/>
          </a:p>
        </p:txBody>
      </p:sp>
      <p:sp>
        <p:nvSpPr>
          <p:cNvPr id="624649" name="Текстовое поле 624648"/>
          <p:cNvSpPr txBox="1"/>
          <p:nvPr/>
        </p:nvSpPr>
        <p:spPr>
          <a:xfrm>
            <a:off x="900113" y="1052513"/>
            <a:ext cx="4527550" cy="8223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2400">
                <a:latin typeface="Arial" panose="020B0604020202020204" pitchFamily="34" charset="0"/>
              </a:rPr>
              <a:t>Initially (in ancient cephalopods)</a:t>
            </a:r>
            <a:endParaRPr sz="2400">
              <a:latin typeface="Arial" panose="020B0604020202020204" pitchFamily="34" charset="0"/>
            </a:endParaRPr>
          </a:p>
          <a:p>
            <a:r>
              <a:rPr sz="2400">
                <a:latin typeface="Arial" panose="020B0604020202020204" pitchFamily="34" charset="0"/>
              </a:rPr>
              <a:t>the shell was external</a:t>
            </a:r>
            <a:endParaRPr lang="ru-RU" altLang="x-none" sz="2400">
              <a:latin typeface="Arial" panose="020B0604020202020204" pitchFamily="34" charset="0"/>
            </a:endParaRPr>
          </a:p>
        </p:txBody>
      </p:sp>
      <p:pic>
        <p:nvPicPr>
          <p:cNvPr id="624651" name="Изображение 624650" descr="&amp;Kcy;&amp;acy;&amp;rcy;&amp;tcy;&amp;icy;&amp;ncy;&amp;kcy;&amp;icy; &amp;pcy;&amp;ocy; &amp;zcy;&amp;acy;&amp;pcy;&amp;rcy;&amp;ocy;&amp;scy;&amp;ucy; Nautil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13" y="765175"/>
            <a:ext cx="3024187" cy="2268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2834" name="Заголовок 632833"/>
          <p:cNvSpPr>
            <a:spLocks noGrp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 anchor="ctr"/>
          <a:p>
            <a:r>
              <a:rPr lang="ru-RU" altLang="x-none" err="1"/>
              <a:t>The internal shell of Cuttlefish</a:t>
            </a:r>
            <a:r>
              <a:rPr lang="ru-RU" altLang="x-none"/>
              <a:t> </a:t>
            </a:r>
            <a:endParaRPr lang="ru-RU" altLang="x-none"/>
          </a:p>
        </p:txBody>
      </p:sp>
      <p:pic>
        <p:nvPicPr>
          <p:cNvPr id="632837" name="Замещающее содержимое 632836" descr="&amp;Pcy;&amp;ocy;&amp;khcy;&amp;ocy;&amp;zhcy;&amp;iecy;&amp;iecy; &amp;icy;&amp;zcy;&amp;ocy;&amp;bcy;&amp;rcy;&amp;acy;&amp;zhcy;&amp;iecy;&amp;ncy;&amp;icy;&amp;iecy;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052513"/>
            <a:ext cx="5292725" cy="4341812"/>
          </a:xfrm>
        </p:spPr>
      </p:pic>
      <p:pic>
        <p:nvPicPr>
          <p:cNvPr id="632840" name="Замещающее содержимое 632839" descr="&amp;Kcy;&amp;acy;&amp;rcy;&amp;tcy;&amp;icy;&amp;ncy;&amp;kcy;&amp;icy; &amp;pcy;&amp;ocy; &amp;zcy;&amp;acy;&amp;pcy;&amp;rcy;&amp;ocy;&amp;scy;&amp;ucy; cuttlefish shell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92725" y="1052513"/>
            <a:ext cx="3851275" cy="256698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517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23556" name="Объект 23555"/>
          <p:cNvGraphicFramePr/>
          <p:nvPr/>
        </p:nvGraphicFramePr>
        <p:xfrm>
          <a:off x="0" y="765175"/>
          <a:ext cx="7164388" cy="422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" r:id="rId1" imgW="5062855" imgH="2985135" progId="CorelDRAW.Graphic.13">
                  <p:embed/>
                </p:oleObj>
              </mc:Choice>
              <mc:Fallback>
                <p:oleObj name="" r:id="rId1" imgW="5062855" imgH="2985135" progId="CorelDRAW.Graphic.13">
                  <p:embed/>
                  <p:pic>
                    <p:nvPicPr>
                      <p:cNvPr id="0" name="Изображение 5120" descr="image8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765175"/>
                        <a:ext cx="7164388" cy="4222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Объект 23556"/>
          <p:cNvGraphicFramePr/>
          <p:nvPr/>
        </p:nvGraphicFramePr>
        <p:xfrm>
          <a:off x="6724650" y="2420938"/>
          <a:ext cx="2419350" cy="443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" r:id="rId3" imgW="1364615" imgH="2494280" progId="CorelDRAW.Graphic.13">
                  <p:embed/>
                </p:oleObj>
              </mc:Choice>
              <mc:Fallback>
                <p:oleObj name="" r:id="rId3" imgW="1364615" imgH="2494280" progId="CorelDRAW.Graphic.13">
                  <p:embed/>
                  <p:pic>
                    <p:nvPicPr>
                      <p:cNvPr id="0" name="Изображение 5121" descr="image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4650" y="2420938"/>
                        <a:ext cx="2419350" cy="44370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Заголовок 2355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 anchor="ctr"/>
          <a:lstStyle/>
          <a:p>
            <a:r>
              <a:rPr lang="en-US" sz="3200" dirty="0" err="1"/>
              <a:t>Trochozoa</a:t>
            </a:r>
            <a:r>
              <a:rPr lang="en-US" sz="3200" dirty="0"/>
              <a:t> </a:t>
            </a:r>
            <a:endParaRPr lang="en-US" altLang="en-US" sz="3200" dirty="0"/>
          </a:p>
        </p:txBody>
      </p:sp>
      <p:pic>
        <p:nvPicPr>
          <p:cNvPr id="23562" name="Замещающее содержимое 23561" descr="&amp;Kcy;&amp;acy;&amp;rcy;&amp;tcy;&amp;icy;&amp;ncy;&amp;kcy;&amp;icy; &amp;pcy;&amp;ocy; &amp;zcy;&amp;acy;&amp;pcy;&amp;rcy;&amp;ocy;&amp;scy;&amp;ucy; &amp;tcy;&amp;rcy;&amp;ocy;&amp;khcy;&amp;ocy;&amp;fcy;&amp;ocy;&amp;rcy;&amp;acy;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5057775"/>
            <a:ext cx="2543175" cy="180022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7668" name="Прямоугольник 497667"/>
          <p:cNvSpPr/>
          <p:nvPr/>
        </p:nvSpPr>
        <p:spPr>
          <a:xfrm>
            <a:off x="684213" y="0"/>
            <a:ext cx="7772400" cy="836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 err="1"/>
              <a:t>Subphyllum</a:t>
            </a:r>
            <a:r>
              <a:rPr i="0"/>
              <a:t> </a:t>
            </a:r>
            <a:r>
              <a:rPr b="1" i="0" err="1"/>
              <a:t>Conchifera</a:t>
            </a:r>
            <a:endParaRPr lang="ru-RU" altLang="x-none" b="1" i="0"/>
          </a:p>
        </p:txBody>
      </p:sp>
      <p:pic>
        <p:nvPicPr>
          <p:cNvPr id="497669" name="Изображение 4976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3800" y="2205038"/>
            <a:ext cx="4140200" cy="3354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7670" name="Прямоугольник 497669"/>
          <p:cNvSpPr/>
          <p:nvPr/>
        </p:nvSpPr>
        <p:spPr>
          <a:xfrm>
            <a:off x="0" y="981075"/>
            <a:ext cx="5651500" cy="884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3200" b="1" i="0" err="1">
                <a:latin typeface="Arial" panose="020B0604020202020204" pitchFamily="34" charset="0"/>
              </a:rPr>
              <a:t>Gastropoda</a:t>
            </a:r>
            <a:r>
              <a:rPr lang="ru-RU" altLang="x-none" sz="3200">
                <a:latin typeface="Arial" panose="020B0604020202020204" pitchFamily="34" charset="0"/>
              </a:rPr>
              <a:t> </a:t>
            </a:r>
            <a:r>
              <a:rPr sz="3200" i="0">
                <a:latin typeface="Arial" panose="020B0604020202020204" pitchFamily="34" charset="0"/>
              </a:rPr>
              <a:t>(40 000 species)</a:t>
            </a:r>
            <a:endParaRPr sz="3200" i="0">
              <a:latin typeface="Arial" panose="020B0604020202020204" pitchFamily="34" charset="0"/>
            </a:endParaRPr>
          </a:p>
          <a:p>
            <a:r>
              <a:rPr sz="2000" i="0">
                <a:latin typeface="Arial" panose="020B0604020202020204" pitchFamily="34" charset="0"/>
              </a:rPr>
              <a:t>We will find a lot of them</a:t>
            </a:r>
            <a:endParaRPr lang="ru-RU" altLang="x-none" sz="2000" i="0">
              <a:latin typeface="Arial" panose="020B0604020202020204" pitchFamily="34" charset="0"/>
            </a:endParaRPr>
          </a:p>
        </p:txBody>
      </p:sp>
      <p:pic>
        <p:nvPicPr>
          <p:cNvPr id="497672" name="Изображение 497671" descr="Sea_slug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5038"/>
            <a:ext cx="4500563" cy="3375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9716" name="Прямоугольник 499715"/>
          <p:cNvSpPr/>
          <p:nvPr/>
        </p:nvSpPr>
        <p:spPr>
          <a:xfrm>
            <a:off x="684213" y="0"/>
            <a:ext cx="7772400" cy="836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 err="1"/>
              <a:t>Subphyllum</a:t>
            </a:r>
            <a:r>
              <a:rPr i="0"/>
              <a:t> </a:t>
            </a:r>
            <a:r>
              <a:rPr b="1" i="0" err="1"/>
              <a:t>Conchifera</a:t>
            </a:r>
            <a:endParaRPr lang="ru-RU" altLang="x-none" b="1" i="0"/>
          </a:p>
        </p:txBody>
      </p:sp>
      <p:pic>
        <p:nvPicPr>
          <p:cNvPr id="499717" name="Изображение 4997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4438" y="1878013"/>
            <a:ext cx="6659562" cy="497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9718" name="Прямоугольник 499717"/>
          <p:cNvSpPr/>
          <p:nvPr/>
        </p:nvSpPr>
        <p:spPr>
          <a:xfrm>
            <a:off x="0" y="908050"/>
            <a:ext cx="6443663" cy="8842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 i="0" err="1">
                <a:latin typeface="Arial" panose="020B0604020202020204" pitchFamily="34" charset="0"/>
              </a:rPr>
              <a:t>Bivalvia</a:t>
            </a:r>
            <a:r>
              <a:rPr lang="ru-RU" altLang="x-none" sz="3200">
                <a:latin typeface="Arial" panose="020B0604020202020204" pitchFamily="34" charset="0"/>
              </a:rPr>
              <a:t> </a:t>
            </a:r>
            <a:r>
              <a:rPr sz="3200" i="0">
                <a:latin typeface="Arial" panose="020B0604020202020204" pitchFamily="34" charset="0"/>
              </a:rPr>
              <a:t>(8000 species)</a:t>
            </a:r>
            <a:endParaRPr sz="3200" i="0">
              <a:latin typeface="Arial" panose="020B0604020202020204" pitchFamily="34" charset="0"/>
            </a:endParaRPr>
          </a:p>
          <a:p>
            <a:r>
              <a:rPr sz="2000" i="0">
                <a:latin typeface="Arial" panose="020B0604020202020204" pitchFamily="34" charset="0"/>
              </a:rPr>
              <a:t>They are the most abundant mollusks in the Arctic seas</a:t>
            </a:r>
            <a:endParaRPr lang="ru-RU" altLang="x-none" sz="2000" i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0132" name="Заголовок 56013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>
              <a:buClrTx/>
              <a:buSzTx/>
              <a:buFontTx/>
            </a:pPr>
            <a:r>
              <a:rPr sz="4000" kern="1200" baseline="0" err="1">
                <a:latin typeface="Times New Roman" panose="02020603050405020304" pitchFamily="18" charset="0"/>
              </a:rPr>
              <a:t>If mollusks are so different,</a:t>
            </a:r>
            <a:br>
              <a:rPr sz="4000" kern="1200" baseline="0" err="1">
                <a:latin typeface="Times New Roman" panose="02020603050405020304" pitchFamily="18" charset="0"/>
              </a:rPr>
            </a:br>
            <a:r>
              <a:rPr sz="4000" kern="1200" baseline="0" err="1">
                <a:latin typeface="Times New Roman" panose="02020603050405020304" pitchFamily="18" charset="0"/>
              </a:rPr>
              <a:t> why they are in common phyllum</a:t>
            </a:r>
            <a:r>
              <a:rPr sz="4000" kern="1200" baseline="0">
                <a:latin typeface="Times New Roman" panose="02020603050405020304" pitchFamily="18" charset="0"/>
              </a:rPr>
              <a:t>?</a:t>
            </a:r>
            <a:endParaRPr lang="ru-RU" altLang="x-none" sz="4000" kern="1200" baseline="0">
              <a:latin typeface="Times New Roman" panose="02020603050405020304" pitchFamily="18" charset="0"/>
            </a:endParaRPr>
          </a:p>
        </p:txBody>
      </p:sp>
      <p:sp>
        <p:nvSpPr>
          <p:cNvPr id="560133" name="Подзаголовок 56013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endParaRPr lang="ru-RU" altLang="x-none" sz="3200" kern="120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8084" name="Заголовок 55808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>
              <a:buClrTx/>
              <a:buSzTx/>
              <a:buFontTx/>
            </a:pPr>
            <a:r>
              <a:rPr sz="4800" kern="1200" baseline="0">
                <a:latin typeface="Times New Roman" panose="02020603050405020304" pitchFamily="18" charset="0"/>
              </a:rPr>
              <a:t>What is the common characters between mollusks?</a:t>
            </a:r>
            <a:endParaRPr lang="ru-RU" altLang="x-none" sz="4800" kern="1200" baseline="0">
              <a:latin typeface="Times New Roman" panose="02020603050405020304" pitchFamily="18" charset="0"/>
            </a:endParaRPr>
          </a:p>
        </p:txBody>
      </p:sp>
      <p:sp>
        <p:nvSpPr>
          <p:cNvPr id="558085" name="Подзаголовок 55808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r>
              <a:rPr sz="3200" kern="1200" baseline="0">
                <a:latin typeface="Times New Roman" panose="02020603050405020304" pitchFamily="18" charset="0"/>
              </a:rPr>
              <a:t>Mollusk’s common body plan</a:t>
            </a:r>
            <a:endParaRPr lang="ru-RU" altLang="x-none" sz="3200" kern="120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5122" name="Заголовок 645121"/>
          <p:cNvSpPr>
            <a:spLocks noGrp="1"/>
          </p:cNvSpPr>
          <p:nvPr>
            <p:ph type="ctrTitle"/>
          </p:nvPr>
        </p:nvSpPr>
        <p:spPr>
          <a:xfrm>
            <a:off x="684213" y="981075"/>
            <a:ext cx="7772400" cy="1470025"/>
          </a:xfrm>
        </p:spPr>
        <p:txBody>
          <a:bodyPr anchor="ctr"/>
          <a:p>
            <a:pPr defTabSz="914400">
              <a:buClrTx/>
              <a:buSzTx/>
              <a:buFontTx/>
            </a:pPr>
            <a:r>
              <a:rPr sz="6000" kern="1200" baseline="0">
                <a:latin typeface="Times New Roman" panose="02020603050405020304" pitchFamily="18" charset="0"/>
              </a:rPr>
              <a:t>Control question</a:t>
            </a:r>
            <a:endParaRPr lang="ru-RU" altLang="x-none" sz="6000" kern="1200" baseline="0">
              <a:latin typeface="Times New Roman" panose="02020603050405020304" pitchFamily="18" charset="0"/>
            </a:endParaRPr>
          </a:p>
        </p:txBody>
      </p:sp>
      <p:sp>
        <p:nvSpPr>
          <p:cNvPr id="645123" name="Подзаголовок 64512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endParaRPr lang="ru-RU" altLang="x-none" sz="3200" kern="1200" baseline="0">
              <a:latin typeface="Times New Roman" panose="02020603050405020304" pitchFamily="18" charset="0"/>
            </a:endParaRPr>
          </a:p>
        </p:txBody>
      </p:sp>
      <p:sp>
        <p:nvSpPr>
          <p:cNvPr id="645124" name="Прямоугольник 645123"/>
          <p:cNvSpPr>
            <a:spLocks noChangeAspect="1"/>
          </p:cNvSpPr>
          <p:nvPr/>
        </p:nvSpPr>
        <p:spPr>
          <a:xfrm>
            <a:off x="2700338" y="1557338"/>
            <a:ext cx="3743325" cy="3743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ru-RU" altLang="en-US"/>
          </a:p>
        </p:txBody>
      </p:sp>
      <p:pic>
        <p:nvPicPr>
          <p:cNvPr id="645125" name="Изображение 645124" descr="ask-question-2-fb180173e13f21ad6ae73ba29b08cd0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775" y="2565400"/>
            <a:ext cx="3600450" cy="3600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6146" name="Заголовок 646145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>
              <a:buClrTx/>
              <a:buSzTx/>
              <a:buFontTx/>
            </a:pPr>
            <a:r>
              <a:rPr sz="4400" kern="1200" baseline="0">
                <a:latin typeface="Times New Roman" panose="02020603050405020304" pitchFamily="18" charset="0"/>
              </a:rPr>
              <a:t>Are mollusks segmented animals?</a:t>
            </a:r>
            <a:endParaRPr lang="ru-RU" altLang="x-none" sz="4400" kern="1200" baseline="0">
              <a:latin typeface="Times New Roman" panose="02020603050405020304" pitchFamily="18" charset="0"/>
            </a:endParaRPr>
          </a:p>
        </p:txBody>
      </p:sp>
      <p:sp>
        <p:nvSpPr>
          <p:cNvPr id="646147" name="Подзаголовок 64614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endParaRPr lang="ru-RU" altLang="x-none" sz="3200" kern="120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7170" name="Замещающий текст 647169"/>
          <p:cNvSpPr>
            <a:spLocks noGrp="1"/>
          </p:cNvSpPr>
          <p:nvPr>
            <p:ph type="body" sz="half" idx="1"/>
          </p:nvPr>
        </p:nvSpPr>
        <p:spPr>
          <a:xfrm>
            <a:off x="250825" y="1196975"/>
            <a:ext cx="4968875" cy="4899025"/>
          </a:xfrm>
        </p:spPr>
        <p:txBody>
          <a:bodyPr/>
          <a:p>
            <a:pPr>
              <a:buClrTx/>
              <a:buSzTx/>
              <a:buFontTx/>
            </a:pPr>
            <a:r>
              <a:rPr sz="2800"/>
              <a:t>Initially they have some elements of </a:t>
            </a:r>
            <a:r>
              <a:rPr sz="2800" i="1" err="1"/>
              <a:t>metamerism</a:t>
            </a:r>
            <a:r>
              <a:rPr sz="2800" i="1"/>
              <a:t>.</a:t>
            </a:r>
            <a:endParaRPr sz="2800" i="1"/>
          </a:p>
          <a:p>
            <a:pPr>
              <a:buClrTx/>
              <a:buSzTx/>
              <a:buFontTx/>
            </a:pPr>
            <a:r>
              <a:rPr sz="2800" err="1"/>
              <a:t>However it could be seen in mophology</a:t>
            </a:r>
            <a:r>
              <a:rPr sz="2800"/>
              <a:t> of the most primitive forms.</a:t>
            </a:r>
            <a:endParaRPr sz="2800"/>
          </a:p>
          <a:p>
            <a:pPr>
              <a:buClrTx/>
              <a:buSzTx/>
              <a:buFontTx/>
            </a:pPr>
            <a:r>
              <a:rPr sz="2800" err="1"/>
              <a:t>Importantly! Their segmentation (the larval one) is differ from metamerism of polychaetes (postlarval</a:t>
            </a:r>
            <a:r>
              <a:rPr sz="2800"/>
              <a:t> segmentation).</a:t>
            </a:r>
            <a:endParaRPr lang="ru-RU" altLang="x-none" sz="2800"/>
          </a:p>
        </p:txBody>
      </p:sp>
      <p:pic>
        <p:nvPicPr>
          <p:cNvPr id="647171" name="Замещающее содержимое 647170"/>
          <p:cNvPicPr>
            <a:picLocks noChangeAspect="1"/>
          </p:cNvPicPr>
          <p:nvPr>
            <p:ph sz="quarter" idx="2"/>
          </p:nvPr>
        </p:nvPicPr>
        <p:blipFill>
          <a:blip r:embed="rId1"/>
          <a:stretch>
            <a:fillRect/>
          </a:stretch>
        </p:blipFill>
        <p:spPr>
          <a:xfrm>
            <a:off x="5219700" y="620713"/>
            <a:ext cx="3924300" cy="1931987"/>
          </a:xfrm>
        </p:spPr>
      </p:pic>
      <p:sp>
        <p:nvSpPr>
          <p:cNvPr id="647172" name="Текстовое поле 647171"/>
          <p:cNvSpPr txBox="1"/>
          <p:nvPr/>
        </p:nvSpPr>
        <p:spPr>
          <a:xfrm>
            <a:off x="6372225" y="2708275"/>
            <a:ext cx="1296988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2400" baseline="-25000" err="1">
                <a:latin typeface="Arial" panose="020B0604020202020204" pitchFamily="34" charset="0"/>
              </a:rPr>
              <a:t>Tryblidium</a:t>
            </a:r>
            <a:r>
              <a:rPr lang="ru-RU" altLang="x-none" baseline="-25000">
                <a:latin typeface="Arial" panose="020B0604020202020204" pitchFamily="34" charset="0"/>
              </a:rPr>
              <a:t> </a:t>
            </a:r>
            <a:endParaRPr lang="ru-RU" altLang="x-none" baseline="-25000">
              <a:latin typeface="Arial" panose="020B0604020202020204" pitchFamily="34" charset="0"/>
            </a:endParaRPr>
          </a:p>
        </p:txBody>
      </p:sp>
      <p:pic>
        <p:nvPicPr>
          <p:cNvPr id="647173" name="Замещающее содержимое 647172"/>
          <p:cNvPicPr>
            <a:picLocks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5435600" y="3141663"/>
            <a:ext cx="3419475" cy="3098800"/>
          </a:xfrm>
        </p:spPr>
      </p:pic>
      <p:sp>
        <p:nvSpPr>
          <p:cNvPr id="647174" name="Текстовое поле 647173"/>
          <p:cNvSpPr txBox="1"/>
          <p:nvPr/>
        </p:nvSpPr>
        <p:spPr>
          <a:xfrm>
            <a:off x="6443663" y="6188075"/>
            <a:ext cx="1296987" cy="33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 baseline="-25000" err="1">
                <a:latin typeface="Arial" panose="020B0604020202020204" pitchFamily="34" charset="0"/>
              </a:rPr>
              <a:t>Neopilina</a:t>
            </a:r>
            <a:r>
              <a:rPr lang="ru-RU" altLang="x-none" baseline="-25000">
                <a:latin typeface="Arial" panose="020B0604020202020204" pitchFamily="34" charset="0"/>
              </a:rPr>
              <a:t> </a:t>
            </a:r>
            <a:endParaRPr lang="ru-RU" altLang="x-none" baseline="-25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4101" name="Текстовое поле 644100"/>
          <p:cNvSpPr txBox="1"/>
          <p:nvPr/>
        </p:nvSpPr>
        <p:spPr>
          <a:xfrm>
            <a:off x="3419475" y="333375"/>
            <a:ext cx="2249488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2400">
                <a:latin typeface="Arial" panose="020B0604020202020204" pitchFamily="34" charset="0"/>
              </a:rPr>
              <a:t>Ancestor  form </a:t>
            </a:r>
            <a:endParaRPr lang="ru-RU" altLang="x-none" sz="2400">
              <a:latin typeface="Arial" panose="020B0604020202020204" pitchFamily="34" charset="0"/>
            </a:endParaRPr>
          </a:p>
        </p:txBody>
      </p:sp>
      <p:pic>
        <p:nvPicPr>
          <p:cNvPr id="644108" name="Замещающее содержимое 644107" descr="&amp;Kcy;&amp;acy;&amp;rcy;&amp;tcy;&amp;icy;&amp;ncy;&amp;kcy;&amp;icy; &amp;pcy;&amp;ocy; &amp;zcy;&amp;acy;&amp;pcy;&amp;rcy;&amp;ocy;&amp;scy;&amp;ucy; chaetoderma morphology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611188" y="1412875"/>
            <a:ext cx="7777162" cy="47974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8871" name="Прямоугольник 5488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548875" name="Прямоугольник 54887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endParaRPr lang="ru-RU" altLang="x-none">
              <a:latin typeface="Arial" panose="020B0604020202020204" pitchFamily="34" charset="0"/>
            </a:endParaRPr>
          </a:p>
        </p:txBody>
      </p:sp>
      <p:graphicFrame>
        <p:nvGraphicFramePr>
          <p:cNvPr id="548874" name="Объект 548873"/>
          <p:cNvGraphicFramePr/>
          <p:nvPr/>
        </p:nvGraphicFramePr>
        <p:xfrm>
          <a:off x="0" y="2200275"/>
          <a:ext cx="8759825" cy="465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6192520" imgH="3294380" progId="CorelDRAW.Graphic.13">
                  <p:embed/>
                </p:oleObj>
              </mc:Choice>
              <mc:Fallback>
                <p:oleObj name="" r:id="rId1" imgW="6192520" imgH="3294380" progId="CorelDRAW.Graphic.13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2200275"/>
                        <a:ext cx="8759825" cy="46577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8877" name="Текстовое поле 548876"/>
          <p:cNvSpPr txBox="1"/>
          <p:nvPr/>
        </p:nvSpPr>
        <p:spPr>
          <a:xfrm>
            <a:off x="3419475" y="3213100"/>
            <a:ext cx="16764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tx2"/>
                </a:solidFill>
                <a:latin typeface="Arial" panose="020B0604020202020204" pitchFamily="34" charset="0"/>
              </a:rPr>
              <a:t>Shell</a:t>
            </a:r>
            <a:endParaRPr lang="ru-RU" altLang="x-none" sz="36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48878" name="Текстовое поле 548877"/>
          <p:cNvSpPr txBox="1"/>
          <p:nvPr/>
        </p:nvSpPr>
        <p:spPr>
          <a:xfrm>
            <a:off x="6877050" y="692150"/>
            <a:ext cx="2124075" cy="23495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3600">
                <a:solidFill>
                  <a:schemeClr val="bg2"/>
                </a:solidFill>
                <a:latin typeface="Arial" panose="020B0604020202020204" pitchFamily="34" charset="0"/>
              </a:rPr>
              <a:t>Mantle – </a:t>
            </a:r>
            <a:r>
              <a:rPr sz="2800" i="0" err="1">
                <a:solidFill>
                  <a:schemeClr val="bg2"/>
                </a:solidFill>
                <a:latin typeface="Arial" panose="020B0604020202020204" pitchFamily="34" charset="0"/>
              </a:rPr>
              <a:t>the skin fold covering vesceral</a:t>
            </a:r>
            <a:r>
              <a:rPr sz="2800" i="0">
                <a:solidFill>
                  <a:schemeClr val="bg2"/>
                </a:solidFill>
                <a:latin typeface="Arial" panose="020B0604020202020204" pitchFamily="34" charset="0"/>
              </a:rPr>
              <a:t> body part</a:t>
            </a:r>
            <a:endParaRPr lang="ru-RU" altLang="x-none" sz="2800" i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48879" name="Прямое соединение 548878"/>
          <p:cNvSpPr/>
          <p:nvPr/>
        </p:nvSpPr>
        <p:spPr>
          <a:xfrm flipH="1">
            <a:off x="7380288" y="2997200"/>
            <a:ext cx="431800" cy="1727200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48880" name="Текстовое поле 548879"/>
          <p:cNvSpPr txBox="1"/>
          <p:nvPr/>
        </p:nvSpPr>
        <p:spPr>
          <a:xfrm>
            <a:off x="0" y="2565400"/>
            <a:ext cx="24114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Tentacles</a:t>
            </a:r>
            <a:endParaRPr lang="ru-RU" altLang="x-none" sz="3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48881" name="Прямое соединение 548880"/>
          <p:cNvSpPr/>
          <p:nvPr/>
        </p:nvSpPr>
        <p:spPr>
          <a:xfrm flipH="1">
            <a:off x="611188" y="3141663"/>
            <a:ext cx="431800" cy="1511300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48882" name="Текстовое поле 548881"/>
          <p:cNvSpPr txBox="1"/>
          <p:nvPr/>
        </p:nvSpPr>
        <p:spPr>
          <a:xfrm>
            <a:off x="5508625" y="5876925"/>
            <a:ext cx="24114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Foot</a:t>
            </a:r>
            <a:endParaRPr lang="ru-RU" altLang="x-none" sz="3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48883" name="Текстовое поле 548882"/>
          <p:cNvSpPr txBox="1"/>
          <p:nvPr/>
        </p:nvSpPr>
        <p:spPr>
          <a:xfrm>
            <a:off x="827088" y="5332413"/>
            <a:ext cx="3095625" cy="15255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Head </a:t>
            </a:r>
            <a:endParaRPr sz="36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r>
              <a:rPr sz="2000" err="1">
                <a:solidFill>
                  <a:schemeClr val="bg2"/>
                </a:solidFill>
                <a:latin typeface="Arial" panose="020B0604020202020204" pitchFamily="34" charset="0"/>
              </a:rPr>
              <a:t>with mouth and radula</a:t>
            </a:r>
            <a:r>
              <a:rPr sz="200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ru-RU" altLang="x-none">
                <a:solidFill>
                  <a:schemeClr val="bg2"/>
                </a:solidFill>
                <a:latin typeface="Arial" panose="020B0604020202020204" pitchFamily="34" charset="0"/>
              </a:rPr>
              <a:t>which works like  a grater 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  <a:p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48885" name="Текстовое поле 548884"/>
          <p:cNvSpPr txBox="1"/>
          <p:nvPr/>
        </p:nvSpPr>
        <p:spPr>
          <a:xfrm>
            <a:off x="231775" y="-36512"/>
            <a:ext cx="1989138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>
                <a:solidFill>
                  <a:schemeClr val="bg2"/>
                </a:solidFill>
                <a:latin typeface="Arial" panose="020B0604020202020204" pitchFamily="34" charset="0"/>
              </a:rPr>
              <a:t>Body plan</a:t>
            </a:r>
            <a:endParaRPr lang="ru-RU" altLang="x-none" sz="3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4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8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4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8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48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7" grpId="0"/>
      <p:bldP spid="548878" grpId="0"/>
      <p:bldP spid="548880" grpId="0"/>
      <p:bldP spid="548882" grpId="0"/>
      <p:bldP spid="5488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79070"/>
            <a:ext cx="9109075" cy="662495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24582" name="Объект 24581"/>
          <p:cNvGraphicFramePr/>
          <p:nvPr/>
        </p:nvGraphicFramePr>
        <p:xfrm>
          <a:off x="0" y="0"/>
          <a:ext cx="33750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" r:id="rId1" imgW="1539875" imgH="3119755" progId="CorelDRAW.Graphic.13">
                  <p:embed/>
                </p:oleObj>
              </mc:Choice>
              <mc:Fallback>
                <p:oleObj name="" r:id="rId1" imgW="1539875" imgH="3119755" progId="CorelDRAW.Graphic.13">
                  <p:embed/>
                  <p:pic>
                    <p:nvPicPr>
                      <p:cNvPr id="0" name="Изображение 6144" descr="image8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375025" cy="685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Объект 24582"/>
          <p:cNvGraphicFramePr/>
          <p:nvPr/>
        </p:nvGraphicFramePr>
        <p:xfrm>
          <a:off x="4140200" y="0"/>
          <a:ext cx="50038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" r:id="rId3" imgW="2023745" imgH="1667510" progId="CorelDRAW.Graphic.13">
                  <p:embed/>
                </p:oleObj>
              </mc:Choice>
              <mc:Fallback>
                <p:oleObj name="" r:id="rId3" imgW="2023745" imgH="1667510" progId="CorelDRAW.Graphic.13">
                  <p:embed/>
                  <p:pic>
                    <p:nvPicPr>
                      <p:cNvPr id="0" name="Изображение 6145" descr="image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0200" y="0"/>
                        <a:ext cx="5003800" cy="4114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Объект 24583"/>
          <p:cNvGraphicFramePr/>
          <p:nvPr/>
        </p:nvGraphicFramePr>
        <p:xfrm>
          <a:off x="3779838" y="4005263"/>
          <a:ext cx="2571750" cy="264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" r:id="rId5" imgW="1526540" imgH="1566545" progId="CorelDRAW.Graphic.13">
                  <p:embed/>
                </p:oleObj>
              </mc:Choice>
              <mc:Fallback>
                <p:oleObj name="" r:id="rId5" imgW="1526540" imgH="1566545" progId="CorelDRAW.Graphic.13">
                  <p:embed/>
                  <p:pic>
                    <p:nvPicPr>
                      <p:cNvPr id="0" name="Изображение 6146" descr="image8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79838" y="4005263"/>
                        <a:ext cx="2571750" cy="2643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9894" name="Прямоугольник 54989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graphicFrame>
        <p:nvGraphicFramePr>
          <p:cNvPr id="549896" name="Объект 549895"/>
          <p:cNvGraphicFramePr/>
          <p:nvPr/>
        </p:nvGraphicFramePr>
        <p:xfrm>
          <a:off x="192088" y="2246313"/>
          <a:ext cx="8759825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6192520" imgH="3180080" progId="CorelDRAW.Graphic.13">
                  <p:embed/>
                </p:oleObj>
              </mc:Choice>
              <mc:Fallback>
                <p:oleObj name="" r:id="rId1" imgW="6192520" imgH="3180080" progId="CorelDRAW.Graphic.13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2088" y="2246313"/>
                        <a:ext cx="8759825" cy="4495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9897" name="Текстовое поле 549896"/>
          <p:cNvSpPr txBox="1"/>
          <p:nvPr/>
        </p:nvSpPr>
        <p:spPr>
          <a:xfrm>
            <a:off x="3779838" y="3284538"/>
            <a:ext cx="212407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err="1">
                <a:solidFill>
                  <a:schemeClr val="bg2"/>
                </a:solidFill>
                <a:latin typeface="Arial" panose="020B0604020202020204" pitchFamily="34" charset="0"/>
              </a:rPr>
              <a:t>Manthle</a:t>
            </a:r>
            <a:endParaRPr lang="ru-RU" altLang="x-none" sz="3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49898" name="Текстовое поле 549897"/>
          <p:cNvSpPr txBox="1"/>
          <p:nvPr/>
        </p:nvSpPr>
        <p:spPr>
          <a:xfrm>
            <a:off x="231775" y="-36512"/>
            <a:ext cx="1989138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>
                <a:solidFill>
                  <a:schemeClr val="bg2"/>
                </a:solidFill>
                <a:latin typeface="Arial" panose="020B0604020202020204" pitchFamily="34" charset="0"/>
              </a:rPr>
              <a:t>Body plan</a:t>
            </a:r>
            <a:endParaRPr lang="ru-RU" altLang="x-none" sz="3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89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0916" name="Прямоугольник 5509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graphicFrame>
        <p:nvGraphicFramePr>
          <p:cNvPr id="550918" name="Объект 550917"/>
          <p:cNvGraphicFramePr/>
          <p:nvPr/>
        </p:nvGraphicFramePr>
        <p:xfrm>
          <a:off x="192088" y="2509838"/>
          <a:ext cx="8759825" cy="437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6192520" imgH="3093085" progId="CorelDRAW.Graphic.13">
                  <p:embed/>
                </p:oleObj>
              </mc:Choice>
              <mc:Fallback>
                <p:oleObj name="" r:id="rId1" imgW="6192520" imgH="3093085" progId="CorelDRAW.Graphic.13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2088" y="2509838"/>
                        <a:ext cx="8759825" cy="43751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0919" name="Текстовое поле 550918"/>
          <p:cNvSpPr txBox="1"/>
          <p:nvPr/>
        </p:nvSpPr>
        <p:spPr>
          <a:xfrm>
            <a:off x="3779838" y="3284538"/>
            <a:ext cx="212407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Mantle cavity </a:t>
            </a:r>
            <a:endParaRPr lang="ru-RU" altLang="x-none" sz="3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0920" name="Прямое соединение 550919"/>
          <p:cNvSpPr/>
          <p:nvPr/>
        </p:nvSpPr>
        <p:spPr>
          <a:xfrm>
            <a:off x="5292725" y="4149725"/>
            <a:ext cx="1800225" cy="57467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0921" name="Текстовое поле 550920"/>
          <p:cNvSpPr txBox="1"/>
          <p:nvPr/>
        </p:nvSpPr>
        <p:spPr>
          <a:xfrm>
            <a:off x="7019925" y="2636838"/>
            <a:ext cx="212407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Gills</a:t>
            </a:r>
            <a:endParaRPr lang="ru-RU" altLang="x-none" sz="3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0922" name="Прямое соединение 550921"/>
          <p:cNvSpPr/>
          <p:nvPr/>
        </p:nvSpPr>
        <p:spPr>
          <a:xfrm flipH="1">
            <a:off x="6948488" y="3213100"/>
            <a:ext cx="647700" cy="9366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0923" name="Текстовое поле 550922"/>
          <p:cNvSpPr txBox="1"/>
          <p:nvPr/>
        </p:nvSpPr>
        <p:spPr>
          <a:xfrm>
            <a:off x="231775" y="-36512"/>
            <a:ext cx="1989138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>
                <a:solidFill>
                  <a:schemeClr val="bg2"/>
                </a:solidFill>
                <a:latin typeface="Arial" panose="020B0604020202020204" pitchFamily="34" charset="0"/>
              </a:rPr>
              <a:t>Body plan</a:t>
            </a:r>
            <a:endParaRPr lang="ru-RU" altLang="x-none" sz="3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5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9" grpId="0"/>
      <p:bldP spid="5509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1940" name="Прямоугольник 55193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sp>
        <p:nvSpPr>
          <p:cNvPr id="551943" name="Прямоугольник 55194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pic>
        <p:nvPicPr>
          <p:cNvPr id="551942" name="Изображение 5519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2482850"/>
            <a:ext cx="8759825" cy="4375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1945" name="Текстовое поле 551944"/>
          <p:cNvSpPr txBox="1"/>
          <p:nvPr/>
        </p:nvSpPr>
        <p:spPr>
          <a:xfrm>
            <a:off x="684213" y="1628775"/>
            <a:ext cx="287972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err="1">
                <a:solidFill>
                  <a:schemeClr val="bg2"/>
                </a:solidFill>
                <a:latin typeface="Arial" panose="020B0604020202020204" pitchFamily="34" charset="0"/>
              </a:rPr>
              <a:t>Metameric</a:t>
            </a:r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 muscles</a:t>
            </a:r>
            <a:endParaRPr lang="ru-RU" altLang="x-none" sz="3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1946" name="Прямое соединение 551945"/>
          <p:cNvSpPr/>
          <p:nvPr/>
        </p:nvSpPr>
        <p:spPr>
          <a:xfrm>
            <a:off x="1476375" y="2708275"/>
            <a:ext cx="2016125" cy="2736850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1947" name="Прямое соединение 551946"/>
          <p:cNvSpPr/>
          <p:nvPr/>
        </p:nvSpPr>
        <p:spPr>
          <a:xfrm>
            <a:off x="1476375" y="2708275"/>
            <a:ext cx="2879725" cy="2665413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1948" name="Прямое соединение 551947"/>
          <p:cNvSpPr/>
          <p:nvPr/>
        </p:nvSpPr>
        <p:spPr>
          <a:xfrm>
            <a:off x="1476375" y="2708275"/>
            <a:ext cx="3455988" cy="2233613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1949" name="Прямое соединение 551948"/>
          <p:cNvSpPr/>
          <p:nvPr/>
        </p:nvSpPr>
        <p:spPr>
          <a:xfrm>
            <a:off x="1476375" y="2708275"/>
            <a:ext cx="3887788" cy="20161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1950" name="Прямое соединение 551949"/>
          <p:cNvSpPr/>
          <p:nvPr/>
        </p:nvSpPr>
        <p:spPr>
          <a:xfrm>
            <a:off x="1476375" y="2708275"/>
            <a:ext cx="4248150" cy="1944688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1951" name="Текстовое поле 551950"/>
          <p:cNvSpPr txBox="1"/>
          <p:nvPr/>
        </p:nvSpPr>
        <p:spPr>
          <a:xfrm>
            <a:off x="231775" y="-36512"/>
            <a:ext cx="1989138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>
                <a:solidFill>
                  <a:schemeClr val="bg2"/>
                </a:solidFill>
                <a:latin typeface="Arial" panose="020B0604020202020204" pitchFamily="34" charset="0"/>
              </a:rPr>
              <a:t>Body plan</a:t>
            </a:r>
            <a:endParaRPr lang="ru-RU" altLang="x-none" sz="3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64" name="Прямоугольник 55296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pic>
        <p:nvPicPr>
          <p:cNvPr id="552966" name="Изображение 55296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2490788"/>
            <a:ext cx="8759825" cy="436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67" name="Текстовое поле 552966"/>
          <p:cNvSpPr txBox="1"/>
          <p:nvPr/>
        </p:nvSpPr>
        <p:spPr>
          <a:xfrm>
            <a:off x="0" y="1484313"/>
            <a:ext cx="2879725" cy="1800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Nervous system </a:t>
            </a:r>
            <a:endParaRPr sz="36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r>
              <a:rPr sz="2000">
                <a:solidFill>
                  <a:schemeClr val="bg2"/>
                </a:solidFill>
                <a:latin typeface="Arial" panose="020B0604020202020204" pitchFamily="34" charset="0"/>
              </a:rPr>
              <a:t>(several connected ganglions)</a:t>
            </a:r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2968" name="Прямое соединение 552967"/>
          <p:cNvSpPr/>
          <p:nvPr/>
        </p:nvSpPr>
        <p:spPr>
          <a:xfrm>
            <a:off x="1258888" y="3213100"/>
            <a:ext cx="2233612" cy="24479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2969" name="Прямое соединение 552968"/>
          <p:cNvSpPr/>
          <p:nvPr/>
        </p:nvSpPr>
        <p:spPr>
          <a:xfrm>
            <a:off x="1258888" y="3213100"/>
            <a:ext cx="1873250" cy="30956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2970" name="Текстовое поле 552969"/>
          <p:cNvSpPr txBox="1"/>
          <p:nvPr/>
        </p:nvSpPr>
        <p:spPr>
          <a:xfrm>
            <a:off x="231775" y="-36512"/>
            <a:ext cx="1989138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>
                <a:solidFill>
                  <a:schemeClr val="bg2"/>
                </a:solidFill>
                <a:latin typeface="Arial" panose="020B0604020202020204" pitchFamily="34" charset="0"/>
              </a:rPr>
              <a:t>Body plan</a:t>
            </a:r>
            <a:endParaRPr lang="ru-RU" altLang="x-none" sz="3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2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2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3988" name="Прямоугольник 55398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pic>
        <p:nvPicPr>
          <p:cNvPr id="553990" name="Изображение 5539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88" y="2490788"/>
            <a:ext cx="8759825" cy="436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991" name="Текстовое поле 553990"/>
          <p:cNvSpPr txBox="1"/>
          <p:nvPr/>
        </p:nvSpPr>
        <p:spPr>
          <a:xfrm>
            <a:off x="2916238" y="5300663"/>
            <a:ext cx="2879725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Gut</a:t>
            </a:r>
            <a:endParaRPr lang="ru-RU" altLang="x-none" sz="3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3992" name="Текстовое поле 553991"/>
          <p:cNvSpPr txBox="1"/>
          <p:nvPr/>
        </p:nvSpPr>
        <p:spPr>
          <a:xfrm>
            <a:off x="250825" y="2781300"/>
            <a:ext cx="287972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Digestive gland</a:t>
            </a:r>
            <a:endParaRPr lang="ru-RU" altLang="x-none" sz="36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3993" name="Прямое соединение 553992"/>
          <p:cNvSpPr/>
          <p:nvPr/>
        </p:nvSpPr>
        <p:spPr>
          <a:xfrm>
            <a:off x="1619250" y="3716338"/>
            <a:ext cx="1800225" cy="5048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4001" name="Текстовое поле 554000"/>
          <p:cNvSpPr txBox="1"/>
          <p:nvPr/>
        </p:nvSpPr>
        <p:spPr>
          <a:xfrm>
            <a:off x="231775" y="-36512"/>
            <a:ext cx="1989138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>
                <a:solidFill>
                  <a:schemeClr val="bg2"/>
                </a:solidFill>
                <a:latin typeface="Arial" panose="020B0604020202020204" pitchFamily="34" charset="0"/>
              </a:rPr>
              <a:t>Body plan</a:t>
            </a:r>
            <a:endParaRPr lang="ru-RU" altLang="x-none" sz="3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5012" name="Прямоугольник 5550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ru-RU" altLang="en-US"/>
          </a:p>
        </p:txBody>
      </p:sp>
      <p:pic>
        <p:nvPicPr>
          <p:cNvPr id="555014" name="Изображение 555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90788"/>
            <a:ext cx="8759825" cy="4367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5018" name="Текстовое поле 555017"/>
          <p:cNvSpPr txBox="1"/>
          <p:nvPr/>
        </p:nvSpPr>
        <p:spPr>
          <a:xfrm>
            <a:off x="-36512" y="1530350"/>
            <a:ext cx="2879725" cy="1250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>
                <a:solidFill>
                  <a:schemeClr val="bg2"/>
                </a:solidFill>
                <a:latin typeface="Arial" panose="020B0604020202020204" pitchFamily="34" charset="0"/>
              </a:rPr>
              <a:t>Gonads</a:t>
            </a:r>
            <a:endParaRPr sz="36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r>
              <a:rPr sz="2000" err="1">
                <a:solidFill>
                  <a:schemeClr val="bg2"/>
                </a:solidFill>
                <a:latin typeface="Arial" panose="020B0604020202020204" pitchFamily="34" charset="0"/>
              </a:rPr>
              <a:t>(specialized coelomic</a:t>
            </a:r>
            <a:r>
              <a:rPr sz="2000">
                <a:solidFill>
                  <a:schemeClr val="bg2"/>
                </a:solidFill>
                <a:latin typeface="Arial" panose="020B0604020202020204" pitchFamily="34" charset="0"/>
              </a:rPr>
              <a:t> cavity)</a:t>
            </a:r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19" name="Прямое соединение 555018"/>
          <p:cNvSpPr/>
          <p:nvPr/>
        </p:nvSpPr>
        <p:spPr>
          <a:xfrm>
            <a:off x="1692275" y="2565400"/>
            <a:ext cx="1800225" cy="647700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20" name="Текстовое поле 555019"/>
          <p:cNvSpPr txBox="1"/>
          <p:nvPr/>
        </p:nvSpPr>
        <p:spPr>
          <a:xfrm>
            <a:off x="2627313" y="908050"/>
            <a:ext cx="2376487" cy="1555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>
                <a:solidFill>
                  <a:schemeClr val="bg2"/>
                </a:solidFill>
                <a:latin typeface="Arial" panose="020B0604020202020204" pitchFamily="34" charset="0"/>
              </a:rPr>
              <a:t>Pericardial cavity</a:t>
            </a:r>
            <a:endParaRPr sz="2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r>
              <a:rPr sz="2000" err="1">
                <a:solidFill>
                  <a:schemeClr val="bg2"/>
                </a:solidFill>
                <a:latin typeface="Arial" panose="020B0604020202020204" pitchFamily="34" charset="0"/>
              </a:rPr>
              <a:t>(specialized coelomic</a:t>
            </a:r>
            <a:r>
              <a:rPr sz="2000">
                <a:solidFill>
                  <a:schemeClr val="bg2"/>
                </a:solidFill>
                <a:latin typeface="Arial" panose="020B0604020202020204" pitchFamily="34" charset="0"/>
              </a:rPr>
              <a:t> cavity)</a:t>
            </a:r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21" name="Прямое соединение 555020"/>
          <p:cNvSpPr/>
          <p:nvPr/>
        </p:nvSpPr>
        <p:spPr>
          <a:xfrm>
            <a:off x="3851275" y="2492375"/>
            <a:ext cx="288925" cy="649288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22" name="Текстовое поле 555021"/>
          <p:cNvSpPr txBox="1"/>
          <p:nvPr/>
        </p:nvSpPr>
        <p:spPr>
          <a:xfrm>
            <a:off x="6227763" y="2276475"/>
            <a:ext cx="2376487" cy="112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>
                <a:solidFill>
                  <a:schemeClr val="bg2"/>
                </a:solidFill>
                <a:latin typeface="Arial" panose="020B0604020202020204" pitchFamily="34" charset="0"/>
              </a:rPr>
              <a:t>Heart</a:t>
            </a:r>
            <a:endParaRPr sz="2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r>
              <a:rPr sz="2000">
                <a:solidFill>
                  <a:schemeClr val="bg2"/>
                </a:solidFill>
                <a:latin typeface="Arial" panose="020B0604020202020204" pitchFamily="34" charset="0"/>
              </a:rPr>
              <a:t>(specialized blood vessel)</a:t>
            </a:r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23" name="Прямое соединение 555022"/>
          <p:cNvSpPr/>
          <p:nvPr/>
        </p:nvSpPr>
        <p:spPr>
          <a:xfrm flipH="1">
            <a:off x="4356100" y="2708275"/>
            <a:ext cx="1944688" cy="7207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24" name="Текстовое поле 555023"/>
          <p:cNvSpPr txBox="1"/>
          <p:nvPr/>
        </p:nvSpPr>
        <p:spPr>
          <a:xfrm>
            <a:off x="3851275" y="5229225"/>
            <a:ext cx="2376488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>
                <a:solidFill>
                  <a:schemeClr val="bg2"/>
                </a:solidFill>
                <a:latin typeface="Arial" panose="020B0604020202020204" pitchFamily="34" charset="0"/>
              </a:rPr>
              <a:t>Kidneys</a:t>
            </a:r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25" name="Прямое соединение 555024"/>
          <p:cNvSpPr/>
          <p:nvPr/>
        </p:nvSpPr>
        <p:spPr>
          <a:xfrm flipV="1">
            <a:off x="4500563" y="3644900"/>
            <a:ext cx="71437" cy="1512888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26" name="Текстовое поле 555025"/>
          <p:cNvSpPr txBox="1"/>
          <p:nvPr/>
        </p:nvSpPr>
        <p:spPr>
          <a:xfrm>
            <a:off x="3132138" y="5661025"/>
            <a:ext cx="3527425" cy="1373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2800">
                <a:solidFill>
                  <a:schemeClr val="bg2"/>
                </a:solidFill>
                <a:latin typeface="Arial" panose="020B0604020202020204" pitchFamily="34" charset="0"/>
              </a:rPr>
              <a:t>Open blood vessels</a:t>
            </a:r>
            <a:endParaRPr lang="ru-RU" altLang="x-none" sz="2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r>
              <a:rPr lang="en-US" altLang="x-none" dirty="0">
                <a:solidFill>
                  <a:schemeClr val="bg2"/>
                </a:solidFill>
                <a:latin typeface="Arial" panose="020B0604020202020204" pitchFamily="34" charset="0"/>
              </a:rPr>
              <a:t>Hemolymph freely circulates in the body cavity (hemocoel)</a:t>
            </a:r>
            <a:endParaRPr sz="2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27" name="Прямое соединение 555026"/>
          <p:cNvSpPr/>
          <p:nvPr/>
        </p:nvSpPr>
        <p:spPr>
          <a:xfrm flipV="1">
            <a:off x="5364163" y="3644900"/>
            <a:ext cx="576262" cy="2160588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28" name="Прямое соединение 555027"/>
          <p:cNvSpPr/>
          <p:nvPr/>
        </p:nvSpPr>
        <p:spPr>
          <a:xfrm flipH="1" flipV="1">
            <a:off x="3276600" y="3789363"/>
            <a:ext cx="574675" cy="20161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29" name="Текстовое поле 555028"/>
          <p:cNvSpPr txBox="1"/>
          <p:nvPr/>
        </p:nvSpPr>
        <p:spPr>
          <a:xfrm>
            <a:off x="231775" y="-36512"/>
            <a:ext cx="1989138" cy="57943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sz="3200">
                <a:solidFill>
                  <a:schemeClr val="bg2"/>
                </a:solidFill>
                <a:latin typeface="Arial" panose="020B0604020202020204" pitchFamily="34" charset="0"/>
              </a:rPr>
              <a:t>Body plan</a:t>
            </a:r>
            <a:endParaRPr lang="ru-RU" altLang="x-none" sz="32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31" name="Прямое соединение 555030"/>
          <p:cNvSpPr/>
          <p:nvPr/>
        </p:nvSpPr>
        <p:spPr>
          <a:xfrm>
            <a:off x="3851275" y="2492375"/>
            <a:ext cx="288925" cy="649288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34" name="Текстовое поле 555033"/>
          <p:cNvSpPr txBox="1"/>
          <p:nvPr/>
        </p:nvSpPr>
        <p:spPr>
          <a:xfrm>
            <a:off x="3132138" y="5661025"/>
            <a:ext cx="3527425" cy="1373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2800">
                <a:solidFill>
                  <a:schemeClr val="bg2"/>
                </a:solidFill>
                <a:latin typeface="Arial" panose="020B0604020202020204" pitchFamily="34" charset="0"/>
              </a:rPr>
              <a:t>Open blood vessels</a:t>
            </a:r>
            <a:endParaRPr lang="ru-RU" altLang="x-none" sz="2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r>
              <a:rPr lang="en-US" altLang="x-none" dirty="0">
                <a:solidFill>
                  <a:schemeClr val="bg2"/>
                </a:solidFill>
                <a:latin typeface="Arial" panose="020B0604020202020204" pitchFamily="34" charset="0"/>
              </a:rPr>
              <a:t>Hemolymph freely circulates in the body cavity (hemocoel)</a:t>
            </a:r>
            <a:endParaRPr sz="2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35" name="Прямое соединение 555034"/>
          <p:cNvSpPr/>
          <p:nvPr/>
        </p:nvSpPr>
        <p:spPr>
          <a:xfrm flipH="1" flipV="1">
            <a:off x="3276600" y="3789363"/>
            <a:ext cx="574675" cy="20161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36" name="Прямое соединение 555035"/>
          <p:cNvSpPr/>
          <p:nvPr/>
        </p:nvSpPr>
        <p:spPr>
          <a:xfrm flipV="1">
            <a:off x="5364163" y="3644900"/>
            <a:ext cx="576262" cy="2160588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37" name="Текстовое поле 555036"/>
          <p:cNvSpPr txBox="1"/>
          <p:nvPr/>
        </p:nvSpPr>
        <p:spPr>
          <a:xfrm>
            <a:off x="3132138" y="5661025"/>
            <a:ext cx="3527425" cy="1373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ru-RU" altLang="x-none" sz="2800">
                <a:solidFill>
                  <a:schemeClr val="bg2"/>
                </a:solidFill>
                <a:latin typeface="Arial" panose="020B0604020202020204" pitchFamily="34" charset="0"/>
              </a:rPr>
              <a:t>Open blood vessels</a:t>
            </a:r>
            <a:endParaRPr lang="ru-RU" altLang="x-none" sz="2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r>
              <a:rPr lang="en-US" altLang="x-none" dirty="0">
                <a:solidFill>
                  <a:schemeClr val="bg2"/>
                </a:solidFill>
                <a:latin typeface="Arial" panose="020B0604020202020204" pitchFamily="34" charset="0"/>
              </a:rPr>
              <a:t>Hemolymph freely circulates in the body cavity (hemocoel)</a:t>
            </a:r>
            <a:endParaRPr sz="2800">
              <a:solidFill>
                <a:schemeClr val="bg2"/>
              </a:solidFill>
              <a:latin typeface="Arial" panose="020B0604020202020204" pitchFamily="34" charset="0"/>
            </a:endParaRPr>
          </a:p>
          <a:p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38" name="Прямое соединение 555037"/>
          <p:cNvSpPr/>
          <p:nvPr/>
        </p:nvSpPr>
        <p:spPr>
          <a:xfrm flipH="1" flipV="1">
            <a:off x="3276600" y="3789363"/>
            <a:ext cx="574675" cy="2016125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55039" name="Текстовое поле 555038"/>
          <p:cNvSpPr txBox="1"/>
          <p:nvPr/>
        </p:nvSpPr>
        <p:spPr>
          <a:xfrm>
            <a:off x="3851275" y="5229225"/>
            <a:ext cx="2376488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>
                <a:solidFill>
                  <a:schemeClr val="bg2"/>
                </a:solidFill>
                <a:latin typeface="Arial" panose="020B0604020202020204" pitchFamily="34" charset="0"/>
              </a:rPr>
              <a:t>Kidneys</a:t>
            </a:r>
            <a:endParaRPr lang="ru-RU" altLang="x-none" sz="200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555040" name="Прямое соединение 555039"/>
          <p:cNvSpPr/>
          <p:nvPr/>
        </p:nvSpPr>
        <p:spPr>
          <a:xfrm flipV="1">
            <a:off x="4500563" y="3644900"/>
            <a:ext cx="71437" cy="1512888"/>
          </a:xfrm>
          <a:prstGeom prst="line">
            <a:avLst/>
          </a:prstGeom>
          <a:ln w="57150" cap="flat" cmpd="sng">
            <a:solidFill>
              <a:schemeClr val="bg2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5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55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5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55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5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5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55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8" grpId="0"/>
      <p:bldP spid="555022" grpId="0"/>
      <p:bldP spid="555037" grpId="0"/>
      <p:bldP spid="5550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3812" name="Прямоугольник 503811"/>
          <p:cNvSpPr/>
          <p:nvPr/>
        </p:nvSpPr>
        <p:spPr>
          <a:xfrm>
            <a:off x="0" y="188913"/>
            <a:ext cx="9144000" cy="105251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ru-RU" altLang="x-none" sz="4000" i="0"/>
              <a:t>The body structure of all mollusks is a  variations of the ancestral </a:t>
            </a:r>
            <a:r>
              <a:rPr sz="4000" i="0"/>
              <a:t>body plan</a:t>
            </a:r>
            <a:endParaRPr lang="ru-RU" altLang="x-none" sz="4000" i="0"/>
          </a:p>
        </p:txBody>
      </p:sp>
      <p:pic>
        <p:nvPicPr>
          <p:cNvPr id="503813" name="Изображение 503812" descr="molluskevo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088" y="1366838"/>
            <a:ext cx="7489825" cy="54911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3325" name="Изображение 653324" descr="&amp;Kcy;&amp;acy;&amp;rcy;&amp;tcy;&amp;icy;&amp;ncy;&amp;kcy;&amp;icy; &amp;pcy;&amp;ocy; &amp;zcy;&amp;acy;&amp;pcy;&amp;rcy;&amp;ocy;&amp;scy;&amp;ucy; Molluska body pl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0938"/>
            <a:ext cx="9144000" cy="409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3318" name="Прямоугольник 653317"/>
          <p:cNvSpPr/>
          <p:nvPr/>
        </p:nvSpPr>
        <p:spPr>
          <a:xfrm>
            <a:off x="7885113" y="4365625"/>
            <a:ext cx="1258887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1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3320" name="Прямоугольник 653319"/>
          <p:cNvSpPr/>
          <p:nvPr/>
        </p:nvSpPr>
        <p:spPr>
          <a:xfrm>
            <a:off x="900113" y="3500438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5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3321" name="Прямоугольник 653320"/>
          <p:cNvSpPr/>
          <p:nvPr/>
        </p:nvSpPr>
        <p:spPr>
          <a:xfrm>
            <a:off x="7308850" y="37163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2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3326" name="Прямоугольник 653325"/>
          <p:cNvSpPr/>
          <p:nvPr/>
        </p:nvSpPr>
        <p:spPr>
          <a:xfrm>
            <a:off x="5292725" y="2492375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3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3327" name="Прямоугольник 653326"/>
          <p:cNvSpPr/>
          <p:nvPr/>
        </p:nvSpPr>
        <p:spPr>
          <a:xfrm>
            <a:off x="2771775" y="26368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4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3328" name="Прямоугольник 653327"/>
          <p:cNvSpPr/>
          <p:nvPr/>
        </p:nvSpPr>
        <p:spPr>
          <a:xfrm>
            <a:off x="395288" y="4292600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6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3329" name="Прямоугольник 653328"/>
          <p:cNvSpPr/>
          <p:nvPr/>
        </p:nvSpPr>
        <p:spPr>
          <a:xfrm>
            <a:off x="34925" y="50117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7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3330" name="Заголовок 653329"/>
          <p:cNvSpPr>
            <a:spLocks noGrp="1"/>
          </p:cNvSpPr>
          <p:nvPr>
            <p:ph type="title"/>
          </p:nvPr>
        </p:nvSpPr>
        <p:spPr/>
        <p:txBody>
          <a:bodyPr anchor="ctr"/>
          <a:p>
            <a:r>
              <a:t>What is hidden?</a:t>
            </a:r>
            <a:endParaRPr lang="ru-RU" altLang="x-none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8436" name="Изображение 658435" descr="&amp;Kcy;&amp;acy;&amp;rcy;&amp;tcy;&amp;icy;&amp;ncy;&amp;kcy;&amp;icy; &amp;pcy;&amp;ocy; &amp;zcy;&amp;acy;&amp;pcy;&amp;rcy;&amp;ocy;&amp;scy;&amp;ucy; Molluska body pl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0938"/>
            <a:ext cx="9144000" cy="409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8438" name="Прямоугольник 658437"/>
          <p:cNvSpPr/>
          <p:nvPr/>
        </p:nvSpPr>
        <p:spPr>
          <a:xfrm>
            <a:off x="900113" y="3500438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5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8439" name="Прямоугольник 658438"/>
          <p:cNvSpPr/>
          <p:nvPr/>
        </p:nvSpPr>
        <p:spPr>
          <a:xfrm>
            <a:off x="7308850" y="37163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2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8440" name="Прямоугольник 658439"/>
          <p:cNvSpPr/>
          <p:nvPr/>
        </p:nvSpPr>
        <p:spPr>
          <a:xfrm>
            <a:off x="5292725" y="2492375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3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8441" name="Прямоугольник 658440"/>
          <p:cNvSpPr/>
          <p:nvPr/>
        </p:nvSpPr>
        <p:spPr>
          <a:xfrm>
            <a:off x="2771775" y="26368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4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8442" name="Прямоугольник 658441"/>
          <p:cNvSpPr/>
          <p:nvPr/>
        </p:nvSpPr>
        <p:spPr>
          <a:xfrm>
            <a:off x="395288" y="4292600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6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8443" name="Прямоугольник 658442"/>
          <p:cNvSpPr/>
          <p:nvPr/>
        </p:nvSpPr>
        <p:spPr>
          <a:xfrm>
            <a:off x="34925" y="50117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7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8444" name="Прямоугольник 658443"/>
          <p:cNvSpPr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/>
              <a:t>What is hidden?</a:t>
            </a:r>
            <a:endParaRPr lang="ru-RU" altLang="x-none" i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9460" name="Изображение 659459" descr="&amp;Kcy;&amp;acy;&amp;rcy;&amp;tcy;&amp;icy;&amp;ncy;&amp;kcy;&amp;icy; &amp;pcy;&amp;ocy; &amp;zcy;&amp;acy;&amp;pcy;&amp;rcy;&amp;ocy;&amp;scy;&amp;ucy; Molluska body pl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0938"/>
            <a:ext cx="9144000" cy="409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9462" name="Прямоугольник 659461"/>
          <p:cNvSpPr/>
          <p:nvPr/>
        </p:nvSpPr>
        <p:spPr>
          <a:xfrm>
            <a:off x="900113" y="3500438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5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9464" name="Прямоугольник 659463"/>
          <p:cNvSpPr/>
          <p:nvPr/>
        </p:nvSpPr>
        <p:spPr>
          <a:xfrm>
            <a:off x="5292725" y="2492375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3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9465" name="Прямоугольник 659464"/>
          <p:cNvSpPr/>
          <p:nvPr/>
        </p:nvSpPr>
        <p:spPr>
          <a:xfrm>
            <a:off x="2771775" y="26368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4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9466" name="Прямоугольник 659465"/>
          <p:cNvSpPr/>
          <p:nvPr/>
        </p:nvSpPr>
        <p:spPr>
          <a:xfrm>
            <a:off x="395288" y="4292600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6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9467" name="Прямоугольник 659466"/>
          <p:cNvSpPr/>
          <p:nvPr/>
        </p:nvSpPr>
        <p:spPr>
          <a:xfrm>
            <a:off x="34925" y="50117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7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59468" name="Прямоугольник 659467"/>
          <p:cNvSpPr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/>
              <a:t>What is hidden?</a:t>
            </a:r>
            <a:endParaRPr lang="ru-RU" altLang="x-none" i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056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6628" name="Прямоугольник 26627"/>
          <p:cNvSpPr/>
          <p:nvPr/>
        </p:nvSpPr>
        <p:spPr>
          <a:xfrm>
            <a:off x="457200" y="-5080"/>
            <a:ext cx="8229600" cy="8782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en-US" altLang="x-none" sz="2800" dirty="0"/>
              <a:t> </a:t>
            </a:r>
            <a:r>
              <a:rPr lang="en-US" altLang="x-none" sz="2800" dirty="0" err="1"/>
              <a:t>Annelida = </a:t>
            </a:r>
            <a:r>
              <a:rPr lang="ru-RU" altLang="en-US" sz="2800" dirty="0" err="1"/>
              <a:t>ларвальное + постларвальное тело</a:t>
            </a:r>
            <a:r>
              <a:rPr lang="en-US" altLang="x-none" sz="2800" dirty="0"/>
              <a:t> </a:t>
            </a:r>
            <a:endParaRPr sz="2800" dirty="0"/>
          </a:p>
        </p:txBody>
      </p:sp>
      <p:graphicFrame>
        <p:nvGraphicFramePr>
          <p:cNvPr id="26630" name="Объект 26629"/>
          <p:cNvGraphicFramePr/>
          <p:nvPr/>
        </p:nvGraphicFramePr>
        <p:xfrm>
          <a:off x="1619250" y="1844675"/>
          <a:ext cx="3171825" cy="422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" r:id="rId1" imgW="2245360" imgH="2985135" progId="CorelDRAW.Graphic.13">
                  <p:embed/>
                </p:oleObj>
              </mc:Choice>
              <mc:Fallback>
                <p:oleObj name="" r:id="rId1" imgW="2245360" imgH="2985135" progId="CorelDRAW.Graphic.13">
                  <p:embed/>
                  <p:pic>
                    <p:nvPicPr>
                      <p:cNvPr id="0" name="Изображение 10240" descr="image9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19250" y="1844675"/>
                        <a:ext cx="3171825" cy="42211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Объект 26630"/>
          <p:cNvGraphicFramePr/>
          <p:nvPr/>
        </p:nvGraphicFramePr>
        <p:xfrm>
          <a:off x="5903913" y="1989138"/>
          <a:ext cx="3240087" cy="486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" r:id="rId3" imgW="1512570" imgH="2265680" progId="CorelDRAW.Graphic.13">
                  <p:embed/>
                </p:oleObj>
              </mc:Choice>
              <mc:Fallback>
                <p:oleObj name="" r:id="rId3" imgW="1512570" imgH="2265680" progId="CorelDRAW.Graphic.13">
                  <p:embed/>
                  <p:pic>
                    <p:nvPicPr>
                      <p:cNvPr id="0" name="Изображение 10241" descr="image9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3913" y="1989138"/>
                        <a:ext cx="3240087" cy="4868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Объект 26634"/>
          <p:cNvGraphicFramePr/>
          <p:nvPr/>
        </p:nvGraphicFramePr>
        <p:xfrm>
          <a:off x="250825" y="1844675"/>
          <a:ext cx="11334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" r:id="rId5" imgW="1539875" imgH="3119755" progId="CorelDRAW.Graphic.13">
                  <p:embed/>
                </p:oleObj>
              </mc:Choice>
              <mc:Fallback>
                <p:oleObj name="" r:id="rId5" imgW="1539875" imgH="3119755" progId="CorelDRAW.Graphic.13">
                  <p:embed/>
                  <p:pic>
                    <p:nvPicPr>
                      <p:cNvPr id="0" name="Изображение 10242" descr="image8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825" y="1844675"/>
                        <a:ext cx="1133475" cy="23050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0484" name="Изображение 660483" descr="&amp;Kcy;&amp;acy;&amp;rcy;&amp;tcy;&amp;icy;&amp;ncy;&amp;kcy;&amp;icy; &amp;pcy;&amp;ocy; &amp;zcy;&amp;acy;&amp;pcy;&amp;rcy;&amp;ocy;&amp;scy;&amp;ucy; Molluska body pl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0938"/>
            <a:ext cx="9144000" cy="409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0486" name="Прямоугольник 660485"/>
          <p:cNvSpPr/>
          <p:nvPr/>
        </p:nvSpPr>
        <p:spPr>
          <a:xfrm>
            <a:off x="900113" y="3500438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5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0489" name="Прямоугольник 660488"/>
          <p:cNvSpPr/>
          <p:nvPr/>
        </p:nvSpPr>
        <p:spPr>
          <a:xfrm>
            <a:off x="2771775" y="26368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4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0490" name="Прямоугольник 660489"/>
          <p:cNvSpPr/>
          <p:nvPr/>
        </p:nvSpPr>
        <p:spPr>
          <a:xfrm>
            <a:off x="395288" y="4292600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6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0491" name="Прямоугольник 660490"/>
          <p:cNvSpPr/>
          <p:nvPr/>
        </p:nvSpPr>
        <p:spPr>
          <a:xfrm>
            <a:off x="34925" y="50117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7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0492" name="Прямоугольник 660491"/>
          <p:cNvSpPr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/>
              <a:t>What is hidden?</a:t>
            </a:r>
            <a:endParaRPr lang="ru-RU" altLang="x-none" i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1508" name="Изображение 661507" descr="&amp;Kcy;&amp;acy;&amp;rcy;&amp;tcy;&amp;icy;&amp;ncy;&amp;kcy;&amp;icy; &amp;pcy;&amp;ocy; &amp;zcy;&amp;acy;&amp;pcy;&amp;rcy;&amp;ocy;&amp;scy;&amp;ucy; Molluska body pl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0938"/>
            <a:ext cx="9144000" cy="409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1509" name="Прямоугольник 661508"/>
          <p:cNvSpPr/>
          <p:nvPr/>
        </p:nvSpPr>
        <p:spPr>
          <a:xfrm>
            <a:off x="900113" y="3500438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5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1511" name="Прямоугольник 661510"/>
          <p:cNvSpPr/>
          <p:nvPr/>
        </p:nvSpPr>
        <p:spPr>
          <a:xfrm>
            <a:off x="395288" y="4292600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6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1512" name="Прямоугольник 661511"/>
          <p:cNvSpPr/>
          <p:nvPr/>
        </p:nvSpPr>
        <p:spPr>
          <a:xfrm>
            <a:off x="34925" y="50117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7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1513" name="Прямоугольник 661512"/>
          <p:cNvSpPr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/>
              <a:t>What is hidden?</a:t>
            </a:r>
            <a:endParaRPr lang="ru-RU" altLang="x-none" i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2532" name="Изображение 662531" descr="&amp;Kcy;&amp;acy;&amp;rcy;&amp;tcy;&amp;icy;&amp;ncy;&amp;kcy;&amp;icy; &amp;pcy;&amp;ocy; &amp;zcy;&amp;acy;&amp;pcy;&amp;rcy;&amp;ocy;&amp;scy;&amp;ucy; Molluska body pl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0938"/>
            <a:ext cx="9144000" cy="409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2535" name="Прямоугольник 662534"/>
          <p:cNvSpPr/>
          <p:nvPr/>
        </p:nvSpPr>
        <p:spPr>
          <a:xfrm>
            <a:off x="395288" y="4292600"/>
            <a:ext cx="1008062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6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2536" name="Прямоугольник 662535"/>
          <p:cNvSpPr/>
          <p:nvPr/>
        </p:nvSpPr>
        <p:spPr>
          <a:xfrm>
            <a:off x="34925" y="50117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7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2537" name="Прямоугольник 662536"/>
          <p:cNvSpPr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/>
              <a:t>What is hidden?</a:t>
            </a:r>
            <a:endParaRPr lang="ru-RU" altLang="x-none" i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3556" name="Изображение 663555" descr="&amp;Kcy;&amp;acy;&amp;rcy;&amp;tcy;&amp;icy;&amp;ncy;&amp;kcy;&amp;icy; &amp;pcy;&amp;ocy; &amp;zcy;&amp;acy;&amp;pcy;&amp;rcy;&amp;ocy;&amp;scy;&amp;ucy; Molluska body pl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0938"/>
            <a:ext cx="9144000" cy="409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3560" name="Прямоугольник 663559"/>
          <p:cNvSpPr/>
          <p:nvPr/>
        </p:nvSpPr>
        <p:spPr>
          <a:xfrm>
            <a:off x="34925" y="5011738"/>
            <a:ext cx="1008063" cy="5048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>
                <a:solidFill>
                  <a:schemeClr val="bg2"/>
                </a:solidFill>
                <a:latin typeface="Arial" panose="020B0604020202020204" pitchFamily="34" charset="0"/>
              </a:rPr>
              <a:t>7</a:t>
            </a:r>
            <a:endParaRPr lang="ru-RU" altLang="x-none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663561" name="Прямоугольник 663560"/>
          <p:cNvSpPr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/>
              <a:t>What is hidden?</a:t>
            </a:r>
            <a:endParaRPr lang="ru-RU" altLang="x-none" i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4580" name="Изображение 664579" descr="&amp;Kcy;&amp;acy;&amp;rcy;&amp;tcy;&amp;icy;&amp;ncy;&amp;kcy;&amp;icy; &amp;pcy;&amp;ocy; &amp;zcy;&amp;acy;&amp;pcy;&amp;rcy;&amp;ocy;&amp;scy;&amp;ucy; Molluska body pl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0938"/>
            <a:ext cx="9144000" cy="4097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4585" name="Прямоугольник 664584"/>
          <p:cNvSpPr/>
          <p:nvPr/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i="0"/>
              <a:t>What is hidden?</a:t>
            </a:r>
            <a:endParaRPr lang="ru-RU" altLang="x-none" i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1876" name="Заголовок 591875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p>
            <a:pPr defTabSz="914400">
              <a:buClrTx/>
              <a:buSzTx/>
              <a:buFontTx/>
            </a:pPr>
            <a:r>
              <a:rPr sz="4400" kern="1200" baseline="0">
                <a:latin typeface="Times New Roman" panose="02020603050405020304" pitchFamily="18" charset="0"/>
              </a:rPr>
              <a:t>Thanks for your attention!</a:t>
            </a:r>
            <a:endParaRPr lang="ru-RU" altLang="x-none" sz="4400" kern="1200" baseline="0">
              <a:latin typeface="Times New Roman" panose="02020603050405020304" pitchFamily="18" charset="0"/>
            </a:endParaRPr>
          </a:p>
        </p:txBody>
      </p:sp>
      <p:sp>
        <p:nvSpPr>
          <p:cNvPr id="591877" name="Подзаголовок 59187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p>
            <a:pPr defTabSz="914400">
              <a:buClrTx/>
              <a:buSzTx/>
              <a:buFontTx/>
            </a:pPr>
            <a:endParaRPr lang="ru-RU" altLang="x-none" sz="3200" kern="120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4466" name="Изображение 574465" descr="Gastrapoddiagr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3723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3012" name="Заголовок 43011"/>
          <p:cNvSpPr>
            <a:spLocks noGrp="1"/>
          </p:cNvSpPr>
          <p:nvPr>
            <p:ph type="title"/>
          </p:nvPr>
        </p:nvSpPr>
        <p:spPr>
          <a:xfrm>
            <a:off x="776605" y="-7620"/>
            <a:ext cx="7772400" cy="744855"/>
          </a:xfrm>
        </p:spPr>
        <p:txBody>
          <a:bodyPr anchor="ctr"/>
          <a:lstStyle/>
          <a:p>
            <a:r>
              <a:rPr lang="en-US" altLang="x-none" sz="4000" dirty="0" err="1"/>
              <a:t>Sipunculida</a:t>
            </a:r>
            <a:r>
              <a:rPr lang="en-US" altLang="x-none" sz="4000" dirty="0"/>
              <a:t>.</a:t>
            </a:r>
            <a:endParaRPr sz="4000" dirty="0"/>
          </a:p>
        </p:txBody>
      </p:sp>
      <p:graphicFrame>
        <p:nvGraphicFramePr>
          <p:cNvPr id="43013" name="Замещающее содержимое 43012"/>
          <p:cNvGraphicFramePr/>
          <p:nvPr>
            <p:ph sz="half" idx="1"/>
          </p:nvPr>
        </p:nvGraphicFramePr>
        <p:xfrm>
          <a:off x="0" y="908050"/>
          <a:ext cx="286067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" r:id="rId1" imgW="2023745" imgH="1667510" progId="CorelDRAW.Graphic.13">
                  <p:embed/>
                </p:oleObj>
              </mc:Choice>
              <mc:Fallback>
                <p:oleObj name="" r:id="rId1" imgW="2023745" imgH="1667510" progId="CorelDRAW.Graphic.13">
                  <p:embed/>
                  <p:pic>
                    <p:nvPicPr>
                      <p:cNvPr id="0" name="Изображение 7168" descr="image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908050"/>
                        <a:ext cx="2860675" cy="2352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23" name="Замещающее содержимое 43022" descr="&amp;Kcy;&amp;acy;&amp;rcy;&amp;tcy;&amp;icy;&amp;ncy;&amp;kcy;&amp;icy; &amp;pcy;&amp;ocy; &amp;zcy;&amp;acy;&amp;pcy;&amp;rcy;&amp;ocy;&amp;scy;&amp;ucy; sipunculida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 l="4723" t="25185" r="5486" b="22314"/>
          <a:stretch>
            <a:fillRect/>
          </a:stretch>
        </p:blipFill>
        <p:spPr>
          <a:xfrm>
            <a:off x="3059113" y="749618"/>
            <a:ext cx="6084887" cy="2668587"/>
          </a:xfrm>
        </p:spPr>
      </p:pic>
      <p:pic>
        <p:nvPicPr>
          <p:cNvPr id="4" name="Замещающее содержимое 3"/>
          <p:cNvPicPr>
            <a:picLocks noChangeAspect="1"/>
          </p:cNvPicPr>
          <p:nvPr>
            <p:ph sz="quarter" idx="2"/>
          </p:nvPr>
        </p:nvPicPr>
        <p:blipFill>
          <a:blip r:embed="rId4"/>
          <a:stretch>
            <a:fillRect/>
          </a:stretch>
        </p:blipFill>
        <p:spPr>
          <a:xfrm rot="10800000">
            <a:off x="4792980" y="4521835"/>
            <a:ext cx="4023995" cy="22701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 l="-708" t="65941" r="708" b="-258"/>
          <a:stretch>
            <a:fillRect/>
          </a:stretch>
        </p:blipFill>
        <p:spPr>
          <a:xfrm>
            <a:off x="75565" y="4575175"/>
            <a:ext cx="4572000" cy="228282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7565" y="3603625"/>
            <a:ext cx="4250690" cy="318833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012825" y="4206875"/>
            <a:ext cx="2696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>
                <a:solidFill>
                  <a:schemeClr val="bg2"/>
                </a:solidFill>
              </a:rPr>
              <a:t>Пелагосфера</a:t>
            </a:r>
            <a:endParaRPr lang="ru-RU" altLang="ru-RU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8660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0180" name="Заголовок 50179"/>
          <p:cNvSpPr>
            <a:spLocks noGrp="1"/>
          </p:cNvSpPr>
          <p:nvPr>
            <p:ph type="title"/>
          </p:nvPr>
        </p:nvSpPr>
        <p:spPr>
          <a:xfrm>
            <a:off x="685800" y="28575"/>
            <a:ext cx="7772400" cy="680085"/>
          </a:xfrm>
        </p:spPr>
        <p:txBody>
          <a:bodyPr anchor="ctr"/>
          <a:lstStyle/>
          <a:p>
            <a:r>
              <a:rPr lang="en-US" altLang="x-none" sz="4000" dirty="0" err="1"/>
              <a:t>Echiurida</a:t>
            </a:r>
            <a:r>
              <a:rPr lang="en-US" altLang="x-none" sz="4000" dirty="0"/>
              <a:t>.</a:t>
            </a:r>
            <a:endParaRPr sz="4000" dirty="0"/>
          </a:p>
        </p:txBody>
      </p:sp>
      <p:graphicFrame>
        <p:nvGraphicFramePr>
          <p:cNvPr id="50181" name="Замещающее содержимое 50180"/>
          <p:cNvGraphicFramePr/>
          <p:nvPr>
            <p:ph sz="half" idx="1"/>
          </p:nvPr>
        </p:nvGraphicFramePr>
        <p:xfrm>
          <a:off x="-317" y="708660"/>
          <a:ext cx="286067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" r:id="rId1" imgW="2023745" imgH="1667510" progId="CorelDRAW.Graphic.13">
                  <p:embed/>
                </p:oleObj>
              </mc:Choice>
              <mc:Fallback>
                <p:oleObj name="" r:id="rId1" imgW="2023745" imgH="1667510" progId="CorelDRAW.Graphic.13">
                  <p:embed/>
                  <p:pic>
                    <p:nvPicPr>
                      <p:cNvPr id="0" name="Изображение 8192" descr="image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317" y="708660"/>
                        <a:ext cx="2860675" cy="2352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7" name="Замещающее содержимое 50186" descr="&amp;Kcy;&amp;acy;&amp;rcy;&amp;tcy;&amp;icy;&amp;ncy;&amp;kcy;&amp;icy; &amp;pcy;&amp;ocy; &amp;zcy;&amp;acy;&amp;pcy;&amp;rcy;&amp;ocy;&amp;scy;&amp;ucy; echiurida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 b="20406"/>
          <a:stretch>
            <a:fillRect/>
          </a:stretch>
        </p:blipFill>
        <p:spPr>
          <a:xfrm>
            <a:off x="4583113" y="708343"/>
            <a:ext cx="4560887" cy="4824412"/>
          </a:xfr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" y="3201670"/>
            <a:ext cx="2844165" cy="3627755"/>
          </a:xfrm>
          <a:prstGeom prst="rect">
            <a:avLst/>
          </a:prstGeom>
        </p:spPr>
      </p:pic>
      <p:pic>
        <p:nvPicPr>
          <p:cNvPr id="50184" name="Замещающее содержимое 50183" descr="&amp;Kcy;&amp;acy;&amp;rcy;&amp;tcy;&amp;icy;&amp;ncy;&amp;kcy;&amp;icy; &amp;pcy;&amp;ocy; &amp;zcy;&amp;acy;&amp;pcy;&amp;rcy;&amp;ocy;&amp;scy;&amp;ucy; echiurida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 rot="16200000">
            <a:off x="1393825" y="3627755"/>
            <a:ext cx="4657725" cy="172212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056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5604" name="Заголовок 25603"/>
          <p:cNvSpPr>
            <a:spLocks noGrp="1"/>
          </p:cNvSpPr>
          <p:nvPr>
            <p:ph type="title"/>
          </p:nvPr>
        </p:nvSpPr>
        <p:spPr>
          <a:xfrm>
            <a:off x="685800" y="46990"/>
            <a:ext cx="7772400" cy="770255"/>
          </a:xfrm>
        </p:spPr>
        <p:txBody>
          <a:bodyPr anchor="ctr"/>
          <a:lstStyle/>
          <a:p>
            <a:r>
              <a:rPr lang="en-US" altLang="x-none" sz="4000" dirty="0" err="1"/>
              <a:t>Mollusca</a:t>
            </a:r>
            <a:r>
              <a:rPr lang="en-US" altLang="x-none" sz="4000" dirty="0"/>
              <a:t>.</a:t>
            </a:r>
            <a:endParaRPr sz="4000" dirty="0"/>
          </a:p>
        </p:txBody>
      </p:sp>
      <p:graphicFrame>
        <p:nvGraphicFramePr>
          <p:cNvPr id="25605" name="Замещающее содержимое 25604"/>
          <p:cNvGraphicFramePr/>
          <p:nvPr>
            <p:ph sz="half" idx="1"/>
          </p:nvPr>
        </p:nvGraphicFramePr>
        <p:xfrm>
          <a:off x="363855" y="1071563"/>
          <a:ext cx="286067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" r:id="rId1" imgW="2023745" imgH="1667510" progId="CorelDRAW.Graphic.13">
                  <p:embed/>
                </p:oleObj>
              </mc:Choice>
              <mc:Fallback>
                <p:oleObj name="" r:id="rId1" imgW="2023745" imgH="1667510" progId="CorelDRAW.Graphic.13">
                  <p:embed/>
                  <p:pic>
                    <p:nvPicPr>
                      <p:cNvPr id="0" name="Изображение 9216" descr="image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63855" y="1071563"/>
                        <a:ext cx="2860675" cy="2352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Замещающее содержимое 25606"/>
          <p:cNvGraphicFramePr/>
          <p:nvPr>
            <p:ph sz="quarter" idx="2"/>
          </p:nvPr>
        </p:nvGraphicFramePr>
        <p:xfrm>
          <a:off x="4029075" y="978535"/>
          <a:ext cx="5027295" cy="2612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" r:id="rId3" imgW="2413635" imgH="1391920" progId="CorelDRAW.Graphic.13">
                  <p:embed/>
                </p:oleObj>
              </mc:Choice>
              <mc:Fallback>
                <p:oleObj name="" r:id="rId3" imgW="2413635" imgH="1391920" progId="CorelDRAW.Graphic.13">
                  <p:embed/>
                  <p:pic>
                    <p:nvPicPr>
                      <p:cNvPr id="0" name="Изображение 9217" descr="image9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9075" y="978535"/>
                        <a:ext cx="5027295" cy="26123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9405" y="3672840"/>
            <a:ext cx="5375910" cy="31584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1958" name="Текстовое поле 381957"/>
          <p:cNvSpPr txBox="1"/>
          <p:nvPr/>
        </p:nvSpPr>
        <p:spPr>
          <a:xfrm>
            <a:off x="0" y="0"/>
            <a:ext cx="2484438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400" i="0" err="1">
                <a:latin typeface="Times New Roman" panose="02020603050405020304" pitchFamily="18" charset="0"/>
              </a:rPr>
              <a:t>Mollusca</a:t>
            </a:r>
            <a:endParaRPr lang="ru-RU" altLang="x-none" sz="4400" i="0">
              <a:latin typeface="Times New Roman" panose="02020603050405020304" pitchFamily="18" charset="0"/>
            </a:endParaRPr>
          </a:p>
        </p:txBody>
      </p:sp>
      <p:pic>
        <p:nvPicPr>
          <p:cNvPr id="381964" name="Изображение 38196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2225" y="0"/>
            <a:ext cx="48895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08935" name="Группа 508934"/>
          <p:cNvGrpSpPr/>
          <p:nvPr/>
        </p:nvGrpSpPr>
        <p:grpSpPr>
          <a:xfrm>
            <a:off x="0" y="1844675"/>
            <a:ext cx="9144000" cy="4752975"/>
            <a:chOff x="0" y="436"/>
            <a:chExt cx="5760" cy="2994"/>
          </a:xfrm>
        </p:grpSpPr>
        <p:sp>
          <p:nvSpPr>
            <p:cNvPr id="508934" name="Прямоугольник 508933"/>
            <p:cNvSpPr/>
            <p:nvPr/>
          </p:nvSpPr>
          <p:spPr>
            <a:xfrm>
              <a:off x="0" y="436"/>
              <a:ext cx="5760" cy="2994"/>
            </a:xfrm>
            <a:prstGeom prst="rect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endParaRPr lang="ru-RU" altLang="en-US"/>
            </a:p>
          </p:txBody>
        </p:sp>
        <p:pic>
          <p:nvPicPr>
            <p:cNvPr id="508933" name="Изображение 508932" descr="mollusca_phylo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8" y="663"/>
              <a:ext cx="5329" cy="258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08936" name="Прямоугольник 508935"/>
          <p:cNvSpPr/>
          <p:nvPr/>
        </p:nvSpPr>
        <p:spPr>
          <a:xfrm>
            <a:off x="685800" y="0"/>
            <a:ext cx="7772400" cy="981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rPr sz="4000" i="0"/>
              <a:t>Classification</a:t>
            </a:r>
            <a:endParaRPr lang="ru-RU" altLang="x-none" sz="4000" i="0"/>
          </a:p>
        </p:txBody>
      </p:sp>
      <p:sp>
        <p:nvSpPr>
          <p:cNvPr id="508937" name="Текстовое поле 508936"/>
          <p:cNvSpPr txBox="1"/>
          <p:nvPr/>
        </p:nvSpPr>
        <p:spPr>
          <a:xfrm>
            <a:off x="735013" y="784225"/>
            <a:ext cx="8158162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400">
                <a:latin typeface="Arial" panose="020B0604020202020204" pitchFamily="34" charset="0"/>
              </a:rPr>
              <a:t>There are numerous approaches to mollusks classification</a:t>
            </a:r>
            <a:endParaRPr lang="ru-RU" altLang="x-none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2520</Words>
  <Application>WPS Presentation</Application>
  <PresentationFormat>Экран</PresentationFormat>
  <Paragraphs>244</Paragraphs>
  <Slides>46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15</vt:i4>
      </vt:variant>
      <vt:variant>
        <vt:lpstr>幻灯片标题</vt:lpstr>
      </vt:variant>
      <vt:variant>
        <vt:i4>46</vt:i4>
      </vt:variant>
    </vt:vector>
  </HeadingPairs>
  <TitlesOfParts>
    <vt:vector size="70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Новая презентация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PowerPoint 演示文稿</vt:lpstr>
      <vt:lpstr>Trochozoa </vt:lpstr>
      <vt:lpstr>PowerPoint 演示文稿</vt:lpstr>
      <vt:lpstr>PowerPoint 演示文稿</vt:lpstr>
      <vt:lpstr>Sipunculida.</vt:lpstr>
      <vt:lpstr>Echiurida.</vt:lpstr>
      <vt:lpstr>Mollusca.</vt:lpstr>
      <vt:lpstr>PowerPoint 演示文稿</vt:lpstr>
      <vt:lpstr>PowerPoint 演示文稿</vt:lpstr>
      <vt:lpstr>PowerPoint 演示文稿</vt:lpstr>
      <vt:lpstr>Classification</vt:lpstr>
      <vt:lpstr>PowerPoint 演示文稿</vt:lpstr>
      <vt:lpstr>Subphyllum Amphineura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The internal shell of Cuttlefish </vt:lpstr>
      <vt:lpstr>PowerPoint 演示文稿</vt:lpstr>
      <vt:lpstr>PowerPoint 演示文稿</vt:lpstr>
      <vt:lpstr>If mollusks are so different,  why they are in common phyllum?</vt:lpstr>
      <vt:lpstr>What is the common characters between mollusks?</vt:lpstr>
      <vt:lpstr>Control question</vt:lpstr>
      <vt:lpstr>Are mollusks segmented animals?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is hidden?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for your attention!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346</cp:revision>
  <dcterms:created xsi:type="dcterms:W3CDTF">2005-03-02T19:00:00Z</dcterms:created>
  <dcterms:modified xsi:type="dcterms:W3CDTF">2020-04-22T11:25:37Z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