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82"/>
  </p:notesMasterIdLst>
  <p:handoutMasterIdLst>
    <p:handoutMasterId r:id="rId83"/>
  </p:handoutMasterIdLst>
  <p:sldIdLst>
    <p:sldId id="866" r:id="rId4"/>
    <p:sldId id="704" r:id="rId5"/>
    <p:sldId id="705" r:id="rId6"/>
    <p:sldId id="706" r:id="rId7"/>
    <p:sldId id="707" r:id="rId8"/>
    <p:sldId id="708" r:id="rId9"/>
    <p:sldId id="710" r:id="rId10"/>
    <p:sldId id="709" r:id="rId11"/>
    <p:sldId id="711" r:id="rId12"/>
    <p:sldId id="712" r:id="rId13"/>
    <p:sldId id="713" r:id="rId14"/>
    <p:sldId id="735" r:id="rId15"/>
    <p:sldId id="718" r:id="rId16"/>
    <p:sldId id="719" r:id="rId17"/>
    <p:sldId id="720" r:id="rId18"/>
    <p:sldId id="721" r:id="rId19"/>
    <p:sldId id="722" r:id="rId20"/>
    <p:sldId id="723" r:id="rId21"/>
    <p:sldId id="724" r:id="rId22"/>
    <p:sldId id="726" r:id="rId23"/>
    <p:sldId id="727" r:id="rId24"/>
    <p:sldId id="736" r:id="rId25"/>
    <p:sldId id="738" r:id="rId26"/>
    <p:sldId id="813" r:id="rId27"/>
    <p:sldId id="737" r:id="rId28"/>
    <p:sldId id="740" r:id="rId29"/>
    <p:sldId id="742" r:id="rId30"/>
    <p:sldId id="743" r:id="rId31"/>
    <p:sldId id="746" r:id="rId32"/>
    <p:sldId id="745" r:id="rId33"/>
    <p:sldId id="725" r:id="rId34"/>
    <p:sldId id="729" r:id="rId35"/>
    <p:sldId id="734" r:id="rId36"/>
    <p:sldId id="728" r:id="rId37"/>
    <p:sldId id="730" r:id="rId38"/>
    <p:sldId id="750" r:id="rId39"/>
    <p:sldId id="731" r:id="rId40"/>
    <p:sldId id="921" r:id="rId41"/>
    <p:sldId id="805" r:id="rId42"/>
    <p:sldId id="751" r:id="rId43"/>
    <p:sldId id="749" r:id="rId44"/>
    <p:sldId id="752" r:id="rId45"/>
    <p:sldId id="754" r:id="rId46"/>
    <p:sldId id="922" r:id="rId47"/>
    <p:sldId id="753" r:id="rId48"/>
    <p:sldId id="759" r:id="rId49"/>
    <p:sldId id="933" r:id="rId50"/>
    <p:sldId id="935" r:id="rId51"/>
    <p:sldId id="936" r:id="rId52"/>
    <p:sldId id="937" r:id="rId53"/>
    <p:sldId id="938" r:id="rId54"/>
    <p:sldId id="939" r:id="rId55"/>
    <p:sldId id="940" r:id="rId56"/>
    <p:sldId id="941" r:id="rId57"/>
    <p:sldId id="942" r:id="rId58"/>
    <p:sldId id="943" r:id="rId59"/>
    <p:sldId id="944" r:id="rId60"/>
    <p:sldId id="945" r:id="rId61"/>
    <p:sldId id="946" r:id="rId62"/>
    <p:sldId id="947" r:id="rId63"/>
    <p:sldId id="948" r:id="rId64"/>
    <p:sldId id="949" r:id="rId65"/>
    <p:sldId id="950" r:id="rId66"/>
    <p:sldId id="951" r:id="rId67"/>
    <p:sldId id="952" r:id="rId68"/>
    <p:sldId id="953" r:id="rId69"/>
    <p:sldId id="954" r:id="rId70"/>
    <p:sldId id="955" r:id="rId71"/>
    <p:sldId id="956" r:id="rId72"/>
    <p:sldId id="957" r:id="rId73"/>
    <p:sldId id="958" r:id="rId74"/>
    <p:sldId id="959" r:id="rId75"/>
    <p:sldId id="960" r:id="rId76"/>
    <p:sldId id="961" r:id="rId77"/>
    <p:sldId id="962" r:id="rId78"/>
    <p:sldId id="963" r:id="rId79"/>
    <p:sldId id="964" r:id="rId80"/>
    <p:sldId id="965" r:id="rId81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60"/>
    <p:restoredTop sz="94719"/>
  </p:normalViewPr>
  <p:slideViewPr>
    <p:cSldViewPr showGuides="1">
      <p:cViewPr varScale="1">
        <p:scale>
          <a:sx n="110" d="100"/>
          <a:sy n="110" d="100"/>
        </p:scale>
        <p:origin x="-1632" y="-90"/>
      </p:cViewPr>
      <p:guideLst>
        <p:guide orient="horz" pos="217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6" Type="http://schemas.openxmlformats.org/officeDocument/2006/relationships/tableStyles" Target="tableStyles.xml"/><Relationship Id="rId85" Type="http://schemas.openxmlformats.org/officeDocument/2006/relationships/viewProps" Target="viewProps.xml"/><Relationship Id="rId84" Type="http://schemas.openxmlformats.org/officeDocument/2006/relationships/presProps" Target="presProps.xml"/><Relationship Id="rId83" Type="http://schemas.openxmlformats.org/officeDocument/2006/relationships/handoutMaster" Target="handoutMasters/handoutMaster1.xml"/><Relationship Id="rId82" Type="http://schemas.openxmlformats.org/officeDocument/2006/relationships/notesMaster" Target="notesMasters/notesMaster1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image" Target="../media/image68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image" Target="../media/image73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image" Target="../media/image7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image" Target="../media/image77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86.emf"/><Relationship Id="rId1" Type="http://schemas.openxmlformats.org/officeDocument/2006/relationships/image" Target="../media/image8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85ADB-1465-4FCF-8D1B-E067E37D3CE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9B2AF-2D09-4280-84D1-4F6D53786F2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716657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9724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716657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9724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3366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Заголовок 403457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ru-RU" altLang="x-none" dirty="0"/>
              <a:t>Щелчок правит образец заголовка</a:t>
            </a:r>
            <a:endParaRPr lang="ru-RU" altLang="x-none" dirty="0"/>
          </a:p>
        </p:txBody>
      </p:sp>
      <p:sp>
        <p:nvSpPr>
          <p:cNvPr id="403459" name="Замещающий текст 403458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x-none" dirty="0"/>
              <a:t>Щелчок правит образец текста</a:t>
            </a:r>
            <a:endParaRPr lang="ru-RU" altLang="x-none" dirty="0"/>
          </a:p>
          <a:p>
            <a:pPr lvl="1"/>
            <a:r>
              <a:rPr lang="ru-RU" altLang="x-none" dirty="0"/>
              <a:t>Второй уровень</a:t>
            </a:r>
            <a:endParaRPr lang="ru-RU" altLang="x-none" dirty="0"/>
          </a:p>
          <a:p>
            <a:pPr lvl="2"/>
            <a:r>
              <a:rPr lang="ru-RU" altLang="x-none" dirty="0"/>
              <a:t>Третий уровень</a:t>
            </a:r>
            <a:endParaRPr lang="ru-RU" altLang="x-none" dirty="0"/>
          </a:p>
          <a:p>
            <a:pPr lvl="3"/>
            <a:r>
              <a:rPr lang="ru-RU" altLang="x-none" dirty="0"/>
              <a:t>Четвертый уровень</a:t>
            </a:r>
            <a:endParaRPr lang="ru-RU" altLang="x-none" dirty="0"/>
          </a:p>
          <a:p>
            <a:pPr lvl="4"/>
            <a:r>
              <a:rPr lang="ru-RU" altLang="x-none" dirty="0"/>
              <a:t>Пятый уровень</a:t>
            </a:r>
            <a:endParaRPr lang="ru-RU" altLang="x-none" dirty="0"/>
          </a:p>
        </p:txBody>
      </p:sp>
      <p:sp>
        <p:nvSpPr>
          <p:cNvPr id="403460" name="Замещающая дата 403459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1" name="Замещающий нижний колонтитул 403460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2" name="Замещающий номер слайда 403461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i="0"/>
            </a:lvl1pPr>
          </a:lstStyle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marL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3366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Заголовок 403457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ru-RU" altLang="x-none" dirty="0"/>
              <a:t>Щелчок правит образец заголовка</a:t>
            </a:r>
            <a:endParaRPr lang="ru-RU" altLang="x-none" dirty="0"/>
          </a:p>
        </p:txBody>
      </p:sp>
      <p:sp>
        <p:nvSpPr>
          <p:cNvPr id="403459" name="Замещающий текст 403458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x-none" dirty="0"/>
              <a:t>Щелчок правит образец текста</a:t>
            </a:r>
            <a:endParaRPr lang="ru-RU" altLang="x-none" dirty="0"/>
          </a:p>
          <a:p>
            <a:pPr lvl="1"/>
            <a:r>
              <a:rPr lang="ru-RU" altLang="x-none" dirty="0"/>
              <a:t>Второй уровень</a:t>
            </a:r>
            <a:endParaRPr lang="ru-RU" altLang="x-none" dirty="0"/>
          </a:p>
          <a:p>
            <a:pPr lvl="2"/>
            <a:r>
              <a:rPr lang="ru-RU" altLang="x-none" dirty="0"/>
              <a:t>Третий уровень</a:t>
            </a:r>
            <a:endParaRPr lang="ru-RU" altLang="x-none" dirty="0"/>
          </a:p>
          <a:p>
            <a:pPr lvl="3"/>
            <a:r>
              <a:rPr lang="ru-RU" altLang="x-none" dirty="0"/>
              <a:t>Четвертый уровень</a:t>
            </a:r>
            <a:endParaRPr lang="ru-RU" altLang="x-none" dirty="0"/>
          </a:p>
          <a:p>
            <a:pPr lvl="4"/>
            <a:r>
              <a:rPr lang="ru-RU" altLang="x-none" dirty="0"/>
              <a:t>Пятый уровень</a:t>
            </a:r>
            <a:endParaRPr lang="ru-RU" altLang="x-none" dirty="0"/>
          </a:p>
        </p:txBody>
      </p:sp>
      <p:sp>
        <p:nvSpPr>
          <p:cNvPr id="403460" name="Замещающая дата 403459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1" name="Замещающий нижний колонтитул 403460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2" name="Замещающий номер слайда 403461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i="0"/>
            </a:lvl1pPr>
          </a:lstStyle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hf sldNum="0" hdr="0" ftr="0" dt="0"/>
  <p:txStyles>
    <p:titleStyle>
      <a:lvl1pPr marL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wmf"/><Relationship Id="rId1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0.emf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1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0.emf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4.png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38.e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oleObject" Target="../embeddings/oleObject3.bin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1" Type="http://schemas.openxmlformats.org/officeDocument/2006/relationships/oleObject" Target="../embeddings/oleObject4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emf"/><Relationship Id="rId1" Type="http://schemas.openxmlformats.org/officeDocument/2006/relationships/oleObject" Target="../embeddings/oleObject5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6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emf"/><Relationship Id="rId3" Type="http://schemas.openxmlformats.org/officeDocument/2006/relationships/oleObject" Target="../embeddings/oleObject7.bin"/><Relationship Id="rId2" Type="http://schemas.openxmlformats.org/officeDocument/2006/relationships/image" Target="../media/image41.emf"/><Relationship Id="rId1" Type="http://schemas.openxmlformats.org/officeDocument/2006/relationships/oleObject" Target="../embeddings/oleObject6.bin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7.v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1.emf"/><Relationship Id="rId3" Type="http://schemas.openxmlformats.org/officeDocument/2006/relationships/oleObject" Target="../embeddings/oleObject9.bin"/><Relationship Id="rId2" Type="http://schemas.openxmlformats.org/officeDocument/2006/relationships/image" Target="../media/image43.emf"/><Relationship Id="rId1" Type="http://schemas.openxmlformats.org/officeDocument/2006/relationships/oleObject" Target="../embeddings/oleObject8.bin"/></Relationships>
</file>

<file path=ppt/slides/_rels/slide42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8.v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3.emf"/><Relationship Id="rId4" Type="http://schemas.openxmlformats.org/officeDocument/2006/relationships/oleObject" Target="../embeddings/oleObject10.bin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9.v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emf"/><Relationship Id="rId1" Type="http://schemas.openxmlformats.org/officeDocument/2006/relationships/oleObject" Target="../embeddings/oleObject11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0.v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56.emf"/><Relationship Id="rId1" Type="http://schemas.openxmlformats.org/officeDocument/2006/relationships/oleObject" Target="../embeddings/oleObject12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58.jpeg"/><Relationship Id="rId1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1.vml"/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62.jpeg"/><Relationship Id="rId4" Type="http://schemas.openxmlformats.org/officeDocument/2006/relationships/image" Target="../media/image61.emf"/><Relationship Id="rId3" Type="http://schemas.openxmlformats.org/officeDocument/2006/relationships/oleObject" Target="../embeddings/oleObject14.bin"/><Relationship Id="rId2" Type="http://schemas.openxmlformats.org/officeDocument/2006/relationships/image" Target="../media/image60.emf"/><Relationship Id="rId1" Type="http://schemas.openxmlformats.org/officeDocument/2006/relationships/oleObject" Target="../embeddings/oleObject13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2.vml"/><Relationship Id="rId7" Type="http://schemas.openxmlformats.org/officeDocument/2006/relationships/slideLayout" Target="../slideLayouts/slideLayout1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emf"/><Relationship Id="rId3" Type="http://schemas.openxmlformats.org/officeDocument/2006/relationships/oleObject" Target="../embeddings/oleObject16.bin"/><Relationship Id="rId2" Type="http://schemas.openxmlformats.org/officeDocument/2006/relationships/image" Target="../media/image63.emf"/><Relationship Id="rId1" Type="http://schemas.openxmlformats.org/officeDocument/2006/relationships/oleObject" Target="../embeddings/oleObject15.bin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3.vml"/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69.emf"/><Relationship Id="rId3" Type="http://schemas.openxmlformats.org/officeDocument/2006/relationships/oleObject" Target="../embeddings/oleObject18.bin"/><Relationship Id="rId2" Type="http://schemas.openxmlformats.org/officeDocument/2006/relationships/image" Target="../media/image68.emf"/><Relationship Id="rId1" Type="http://schemas.openxmlformats.org/officeDocument/2006/relationships/oleObject" Target="../embeddings/oleObject17.bin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70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71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7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4.vml"/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75.jpeg"/><Relationship Id="rId4" Type="http://schemas.openxmlformats.org/officeDocument/2006/relationships/image" Target="../media/image74.emf"/><Relationship Id="rId3" Type="http://schemas.openxmlformats.org/officeDocument/2006/relationships/oleObject" Target="../embeddings/oleObject20.bin"/><Relationship Id="rId2" Type="http://schemas.openxmlformats.org/officeDocument/2006/relationships/image" Target="../media/image73.emf"/><Relationship Id="rId1" Type="http://schemas.openxmlformats.org/officeDocument/2006/relationships/oleObject" Target="../embeddings/oleObject19.bin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5.vml"/><Relationship Id="rId7" Type="http://schemas.openxmlformats.org/officeDocument/2006/relationships/slideLayout" Target="../slideLayouts/slideLayout21.xml"/><Relationship Id="rId6" Type="http://schemas.openxmlformats.org/officeDocument/2006/relationships/image" Target="../media/image78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77.emf"/><Relationship Id="rId3" Type="http://schemas.openxmlformats.org/officeDocument/2006/relationships/oleObject" Target="../embeddings/oleObject22.bin"/><Relationship Id="rId2" Type="http://schemas.openxmlformats.org/officeDocument/2006/relationships/image" Target="../media/image76.emf"/><Relationship Id="rId1" Type="http://schemas.openxmlformats.org/officeDocument/2006/relationships/oleObject" Target="../embeddings/oleObject21.bin"/></Relationships>
</file>

<file path=ppt/slides/_rels/slide6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6.vml"/><Relationship Id="rId5" Type="http://schemas.openxmlformats.org/officeDocument/2006/relationships/slideLayout" Target="../slideLayouts/slideLayout28.xml"/><Relationship Id="rId4" Type="http://schemas.openxmlformats.org/officeDocument/2006/relationships/image" Target="../media/image80.jpeg"/><Relationship Id="rId3" Type="http://schemas.openxmlformats.org/officeDocument/2006/relationships/image" Target="../media/image79.jpeg"/><Relationship Id="rId2" Type="http://schemas.openxmlformats.org/officeDocument/2006/relationships/image" Target="../media/image77.emf"/><Relationship Id="rId1" Type="http://schemas.openxmlformats.org/officeDocument/2006/relationships/oleObject" Target="../embeddings/oleObject24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7.vml"/><Relationship Id="rId5" Type="http://schemas.openxmlformats.org/officeDocument/2006/relationships/slideLayout" Target="../slideLayouts/slideLayout28.xml"/><Relationship Id="rId4" Type="http://schemas.openxmlformats.org/officeDocument/2006/relationships/image" Target="../media/image82.png"/><Relationship Id="rId3" Type="http://schemas.openxmlformats.org/officeDocument/2006/relationships/image" Target="../media/image81.jpeg"/><Relationship Id="rId2" Type="http://schemas.openxmlformats.org/officeDocument/2006/relationships/image" Target="../media/image77.emf"/><Relationship Id="rId1" Type="http://schemas.openxmlformats.org/officeDocument/2006/relationships/oleObject" Target="../embeddings/oleObject25.bin"/></Relationships>
</file>

<file path=ppt/slides/_rels/slide71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8.vml"/><Relationship Id="rId6" Type="http://schemas.openxmlformats.org/officeDocument/2006/relationships/slideLayout" Target="../slideLayouts/slideLayout28.xml"/><Relationship Id="rId5" Type="http://schemas.openxmlformats.org/officeDocument/2006/relationships/image" Target="../media/image84.png"/><Relationship Id="rId4" Type="http://schemas.openxmlformats.org/officeDocument/2006/relationships/image" Target="../media/image83.emf"/><Relationship Id="rId3" Type="http://schemas.openxmlformats.org/officeDocument/2006/relationships/oleObject" Target="../embeddings/oleObject27.bin"/><Relationship Id="rId2" Type="http://schemas.openxmlformats.org/officeDocument/2006/relationships/image" Target="../media/image77.emf"/><Relationship Id="rId1" Type="http://schemas.openxmlformats.org/officeDocument/2006/relationships/oleObject" Target="../embeddings/oleObject26.bin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9.vml"/><Relationship Id="rId7" Type="http://schemas.openxmlformats.org/officeDocument/2006/relationships/slideLayout" Target="../slideLayouts/slideLayout21.xml"/><Relationship Id="rId6" Type="http://schemas.openxmlformats.org/officeDocument/2006/relationships/image" Target="../media/image76.e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86.emf"/><Relationship Id="rId3" Type="http://schemas.openxmlformats.org/officeDocument/2006/relationships/oleObject" Target="../embeddings/oleObject29.bin"/><Relationship Id="rId2" Type="http://schemas.openxmlformats.org/officeDocument/2006/relationships/image" Target="../media/image85.emf"/><Relationship Id="rId1" Type="http://schemas.openxmlformats.org/officeDocument/2006/relationships/oleObject" Target="../embeddings/oleObject28.bin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0.vml"/><Relationship Id="rId6" Type="http://schemas.openxmlformats.org/officeDocument/2006/relationships/slideLayout" Target="../slideLayouts/slideLayout21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3" Type="http://schemas.openxmlformats.org/officeDocument/2006/relationships/image" Target="../media/image88.jpeg"/><Relationship Id="rId2" Type="http://schemas.openxmlformats.org/officeDocument/2006/relationships/image" Target="../media/image87.emf"/><Relationship Id="rId1" Type="http://schemas.openxmlformats.org/officeDocument/2006/relationships/oleObject" Target="../embeddings/oleObject31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90.jpeg"/><Relationship Id="rId1" Type="http://schemas.openxmlformats.org/officeDocument/2006/relationships/image" Target="../media/image91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92.jpeg"/></Relationships>
</file>

<file path=ppt/slides/_rels/slide7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1.vml"/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94.jpeg"/><Relationship Id="rId3" Type="http://schemas.openxmlformats.org/officeDocument/2006/relationships/image" Target="../media/image93.jpeg"/><Relationship Id="rId2" Type="http://schemas.openxmlformats.org/officeDocument/2006/relationships/image" Target="../media/image87.emf"/><Relationship Id="rId1" Type="http://schemas.openxmlformats.org/officeDocument/2006/relationships/oleObject" Target="../embeddings/oleObject32.bin"/></Relationships>
</file>

<file path=ppt/slides/_rels/slide78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2.vml"/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97.png"/><Relationship Id="rId3" Type="http://schemas.openxmlformats.org/officeDocument/2006/relationships/image" Target="../media/image96.png"/><Relationship Id="rId2" Type="http://schemas.openxmlformats.org/officeDocument/2006/relationships/image" Target="../media/image95.emf"/><Relationship Id="rId1" Type="http://schemas.openxmlformats.org/officeDocument/2006/relationships/oleObject" Target="../embeddings/oleObject33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44270"/>
            <a:ext cx="7772400" cy="351536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ru-RU" alt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Эволюционная инженерия</a:t>
            </a:r>
            <a:br>
              <a:rPr lang="ru-RU" alt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altLang="en-US" i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Планы строения животных</a:t>
            </a:r>
            <a:endParaRPr lang="ru-RU" altLang="en-US" i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А почему, все-таки, появились многоклеточные</a:t>
            </a:r>
            <a:r>
              <a:rPr lang="en-US" altLang="en-US"/>
              <a:t>?</a:t>
            </a:r>
            <a:endParaRPr lang="en-US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384300" y="1981200"/>
            <a:ext cx="6998335" cy="4331970"/>
          </a:xfrm>
        </p:spPr>
        <p:txBody>
          <a:bodyPr/>
          <a:lstStyle/>
          <a:p>
            <a:r>
              <a:rPr lang="ru-RU" altLang="en-US" dirty="0"/>
              <a:t>Базовые задачи одноклеточных</a:t>
            </a:r>
            <a:endParaRPr lang="en-US" altLang="ru-RU" dirty="0"/>
          </a:p>
          <a:p>
            <a:pPr lvl="2"/>
            <a:r>
              <a:rPr lang="ru-RU" altLang="en-US" i="1" dirty="0">
                <a:sym typeface="+mn-ea"/>
              </a:rPr>
              <a:t>Репродукция</a:t>
            </a:r>
            <a:r>
              <a:rPr lang="ru-RU" altLang="en-US" dirty="0">
                <a:sym typeface="+mn-ea"/>
              </a:rPr>
              <a:t>: митоз и мейоз</a:t>
            </a:r>
            <a:r>
              <a:rPr lang="en-US" altLang="ru-RU" dirty="0">
                <a:sym typeface="+mn-ea"/>
              </a:rPr>
              <a:t>.</a:t>
            </a:r>
            <a:endParaRPr lang="en-US" altLang="ru-RU" dirty="0">
              <a:sym typeface="+mn-ea"/>
            </a:endParaRPr>
          </a:p>
          <a:p>
            <a:pPr lvl="2"/>
            <a:r>
              <a:rPr lang="ru-RU" altLang="en-US" i="1">
                <a:sym typeface="+mn-ea"/>
              </a:rPr>
              <a:t>Потребление веществ и удаление вредных продуктов обмена</a:t>
            </a:r>
            <a:r>
              <a:rPr lang="ru-RU" altLang="ru-RU" dirty="0">
                <a:sym typeface="+mn-ea"/>
              </a:rPr>
              <a:t>: </a:t>
            </a:r>
            <a:r>
              <a:rPr lang="ru-RU" altLang="ru-RU" dirty="0" err="1">
                <a:sym typeface="+mn-ea"/>
              </a:rPr>
              <a:t>очень много вариантов</a:t>
            </a:r>
            <a:r>
              <a:rPr lang="en-US" altLang="ru-RU" dirty="0">
                <a:sym typeface="+mn-ea"/>
              </a:rPr>
              <a:t>. </a:t>
            </a:r>
            <a:endParaRPr lang="en-US" altLang="ru-RU" dirty="0"/>
          </a:p>
          <a:p>
            <a:r>
              <a:rPr lang="ru-RU" altLang="en-US" dirty="0"/>
              <a:t>В чем главная проблема</a:t>
            </a:r>
            <a:r>
              <a:rPr lang="en-US" altLang="ru-RU" dirty="0"/>
              <a:t>?...</a:t>
            </a:r>
            <a:endParaRPr lang="en-US" altLang="ru-RU" dirty="0"/>
          </a:p>
          <a:p>
            <a:pPr lvl="2"/>
            <a:r>
              <a:rPr lang="ru-RU" altLang="en-US" dirty="0"/>
              <a:t>Имя этой проблемы</a:t>
            </a:r>
            <a:r>
              <a:rPr lang="en-US" altLang="ru-RU" dirty="0"/>
              <a:t> “</a:t>
            </a:r>
            <a:r>
              <a:rPr lang="ru-RU" altLang="en-US" i="1" dirty="0"/>
              <a:t>Конкуренция</a:t>
            </a:r>
            <a:r>
              <a:rPr lang="ru-RU" altLang="en-US" i="1" dirty="0"/>
              <a:t> и хищничество</a:t>
            </a:r>
            <a:r>
              <a:rPr lang="en-US" altLang="ru-RU" dirty="0"/>
              <a:t>”</a:t>
            </a:r>
            <a:endParaRPr lang="en-US" altLang="ru-RU" dirty="0"/>
          </a:p>
        </p:txBody>
      </p:sp>
      <p:pic>
        <p:nvPicPr>
          <p:cNvPr id="3082" name="Замещающее содержимое 3081"/>
          <p:cNvPicPr>
            <a:picLocks noGrp="1" noChangeAspect="1"/>
          </p:cNvPicPr>
          <p:nvPr>
            <p:ph sz="half" idx="2"/>
          </p:nvPr>
        </p:nvPicPr>
        <p:blipFill>
          <a:blip r:embed="rId1" cstate="print"/>
          <a:stretch>
            <a:fillRect/>
          </a:stretch>
        </p:blipFill>
        <p:spPr>
          <a:xfrm>
            <a:off x="455295" y="2743835"/>
            <a:ext cx="803275" cy="18542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2890"/>
            <a:ext cx="7772400" cy="1143000"/>
          </a:xfrm>
        </p:spPr>
        <p:txBody>
          <a:bodyPr/>
          <a:lstStyle/>
          <a:p>
            <a:r>
              <a:rPr lang="ru-RU" altLang="en-US" sz="3200"/>
              <a:t>Один из способов избежать хищников и выиграть конкуренцию - это увеличить размеры</a:t>
            </a:r>
            <a:endParaRPr lang="en-US" altLang="ru-RU" sz="32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85800" y="1818005"/>
            <a:ext cx="7772400" cy="1634490"/>
          </a:xfrm>
        </p:spPr>
        <p:txBody>
          <a:bodyPr/>
          <a:lstStyle/>
          <a:p>
            <a:r>
              <a:rPr lang="ru-RU" altLang="en-US"/>
              <a:t>Первое решение</a:t>
            </a:r>
            <a:endParaRPr lang="en-US" altLang="ru-RU"/>
          </a:p>
          <a:p>
            <a:pPr marL="0" indent="0">
              <a:buNone/>
            </a:pPr>
            <a:r>
              <a:rPr lang="ru-RU" altLang="en-US" sz="2800"/>
              <a:t>увеличить объем (Унитарный подход)</a:t>
            </a:r>
            <a:r>
              <a:rPr lang="en-US" altLang="ru-RU" sz="2800"/>
              <a:t>. </a:t>
            </a:r>
            <a:endParaRPr lang="en-US" altLang="ru-RU" sz="2800"/>
          </a:p>
          <a:p>
            <a:pPr marL="0" indent="0">
              <a:buNone/>
            </a:pPr>
            <a:r>
              <a:rPr lang="ru-RU" altLang="en-US" sz="2800"/>
              <a:t>Так можно, но здесь много проблем (Каких?</a:t>
            </a:r>
            <a:r>
              <a:rPr lang="en-US" altLang="ru-RU" sz="2800"/>
              <a:t>...</a:t>
            </a:r>
            <a:r>
              <a:rPr lang="ru-RU" altLang="en-US" sz="2800"/>
              <a:t>)</a:t>
            </a:r>
            <a:endParaRPr lang="ru-RU" altLang="en-US" sz="280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09190" y="3452495"/>
            <a:ext cx="2382520" cy="3345180"/>
          </a:xfrm>
          <a:prstGeom prst="rect">
            <a:avLst/>
          </a:prstGeom>
        </p:spPr>
      </p:pic>
      <p:pic>
        <p:nvPicPr>
          <p:cNvPr id="7" name="Замещающее содержимое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430530" y="4070350"/>
            <a:ext cx="3115310" cy="198882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6015" y="3452495"/>
            <a:ext cx="4113530" cy="30854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0" y="262890"/>
            <a:ext cx="7772400" cy="1143000"/>
          </a:xfrm>
        </p:spPr>
        <p:txBody>
          <a:bodyPr/>
          <a:p>
            <a:r>
              <a:rPr lang="ru-RU" altLang="en-US" sz="3200"/>
              <a:t>Один из способов избежать хищников и выиграть конкуренцию - это увеличить размеры</a:t>
            </a:r>
            <a:endParaRPr lang="en-US" altLang="ru-RU" sz="3200"/>
          </a:p>
        </p:txBody>
      </p:sp>
      <p:sp>
        <p:nvSpPr>
          <p:cNvPr id="6" name="Замещающее содержимое 2"/>
          <p:cNvSpPr>
            <a:spLocks noGrp="1"/>
          </p:cNvSpPr>
          <p:nvPr/>
        </p:nvSpPr>
        <p:spPr>
          <a:xfrm>
            <a:off x="414020" y="1818005"/>
            <a:ext cx="8533130" cy="287528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/>
              <a:t>Второе решение</a:t>
            </a:r>
            <a:endParaRPr lang="en-US" altLang="ru-RU"/>
          </a:p>
          <a:p>
            <a:pPr marL="0" indent="0">
              <a:buNone/>
            </a:pPr>
            <a:r>
              <a:rPr lang="ru-RU" altLang="en-US" sz="2800"/>
              <a:t>увеличить количество клеток (Модулярный подход)</a:t>
            </a:r>
            <a:r>
              <a:rPr lang="en-US" altLang="ru-RU" sz="2800"/>
              <a:t>. </a:t>
            </a:r>
            <a:endParaRPr lang="en-US" altLang="ru-RU" sz="2800"/>
          </a:p>
          <a:p>
            <a:pPr marL="0" indent="0">
              <a:buNone/>
            </a:pPr>
            <a:r>
              <a:rPr lang="ru-RU" altLang="en-US" sz="2800"/>
              <a:t>Какие есть четыре способа сделать из одноклеточного многоклеточное?</a:t>
            </a:r>
            <a:endParaRPr lang="en-US" altLang="ru-RU" sz="2800"/>
          </a:p>
          <a:p>
            <a:pPr marL="0" indent="0">
              <a:buNone/>
            </a:pPr>
            <a:endParaRPr lang="ru-RU" altLang="en-US" sz="2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72845"/>
            <a:ext cx="7772400" cy="4448810"/>
          </a:xfrm>
        </p:spPr>
        <p:txBody>
          <a:bodyPr/>
          <a:lstStyle/>
          <a:p>
            <a:r>
              <a:rPr lang="en-US" altLang="ru-RU"/>
              <a:t>Congratulation! </a:t>
            </a:r>
            <a:br>
              <a:rPr lang="en-US" altLang="ru-RU"/>
            </a:br>
            <a:r>
              <a:rPr lang="ru-RU" altLang="en-US" sz="4000"/>
              <a:t>Вы переходите на следующий уровень</a:t>
            </a:r>
            <a:br>
              <a:rPr lang="ru-RU" altLang="en-US" sz="4000"/>
            </a:br>
            <a:br>
              <a:rPr lang="ru-RU" altLang="en-US" sz="4000"/>
            </a:br>
            <a:r>
              <a:rPr lang="en-US" altLang="ru-RU" sz="4000">
                <a:sym typeface="+mn-ea"/>
              </a:rPr>
              <a:t>Level 1. </a:t>
            </a:r>
            <a:r>
              <a:rPr lang="ru-RU" altLang="en-US" sz="4000">
                <a:sym typeface="+mn-ea"/>
              </a:rPr>
              <a:t>План строения колониальных форм</a:t>
            </a:r>
            <a:br>
              <a:rPr lang="en-US" altLang="ru-RU" sz="4000"/>
            </a:br>
            <a:endParaRPr lang="en-US" altLang="ru-RU" sz="4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00system150_d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780" y="252730"/>
            <a:ext cx="9108440" cy="6233160"/>
          </a:xfrm>
          <a:prstGeom prst="rect">
            <a:avLst/>
          </a:prstGeom>
        </p:spPr>
      </p:pic>
      <p:sp>
        <p:nvSpPr>
          <p:cNvPr id="3" name="Стрелка вниз 2"/>
          <p:cNvSpPr/>
          <p:nvPr/>
        </p:nvSpPr>
        <p:spPr>
          <a:xfrm>
            <a:off x="5939155" y="3587750"/>
            <a:ext cx="490220" cy="1080135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/>
              <a:t>Choanoflagellata</a:t>
            </a:r>
            <a:endParaRPr lang="en-US" altLang="ru-RU"/>
          </a:p>
        </p:txBody>
      </p:sp>
      <p:pic>
        <p:nvPicPr>
          <p:cNvPr id="4115" name="Изображение 4114" descr="Choanoflagellates1-1024x76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5885" y="1652905"/>
            <a:ext cx="3656330" cy="2740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Замещающее содержимое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61460" y="1652905"/>
            <a:ext cx="4970145" cy="2739390"/>
          </a:xfrm>
          <a:prstGeom prst="rect">
            <a:avLst/>
          </a:prstGeom>
        </p:spPr>
      </p:pic>
      <p:pic>
        <p:nvPicPr>
          <p:cNvPr id="8" name="Изображение 7" descr="&amp;Pcy;&amp;ocy;&amp;khcy;&amp;ocy;&amp;zhcy;&amp;iecy;&amp;iecy; &amp;icy;&amp;zcy;&amp;ocy;&amp;bcy;&amp;rcy;&amp;acy;&amp;zhcy;&amp;iecy;&amp;ncy;&amp;icy;&amp;iecy;"/>
          <p:cNvPicPr>
            <a:picLocks noChangeAspect="1"/>
          </p:cNvPicPr>
          <p:nvPr/>
        </p:nvPicPr>
        <p:blipFill>
          <a:blip r:embed="rId3" cstate="print"/>
          <a:srcRect t="23353" b="16228"/>
          <a:stretch>
            <a:fillRect/>
          </a:stretch>
        </p:blipFill>
        <p:spPr>
          <a:xfrm>
            <a:off x="95885" y="4662170"/>
            <a:ext cx="4377690" cy="20078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Текстовое поле 8"/>
          <p:cNvSpPr txBox="1"/>
          <p:nvPr/>
        </p:nvSpPr>
        <p:spPr>
          <a:xfrm>
            <a:off x="4692650" y="4740910"/>
            <a:ext cx="40125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2400"/>
              <a:t>Колонии Хоанофлагеллят получаются путем недоведенного до конца деления</a:t>
            </a:r>
            <a:endParaRPr lang="ru-RU" altLang="en-US"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03835"/>
            <a:ext cx="7772400" cy="942340"/>
          </a:xfrm>
        </p:spPr>
        <p:txBody>
          <a:bodyPr/>
          <a:lstStyle/>
          <a:p>
            <a:r>
              <a:rPr lang="ru-RU" altLang="en-US"/>
              <a:t>План строения колониальной формы</a:t>
            </a:r>
            <a:endParaRPr lang="ru-RU" altLang="en-US"/>
          </a:p>
        </p:txBody>
      </p:sp>
      <p:graphicFrame>
        <p:nvGraphicFramePr>
          <p:cNvPr id="4100" name="Замещающее содержимое 4099"/>
          <p:cNvGraphicFramePr/>
          <p:nvPr>
            <p:ph idx="1"/>
          </p:nvPr>
        </p:nvGraphicFramePr>
        <p:xfrm>
          <a:off x="1561465" y="1384300"/>
          <a:ext cx="5866130" cy="4106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9525" imgH="9525" progId="CorelDRAW.Graphic.13">
                  <p:embed/>
                </p:oleObj>
              </mc:Choice>
              <mc:Fallback>
                <p:oleObj name="" r:id="rId1" imgW="9525" imgH="9525" progId="CorelDRAW.Graphic.13">
                  <p:embed/>
                  <p:pic>
                    <p:nvPicPr>
                      <p:cNvPr id="0" name="Изображение 1024" descr="image2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61465" y="1384300"/>
                        <a:ext cx="5866130" cy="4106545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AF2">
                              <a:alpha val="100000"/>
                            </a:srgbClr>
                          </a:gs>
                          <a:gs pos="74001">
                            <a:srgbClr val="FFD18C">
                              <a:alpha val="100000"/>
                            </a:srgbClr>
                          </a:gs>
                          <a:gs pos="83000">
                            <a:srgbClr val="FFD18C">
                              <a:alpha val="100000"/>
                            </a:srgbClr>
                          </a:gs>
                          <a:gs pos="100000">
                            <a:srgbClr val="FFE0B3">
                              <a:alpha val="100000"/>
                            </a:srgbClr>
                          </a:gs>
                        </a:gsLst>
                        <a:lin ang="5400000"/>
                        <a:tileRect/>
                      </a:gradFill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Текстовое поле 3"/>
          <p:cNvSpPr txBox="1"/>
          <p:nvPr/>
        </p:nvSpPr>
        <p:spPr>
          <a:xfrm>
            <a:off x="6275070" y="2397760"/>
            <a:ext cx="13976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>
                <a:solidFill>
                  <a:schemeClr val="bg2"/>
                </a:solidFill>
              </a:rPr>
              <a:t>Клетки</a:t>
            </a:r>
            <a:endParaRPr lang="ru-RU" altLang="en-US">
              <a:solidFill>
                <a:schemeClr val="bg2"/>
              </a:solidFill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6064250" y="4478655"/>
            <a:ext cx="1986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>
                <a:solidFill>
                  <a:schemeClr val="bg2"/>
                </a:solidFill>
              </a:rPr>
              <a:t>Межклеточный матрикс</a:t>
            </a:r>
            <a:endParaRPr lang="ru-RU" altLang="en-US">
              <a:solidFill>
                <a:schemeClr val="bg2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5560060" y="2687955"/>
            <a:ext cx="724535" cy="25400"/>
          </a:xfrm>
          <a:prstGeom prst="straightConnector1">
            <a:avLst/>
          </a:prstGeom>
          <a:ln>
            <a:solidFill>
              <a:schemeClr val="accent5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5920105" y="2713355"/>
            <a:ext cx="431800" cy="791845"/>
          </a:xfrm>
          <a:prstGeom prst="straightConnector1">
            <a:avLst/>
          </a:prstGeom>
          <a:ln>
            <a:solidFill>
              <a:schemeClr val="accent5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4767580" y="3576955"/>
            <a:ext cx="1296670" cy="1152525"/>
          </a:xfrm>
          <a:prstGeom prst="straightConnector1">
            <a:avLst/>
          </a:prstGeom>
          <a:ln>
            <a:solidFill>
              <a:schemeClr val="accent5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971550"/>
            <a:ext cx="7772400" cy="5124450"/>
          </a:xfrm>
        </p:spPr>
        <p:txBody>
          <a:bodyPr/>
          <a:lstStyle/>
          <a:p>
            <a:r>
              <a:rPr lang="ru-RU" altLang="en-US" dirty="0"/>
              <a:t>Класс</a:t>
            </a:r>
            <a:r>
              <a:rPr lang="en-US" altLang="ru-RU" dirty="0"/>
              <a:t>! </a:t>
            </a:r>
            <a:r>
              <a:rPr lang="ru-RU" altLang="en-US" dirty="0"/>
              <a:t>Но конструкцию можно улучшить</a:t>
            </a:r>
            <a:r>
              <a:rPr lang="en-US" altLang="ru-RU" dirty="0"/>
              <a:t>.</a:t>
            </a:r>
            <a:endParaRPr lang="en-US" altLang="ru-RU" dirty="0"/>
          </a:p>
          <a:p>
            <a:r>
              <a:rPr lang="ru-RU" altLang="en-US" dirty="0" err="1" smtClean="0"/>
              <a:t>Закон Догеля</a:t>
            </a:r>
            <a:r>
              <a:rPr lang="ru-RU" altLang="ru-RU" dirty="0"/>
              <a:t>: </a:t>
            </a:r>
            <a:r>
              <a:rPr lang="en-US" altLang="ru-RU" dirty="0"/>
              <a:t> </a:t>
            </a:r>
            <a:r>
              <a:rPr lang="ru-RU" altLang="en-US" dirty="0"/>
              <a:t>Главный тренд в эволюции полимерных организмов (тех, у которых много повторяющихся частей) является олигомеризация гомологичных органов </a:t>
            </a:r>
            <a:r>
              <a:rPr lang="ru-RU" altLang="en-US" dirty="0" err="1" smtClean="0"/>
              <a:t>и концентрация функций</a:t>
            </a:r>
            <a:r>
              <a:rPr lang="en-US" altLang="ru-RU" dirty="0"/>
              <a:t>. </a:t>
            </a:r>
            <a:endParaRPr lang="en-US" altLang="ru-RU" dirty="0"/>
          </a:p>
          <a:p>
            <a:r>
              <a:rPr lang="ru-RU" altLang="en-US" dirty="0"/>
              <a:t>На самом деле, эта тенденция есть только у многоклеточных форм, НО! колония таковой и является</a:t>
            </a:r>
            <a:endParaRPr lang="en-US" altLang="ru-RU" dirty="0"/>
          </a:p>
        </p:txBody>
      </p:sp>
      <p:sp>
        <p:nvSpPr>
          <p:cNvPr id="4" name="Заголовок 1"/>
          <p:cNvSpPr>
            <a:spLocks noGrp="1"/>
          </p:cNvSpPr>
          <p:nvPr/>
        </p:nvSpPr>
        <p:spPr>
          <a:xfrm>
            <a:off x="685800" y="29210"/>
            <a:ext cx="7772400" cy="94234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en-US" sz="3600">
                <a:sym typeface="+mn-ea"/>
              </a:rPr>
              <a:t>План строения колониальной формы</a:t>
            </a:r>
            <a:endParaRPr lang="ru-RU" altLang="en-US" sz="3600"/>
          </a:p>
          <a:p>
            <a:endParaRPr lang="ru-RU" altLang="en-US" sz="3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Дифференциация элементов колонии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1"/>
          </p:nvPr>
        </p:nvPicPr>
        <p:blipFill>
          <a:blip r:embed="rId1" cstate="print"/>
          <a:stretch>
            <a:fillRect/>
          </a:stretch>
        </p:blipFill>
        <p:spPr>
          <a:xfrm>
            <a:off x="852805" y="2230755"/>
            <a:ext cx="3473450" cy="260985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1027430" y="5058410"/>
            <a:ext cx="31248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altLang="en-US" sz="2800"/>
              <a:t>Proterospongia (</a:t>
            </a:r>
            <a:r>
              <a:rPr lang="en-US" altLang="en-US" sz="2800"/>
              <a:t>?</a:t>
            </a:r>
            <a:r>
              <a:rPr lang="ru-RU" altLang="en-US" sz="2800"/>
              <a:t>)</a:t>
            </a:r>
            <a:endParaRPr lang="en-US" altLang="ru-RU" sz="2800"/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06085" y="2383790"/>
            <a:ext cx="2952115" cy="26098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>
                <a:sym typeface="+mn-ea"/>
              </a:rPr>
              <a:t>Дифференциация элементов колонии</a:t>
            </a:r>
            <a:br>
              <a:rPr lang="ru-RU" altLang="en-US"/>
            </a:br>
            <a:endParaRPr lang="en-US" altLang="ru-RU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1626235"/>
          </a:xfrm>
        </p:spPr>
        <p:txBody>
          <a:bodyPr/>
          <a:lstStyle/>
          <a:p>
            <a:r>
              <a:rPr lang="ru-RU" altLang="en-US"/>
              <a:t>Инженерные перспективы</a:t>
            </a:r>
            <a:endParaRPr lang="en-US" altLang="ru-RU"/>
          </a:p>
          <a:p>
            <a:pPr lvl="2"/>
            <a:r>
              <a:rPr lang="ru-RU" altLang="en-US"/>
              <a:t>Размеры организма могут быть увеличены за счет многократного повторения однотипных модулей</a:t>
            </a:r>
            <a:endParaRPr lang="ru-RU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5880"/>
            <a:ext cx="7772400" cy="1143000"/>
          </a:xfrm>
        </p:spPr>
        <p:txBody>
          <a:bodyPr/>
          <a:lstStyle/>
          <a:p>
            <a:r>
              <a:rPr lang="ru-RU" altLang="en-US"/>
              <a:t>План строения (</a:t>
            </a:r>
            <a:r>
              <a:rPr lang="en-US" altLang="en-US"/>
              <a:t>Baupl</a:t>
            </a:r>
            <a:r>
              <a:rPr lang="en-US" altLang="en-US">
                <a:latin typeface="Times New Roman" panose="02020603050405020304" pitchFamily="18" charset="0"/>
              </a:rPr>
              <a:t>ä</a:t>
            </a:r>
            <a:r>
              <a:rPr lang="en-US" altLang="en-US"/>
              <a:t>ne</a:t>
            </a:r>
            <a:r>
              <a:rPr lang="ru-RU" altLang="en-US"/>
              <a:t>)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85800" y="882015"/>
            <a:ext cx="8314055" cy="1725930"/>
          </a:xfrm>
        </p:spPr>
        <p:txBody>
          <a:bodyPr/>
          <a:lstStyle/>
          <a:p>
            <a:r>
              <a:rPr lang="ru-RU" altLang="en-US" dirty="0" smtClean="0">
                <a:sym typeface="+mn-ea"/>
              </a:rPr>
              <a:t>Совокупность наиболее общих морфологических черт, характерных для всех представителей таксона</a:t>
            </a:r>
            <a:endParaRPr lang="ru-RU" dirty="0"/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1" cstate="print"/>
          <a:stretch>
            <a:fillRect/>
          </a:stretch>
        </p:blipFill>
        <p:spPr>
          <a:xfrm>
            <a:off x="327025" y="3325495"/>
            <a:ext cx="3808730" cy="285623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7685" y="3325495"/>
            <a:ext cx="4562475" cy="285623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4337685" y="2741930"/>
            <a:ext cx="124460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altLang="en-US" sz="3200">
                <a:sym typeface="+mn-ea"/>
              </a:rPr>
              <a:t>НО!</a:t>
            </a:r>
            <a:r>
              <a:rPr lang="en-US" altLang="ru-RU" sz="3200">
                <a:sym typeface="+mn-ea"/>
              </a:rPr>
              <a:t>...</a:t>
            </a:r>
            <a:endParaRPr lang="ru-RU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362835"/>
            <a:ext cx="7772400" cy="1143000"/>
          </a:xfrm>
        </p:spPr>
        <p:txBody>
          <a:bodyPr/>
          <a:lstStyle/>
          <a:p>
            <a:r>
              <a:rPr lang="en-US" altLang="ru-RU"/>
              <a:t>Level 2. </a:t>
            </a:r>
            <a:r>
              <a:rPr lang="ru-RU"/>
              <a:t>Дотканевые формы</a:t>
            </a:r>
            <a:endParaRPr lang="ru-RU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7620"/>
            <a:ext cx="7772400" cy="1143000"/>
          </a:xfrm>
        </p:spPr>
        <p:txBody>
          <a:bodyPr/>
          <a:lstStyle/>
          <a:p>
            <a:r>
              <a:rPr lang="en-US" altLang="ru-RU"/>
              <a:t>Spongia</a:t>
            </a:r>
            <a:endParaRPr lang="en-US" altLang="ru-RU"/>
          </a:p>
        </p:txBody>
      </p:sp>
      <p:pic>
        <p:nvPicPr>
          <p:cNvPr id="13319" name="Замещающее содержимое 13318" descr="&amp;Kcy;&amp;acy;&amp;rcy;&amp;tcy;&amp;icy;&amp;ncy;&amp;kcy;&amp;icy; &amp;pcy;&amp;ocy; &amp;zcy;&amp;acy;&amp;pcy;&amp;rcy;&amp;ocy;&amp;scy;&amp;ucy; Spongia"/>
          <p:cNvPicPr>
            <a:picLocks noGrp="1" noChangeAspect="1"/>
          </p:cNvPicPr>
          <p:nvPr>
            <p:ph sz="half" idx="2"/>
          </p:nvPr>
        </p:nvPicPr>
        <p:blipFill>
          <a:blip r:embed="rId1" cstate="print"/>
          <a:stretch>
            <a:fillRect/>
          </a:stretch>
        </p:blipFill>
        <p:spPr>
          <a:xfrm>
            <a:off x="1062355" y="1135063"/>
            <a:ext cx="7019925" cy="56673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амещающее содержимое 5"/>
          <p:cNvPicPr>
            <a:picLocks noGrp="1" noChangeAspect="1"/>
          </p:cNvPicPr>
          <p:nvPr>
            <p:ph sz="half" idx="1"/>
          </p:nvPr>
        </p:nvPicPr>
        <p:blipFill>
          <a:blip r:embed="rId1" cstate="print"/>
          <a:stretch>
            <a:fillRect/>
          </a:stretch>
        </p:blipFill>
        <p:spPr>
          <a:xfrm>
            <a:off x="5556885" y="4135120"/>
            <a:ext cx="3030855" cy="26797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9525"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25400"/>
            <a:ext cx="7772400" cy="661035"/>
          </a:xfrm>
        </p:spPr>
        <p:txBody>
          <a:bodyPr/>
          <a:lstStyle/>
          <a:p>
            <a:r>
              <a:rPr lang="ru-RU" altLang="en-US" sz="2800">
                <a:sym typeface="+mn-ea"/>
              </a:rPr>
              <a:t>Инженерия плана строения губок</a:t>
            </a:r>
            <a:endParaRPr lang="ru-RU" altLang="en-US" sz="2800">
              <a:sym typeface="+mn-ea"/>
            </a:endParaRP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145" y="3006090"/>
            <a:ext cx="3808730" cy="3808730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1824355" y="2176780"/>
            <a:ext cx="2880360" cy="1727835"/>
          </a:xfrm>
          <a:prstGeom prst="cloud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/>
              <a:t>На что жалуетесь</a:t>
            </a:r>
            <a:r>
              <a:rPr lang="en-US" altLang="en-US"/>
              <a:t>?</a:t>
            </a:r>
            <a:endParaRPr lang="en-US" altLang="en-US"/>
          </a:p>
        </p:txBody>
      </p:sp>
      <p:sp>
        <p:nvSpPr>
          <p:cNvPr id="6" name="Выноска-облако 5"/>
          <p:cNvSpPr/>
          <p:nvPr/>
        </p:nvSpPr>
        <p:spPr>
          <a:xfrm>
            <a:off x="4894580" y="1854835"/>
            <a:ext cx="4023995" cy="2049780"/>
          </a:xfrm>
          <a:prstGeom prst="cloudCallout">
            <a:avLst>
              <a:gd name="adj1" fmla="val 9886"/>
              <a:gd name="adj2" fmla="val 9922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/>
              <a:t>Я хотела бы стать большой и сильной, но все что у меня есть, это клетки и межклеточный матрикс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37160"/>
            <a:ext cx="7772400" cy="498475"/>
          </a:xfrm>
        </p:spPr>
        <p:txBody>
          <a:bodyPr/>
          <a:lstStyle/>
          <a:p>
            <a:r>
              <a:rPr lang="ru-RU" altLang="en-US" sz="2800">
                <a:sym typeface="+mn-ea"/>
              </a:rPr>
              <a:t>Инженерия плана строения губок</a:t>
            </a:r>
            <a:br>
              <a:rPr lang="ru-RU" altLang="en-US" sz="2800">
                <a:sym typeface="+mn-ea"/>
              </a:rPr>
            </a:br>
            <a:endParaRPr lang="en-US" altLang="ru-RU" sz="2800">
              <a:sym typeface="+mn-ea"/>
            </a:endParaRP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1" cstate="print"/>
          <a:stretch>
            <a:fillRect/>
          </a:stretch>
        </p:blipFill>
        <p:spPr>
          <a:xfrm>
            <a:off x="17145" y="3006090"/>
            <a:ext cx="3808730" cy="3808730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1824355" y="2176780"/>
            <a:ext cx="2880360" cy="1727835"/>
          </a:xfrm>
          <a:prstGeom prst="cloud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/>
              <a:t>Твоя проблема заключается в том, что...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4627245" y="782320"/>
            <a:ext cx="4372610" cy="4114800"/>
          </a:xfrm>
        </p:spPr>
        <p:txBody>
          <a:bodyPr/>
          <a:lstStyle/>
          <a:p>
            <a:r>
              <a:rPr lang="ru-RU" altLang="en-US" sz="2800"/>
              <a:t>Каждая твоя клетка не может активно двигаться </a:t>
            </a:r>
            <a:endParaRPr lang="en-US" altLang="ru-RU" sz="2800"/>
          </a:p>
          <a:p>
            <a:r>
              <a:rPr lang="ru-RU" altLang="en-US" sz="2800"/>
              <a:t>Каждая твоя клетка не может эффективно питаться....</a:t>
            </a:r>
            <a:endParaRPr lang="en-US" altLang="ru-RU" sz="2800"/>
          </a:p>
          <a:p>
            <a:r>
              <a:rPr lang="ru-RU" altLang="en-US" sz="2800"/>
              <a:t>Но! Есть и хорошая новость: Клеток у тебя много</a:t>
            </a:r>
            <a:r>
              <a:rPr lang="en-US" altLang="ru-RU" sz="2800"/>
              <a:t>! </a:t>
            </a:r>
            <a:r>
              <a:rPr lang="ru-RU" altLang="en-US" sz="2800"/>
              <a:t>Это же здорово</a:t>
            </a:r>
            <a:r>
              <a:rPr lang="en-US" altLang="ru-RU" sz="2800"/>
              <a:t>!...</a:t>
            </a:r>
            <a:endParaRPr lang="en-US" altLang="ru-RU" sz="2800"/>
          </a:p>
        </p:txBody>
      </p:sp>
      <p:pic>
        <p:nvPicPr>
          <p:cNvPr id="6" name="Замещающее содержимое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67375" y="5074920"/>
            <a:ext cx="1967865" cy="17399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857500"/>
            <a:ext cx="7772400" cy="1143000"/>
          </a:xfrm>
        </p:spPr>
        <p:txBody>
          <a:bodyPr/>
          <a:p>
            <a:r>
              <a:rPr lang="ru-RU" altLang="en-US"/>
              <a:t>Знаете ли вы почему самолеты летают?</a:t>
            </a:r>
            <a:endParaRPr lang="ru-RU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5405"/>
            <a:ext cx="7772400" cy="607060"/>
          </a:xfrm>
        </p:spPr>
        <p:txBody>
          <a:bodyPr/>
          <a:lstStyle/>
          <a:p>
            <a:r>
              <a:rPr lang="ru-RU" altLang="en-US" sz="3200">
                <a:sym typeface="+mn-ea"/>
              </a:rPr>
              <a:t>Инженерия плана строения губок</a:t>
            </a:r>
            <a:endParaRPr lang="ru-RU" altLang="en-US" sz="32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85800" y="873760"/>
            <a:ext cx="3808730" cy="808355"/>
          </a:xfrm>
        </p:spPr>
        <p:txBody>
          <a:bodyPr/>
          <a:lstStyle/>
          <a:p>
            <a:r>
              <a:rPr lang="ru-RU" altLang="en-US" dirty="0" err="1"/>
              <a:t>Закон Бернули</a:t>
            </a:r>
            <a:endParaRPr lang="ru-RU" altLang="en-US" dirty="0"/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1" cstate="print"/>
          <a:stretch>
            <a:fillRect/>
          </a:stretch>
        </p:blipFill>
        <p:spPr>
          <a:xfrm>
            <a:off x="104140" y="1682115"/>
            <a:ext cx="8869045" cy="487299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25400"/>
            <a:ext cx="7772400" cy="661035"/>
          </a:xfrm>
        </p:spPr>
        <p:txBody>
          <a:bodyPr/>
          <a:lstStyle/>
          <a:p>
            <a:r>
              <a:rPr lang="ru-RU" altLang="en-US" sz="2800">
                <a:sym typeface="+mn-ea"/>
              </a:rPr>
              <a:t>Инженерия плана строения губок</a:t>
            </a:r>
            <a:endParaRPr lang="en-US" altLang="ru-RU" sz="2800">
              <a:sym typeface="+mn-ea"/>
            </a:endParaRP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1" cstate="print"/>
          <a:stretch>
            <a:fillRect/>
          </a:stretch>
        </p:blipFill>
        <p:spPr>
          <a:xfrm>
            <a:off x="135255" y="635635"/>
            <a:ext cx="2356485" cy="2356485"/>
          </a:xfrm>
          <a:prstGeom prst="rect">
            <a:avLst/>
          </a:prstGeom>
        </p:spPr>
      </p:pic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3519805" y="782320"/>
            <a:ext cx="5198110" cy="2223770"/>
          </a:xfrm>
        </p:spPr>
        <p:txBody>
          <a:bodyPr/>
          <a:lstStyle/>
          <a:p>
            <a:r>
              <a:rPr lang="en-US" altLang="ru-RU"/>
              <a:t>OK! </a:t>
            </a:r>
            <a:r>
              <a:rPr lang="ru-RU" altLang="en-US"/>
              <a:t>Да будешь ты сидячей формой... Но в форме бокала!</a:t>
            </a:r>
            <a:endParaRPr lang="ru-RU" altLang="en-US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00220" y="2731770"/>
            <a:ext cx="4032250" cy="3340100"/>
          </a:xfrm>
          <a:prstGeom prst="rect">
            <a:avLst/>
          </a:prstGeom>
        </p:spPr>
      </p:pic>
      <p:pic>
        <p:nvPicPr>
          <p:cNvPr id="9" name="Замещающее содержимое 4"/>
          <p:cNvPicPr>
            <a:picLocks noChangeAspect="1"/>
          </p:cNvPicPr>
          <p:nvPr/>
        </p:nvPicPr>
        <p:blipFill>
          <a:blip r:embed="rId3" cstate="print"/>
          <a:srcRect l="3242" t="21394" r="74504"/>
          <a:stretch>
            <a:fillRect/>
          </a:stretch>
        </p:blipFill>
        <p:spPr>
          <a:xfrm>
            <a:off x="685165" y="4168140"/>
            <a:ext cx="3051810" cy="2642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Стрелка влево 9"/>
          <p:cNvSpPr/>
          <p:nvPr/>
        </p:nvSpPr>
        <p:spPr>
          <a:xfrm>
            <a:off x="685165" y="3376295"/>
            <a:ext cx="3051810" cy="791845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1" name="Текстовое поле 10"/>
          <p:cNvSpPr txBox="1"/>
          <p:nvPr/>
        </p:nvSpPr>
        <p:spPr>
          <a:xfrm>
            <a:off x="1564005" y="3588385"/>
            <a:ext cx="19558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>
                <a:solidFill>
                  <a:schemeClr val="bg2"/>
                </a:solidFill>
              </a:rPr>
              <a:t>Поток воды</a:t>
            </a:r>
            <a:endParaRPr lang="ru-RU" altLang="en-US">
              <a:solidFill>
                <a:schemeClr val="bg2"/>
              </a:solidFill>
            </a:endParaRP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1223645" y="4168140"/>
            <a:ext cx="2127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>
                <a:solidFill>
                  <a:schemeClr val="bg2"/>
                </a:solidFill>
              </a:rPr>
              <a:t>Низкое давление</a:t>
            </a:r>
            <a:endParaRPr lang="ru-RU" altLang="en-US">
              <a:solidFill>
                <a:schemeClr val="bg2"/>
              </a:solidFill>
            </a:endParaRPr>
          </a:p>
        </p:txBody>
      </p:sp>
      <p:sp>
        <p:nvSpPr>
          <p:cNvPr id="14" name="Текстовое поле 13"/>
          <p:cNvSpPr txBox="1"/>
          <p:nvPr/>
        </p:nvSpPr>
        <p:spPr>
          <a:xfrm rot="5400000">
            <a:off x="1191260" y="5322570"/>
            <a:ext cx="1955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>
                <a:solidFill>
                  <a:schemeClr val="bg2"/>
                </a:solidFill>
              </a:rPr>
              <a:t>Высокое</a:t>
            </a:r>
            <a:endParaRPr lang="ru-RU" altLang="en-US">
              <a:solidFill>
                <a:schemeClr val="bg2"/>
              </a:solidFill>
            </a:endParaRPr>
          </a:p>
          <a:p>
            <a:pPr algn="ctr"/>
            <a:r>
              <a:rPr lang="ru-RU" altLang="en-US">
                <a:solidFill>
                  <a:schemeClr val="bg2"/>
                </a:solidFill>
              </a:rPr>
              <a:t>давление</a:t>
            </a:r>
            <a:endParaRPr lang="ru-RU" altLang="en-US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25400"/>
            <a:ext cx="7772400" cy="661035"/>
          </a:xfrm>
        </p:spPr>
        <p:txBody>
          <a:bodyPr/>
          <a:lstStyle/>
          <a:p>
            <a:r>
              <a:rPr lang="ru-RU" altLang="en-US" sz="2800">
                <a:sym typeface="+mn-ea"/>
              </a:rPr>
              <a:t>Инженерия плана строения губок</a:t>
            </a:r>
            <a:endParaRPr lang="en-US" altLang="ru-RU" sz="2800">
              <a:sym typeface="+mn-ea"/>
            </a:endParaRP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1" cstate="print"/>
          <a:stretch>
            <a:fillRect/>
          </a:stretch>
        </p:blipFill>
        <p:spPr>
          <a:xfrm>
            <a:off x="125730" y="635635"/>
            <a:ext cx="1339850" cy="1339850"/>
          </a:xfrm>
          <a:prstGeom prst="rect">
            <a:avLst/>
          </a:prstGeom>
        </p:spPr>
      </p:pic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738630" y="635635"/>
            <a:ext cx="7324090" cy="2759075"/>
          </a:xfrm>
        </p:spPr>
        <p:txBody>
          <a:bodyPr/>
          <a:lstStyle/>
          <a:p>
            <a:r>
              <a:rPr lang="ru-RU" altLang="en-US" sz="2800"/>
              <a:t>Твое тело тело будет пронизано каналами, которые будут связывать камеры с питающимися клетками</a:t>
            </a:r>
            <a:endParaRPr lang="ru-RU" altLang="en-US" sz="2800"/>
          </a:p>
          <a:p>
            <a:r>
              <a:rPr lang="ru-RU" altLang="en-US" sz="2800"/>
              <a:t>Используя модулярный подход ты сможешь увеличить количество камер</a:t>
            </a:r>
            <a:r>
              <a:rPr lang="en-US" altLang="ru-RU" sz="2800"/>
              <a:t>. </a:t>
            </a:r>
            <a:endParaRPr lang="en-US" altLang="ru-RU" sz="2800"/>
          </a:p>
          <a:p>
            <a:r>
              <a:rPr lang="ru-RU" altLang="en-US" sz="2800"/>
              <a:t>Это позволит тебе стать крупнее</a:t>
            </a:r>
            <a:r>
              <a:rPr lang="en-US" altLang="ru-RU" sz="2800"/>
              <a:t>.</a:t>
            </a:r>
            <a:endParaRPr lang="en-US" altLang="ru-RU" sz="2800"/>
          </a:p>
        </p:txBody>
      </p:sp>
      <p:grpSp>
        <p:nvGrpSpPr>
          <p:cNvPr id="9" name="Группа 8"/>
          <p:cNvGrpSpPr/>
          <p:nvPr/>
        </p:nvGrpSpPr>
        <p:grpSpPr>
          <a:xfrm>
            <a:off x="778510" y="3510280"/>
            <a:ext cx="7867650" cy="3331210"/>
            <a:chOff x="435" y="5528"/>
            <a:chExt cx="12390" cy="5246"/>
          </a:xfrm>
        </p:grpSpPr>
        <p:pic>
          <p:nvPicPr>
            <p:cNvPr id="7" name="Замещающее содержимое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5" y="5529"/>
              <a:ext cx="11251" cy="524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" name="Изображение 7"/>
            <p:cNvPicPr>
              <a:picLocks noChangeAspect="1"/>
            </p:cNvPicPr>
            <p:nvPr/>
          </p:nvPicPr>
          <p:blipFill>
            <a:blip r:embed="rId3" cstate="print"/>
            <a:srcRect l="50225"/>
            <a:stretch>
              <a:fillRect/>
            </a:stretch>
          </p:blipFill>
          <p:spPr>
            <a:xfrm>
              <a:off x="435" y="5528"/>
              <a:ext cx="4254" cy="52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25400"/>
            <a:ext cx="7772400" cy="661035"/>
          </a:xfrm>
        </p:spPr>
        <p:txBody>
          <a:bodyPr/>
          <a:lstStyle/>
          <a:p>
            <a:r>
              <a:rPr lang="ru-RU" altLang="en-US" sz="2800">
                <a:sym typeface="+mn-ea"/>
              </a:rPr>
              <a:t>Инженерия плана строения губок</a:t>
            </a:r>
            <a:endParaRPr lang="en-US" altLang="ru-RU" sz="2800">
              <a:sym typeface="+mn-ea"/>
            </a:endParaRP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1" cstate="print"/>
          <a:stretch>
            <a:fillRect/>
          </a:stretch>
        </p:blipFill>
        <p:spPr>
          <a:xfrm>
            <a:off x="125730" y="635635"/>
            <a:ext cx="1184910" cy="1184910"/>
          </a:xfrm>
          <a:prstGeom prst="rect">
            <a:avLst/>
          </a:prstGeom>
        </p:spPr>
      </p:pic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657985" y="635635"/>
            <a:ext cx="7105015" cy="1415415"/>
          </a:xfrm>
        </p:spPr>
        <p:txBody>
          <a:bodyPr/>
          <a:lstStyle/>
          <a:p>
            <a:r>
              <a:rPr lang="ru-RU" altLang="en-US" sz="2800"/>
              <a:t>Некоторые клетки будут производить опорные структуры (кристаллические спикулы или белковые тяжи</a:t>
            </a:r>
            <a:endParaRPr lang="en-US" altLang="ru-RU" sz="280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230" y="4610735"/>
            <a:ext cx="2835910" cy="212788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730" y="2186940"/>
            <a:ext cx="4206240" cy="221551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50080" y="2186940"/>
            <a:ext cx="4464685" cy="291274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9115" y="5229860"/>
            <a:ext cx="2095500" cy="15748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09220"/>
            <a:ext cx="7772400" cy="526415"/>
          </a:xfrm>
        </p:spPr>
        <p:txBody>
          <a:bodyPr/>
          <a:lstStyle/>
          <a:p>
            <a:r>
              <a:rPr lang="ru-RU" altLang="en-US" sz="2800">
                <a:sym typeface="+mn-ea"/>
              </a:rPr>
              <a:t>Инженерия плана строения губок</a:t>
            </a:r>
            <a:br>
              <a:rPr lang="ru-RU" altLang="en-US" sz="2800">
                <a:sym typeface="+mn-ea"/>
              </a:rPr>
            </a:br>
            <a:endParaRPr lang="en-US" altLang="ru-RU" sz="2800">
              <a:sym typeface="+mn-ea"/>
            </a:endParaRP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1" cstate="print"/>
          <a:stretch>
            <a:fillRect/>
          </a:stretch>
        </p:blipFill>
        <p:spPr>
          <a:xfrm>
            <a:off x="125730" y="635635"/>
            <a:ext cx="1184910" cy="1184910"/>
          </a:xfrm>
          <a:prstGeom prst="rect">
            <a:avLst/>
          </a:prstGeom>
        </p:spPr>
      </p:pic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657985" y="635635"/>
            <a:ext cx="7105015" cy="1415415"/>
          </a:xfrm>
        </p:spPr>
        <p:txBody>
          <a:bodyPr/>
          <a:lstStyle/>
          <a:p>
            <a:r>
              <a:rPr lang="ru-RU" altLang="en-US" sz="2400" dirty="0"/>
              <a:t>Но! Одно условие. Пусть твои питающиеся клетки будут отдавать часть питательных веществ в межклеточный матрикс. Все остальные клетки будут получать пищу из этого матрикса</a:t>
            </a:r>
            <a:r>
              <a:rPr lang="en-US" altLang="ru-RU" sz="2800" dirty="0"/>
              <a:t>. </a:t>
            </a:r>
            <a:endParaRPr lang="en-US" altLang="ru-RU" sz="2800" dirty="0"/>
          </a:p>
          <a:p>
            <a:pPr marL="0" indent="0">
              <a:buNone/>
            </a:pPr>
            <a:endParaRPr lang="en-US" altLang="en-US" sz="28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4260" y="2262505"/>
            <a:ext cx="6971665" cy="3486150"/>
          </a:xfrm>
          <a:prstGeom prst="rect">
            <a:avLst/>
          </a:prstGeom>
        </p:spPr>
      </p:pic>
      <p:sp>
        <p:nvSpPr>
          <p:cNvPr id="11" name="Замещающее содержимое 2"/>
          <p:cNvSpPr/>
          <p:nvPr/>
        </p:nvSpPr>
        <p:spPr>
          <a:xfrm>
            <a:off x="125730" y="5812155"/>
            <a:ext cx="8849360" cy="10890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en-US" sz="2400"/>
              <a:t>А в качестве бонуса... Ты сможешь спрятать клетки, ответственные за размножение внутри этого матрикса. </a:t>
            </a:r>
            <a:endParaRPr lang="ru-RU" altLang="en-US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 err="1" smtClean="0"/>
              <a:t>Другой аспект</a:t>
            </a:r>
            <a:endParaRPr lang="ru-RU" altLang="en-US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85800" y="1808480"/>
            <a:ext cx="7842250" cy="1736090"/>
          </a:xfrm>
        </p:spPr>
        <p:txBody>
          <a:bodyPr/>
          <a:lstStyle/>
          <a:p>
            <a:r>
              <a:rPr lang="ru-RU" altLang="en-US" dirty="0" err="1"/>
              <a:t>План строения - проявление совокупность морфологических структур, </a:t>
            </a:r>
            <a:r>
              <a:rPr lang="ru-RU" dirty="0" err="1"/>
              <a:t>которые обеспечивают </a:t>
            </a:r>
            <a:r>
              <a:rPr lang="ru-RU" altLang="en-US" dirty="0"/>
              <a:t>решение базовых задач организмов</a:t>
            </a:r>
            <a:r>
              <a:rPr lang="en-US" altLang="ru-RU" dirty="0"/>
              <a:t>.</a:t>
            </a:r>
            <a:endParaRPr lang="en-US" alt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25400"/>
            <a:ext cx="7772400" cy="661035"/>
          </a:xfrm>
        </p:spPr>
        <p:txBody>
          <a:bodyPr/>
          <a:lstStyle/>
          <a:p>
            <a:r>
              <a:rPr lang="ru-RU" altLang="en-US" sz="2800">
                <a:sym typeface="+mn-ea"/>
              </a:rPr>
              <a:t>Инженерия плана строения губок</a:t>
            </a:r>
            <a:endParaRPr lang="en-US" altLang="ru-RU" sz="2800"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25730" y="635635"/>
            <a:ext cx="8936990" cy="624205"/>
          </a:xfrm>
        </p:spPr>
        <p:txBody>
          <a:bodyPr/>
          <a:lstStyle/>
          <a:p>
            <a:r>
              <a:rPr lang="ru-RU" altLang="en-US" sz="2800"/>
              <a:t>Да будет так!</a:t>
            </a:r>
            <a:r>
              <a:rPr lang="en-US" altLang="en-US" sz="2800"/>
              <a:t>...</a:t>
            </a:r>
            <a:endParaRPr lang="en-US" altLang="en-US" sz="280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25730" y="1875155"/>
            <a:ext cx="9170670" cy="440245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28930"/>
            <a:ext cx="7772400" cy="932815"/>
          </a:xfrm>
        </p:spPr>
        <p:txBody>
          <a:bodyPr/>
          <a:lstStyle/>
          <a:p>
            <a:r>
              <a:rPr lang="ru-RU" altLang="en-US" sz="3200">
                <a:sym typeface="+mn-ea"/>
              </a:rPr>
              <a:t>Нерешенные проблемы дотканевой организации</a:t>
            </a:r>
            <a:br>
              <a:rPr lang="en-US" altLang="ru-RU" sz="3200"/>
            </a:br>
            <a:endParaRPr lang="ru-RU" altLang="en-US" sz="32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1100455"/>
            <a:ext cx="7772400" cy="4114800"/>
          </a:xfrm>
        </p:spPr>
        <p:txBody>
          <a:bodyPr/>
          <a:lstStyle/>
          <a:p>
            <a:r>
              <a:rPr lang="ru-RU" altLang="en-US" sz="2400" dirty="0">
                <a:sym typeface="+mn-ea"/>
              </a:rPr>
              <a:t>Все функции выполняют сами клетки как таковые, а не группы клеток. </a:t>
            </a:r>
            <a:endParaRPr lang="ru-RU" altLang="en-US" sz="2400" dirty="0">
              <a:sym typeface="+mn-ea"/>
            </a:endParaRPr>
          </a:p>
          <a:p>
            <a:endParaRPr lang="ru-RU" altLang="en-US" sz="2400" dirty="0">
              <a:sym typeface="+mn-ea"/>
            </a:endParaRPr>
          </a:p>
          <a:p>
            <a:r>
              <a:rPr lang="ru-RU" altLang="en-US" sz="2400" dirty="0">
                <a:sym typeface="+mn-ea"/>
              </a:rPr>
              <a:t>Такие формы обречены воспроизводить только то, что может позволить специализация отдельных клеток. </a:t>
            </a:r>
            <a:endParaRPr lang="ru-RU" alt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362835"/>
            <a:ext cx="7772400" cy="1143000"/>
          </a:xfrm>
        </p:spPr>
        <p:txBody>
          <a:bodyPr/>
          <a:lstStyle/>
          <a:p>
            <a:r>
              <a:rPr lang="en-US" altLang="ru-RU" dirty="0"/>
              <a:t>Level 2. </a:t>
            </a:r>
            <a:r>
              <a:rPr lang="ru-RU" altLang="en-US" dirty="0" err="1"/>
              <a:t>План строения доклеточных фом. Вторая попытка </a:t>
            </a:r>
            <a:r>
              <a:rPr lang="ru-RU" altLang="ru-RU" dirty="0" smtClean="0"/>
              <a:t> </a:t>
            </a:r>
            <a:r>
              <a:rPr lang="en-US" altLang="ru-RU" dirty="0" smtClean="0"/>
              <a:t> ̶ </a:t>
            </a:r>
            <a:r>
              <a:rPr lang="ru-RU" altLang="ru-RU" dirty="0" smtClean="0"/>
              <a:t> </a:t>
            </a:r>
            <a:r>
              <a:rPr lang="en-US" altLang="ru-RU" dirty="0" smtClean="0"/>
              <a:t>“</a:t>
            </a:r>
            <a:r>
              <a:rPr lang="ru-RU" altLang="en-US" dirty="0"/>
              <a:t>почти ткани</a:t>
            </a:r>
            <a:r>
              <a:rPr lang="en-US" altLang="ru-RU" dirty="0"/>
              <a:t>” </a:t>
            </a:r>
            <a:endParaRPr lang="ru-RU" alt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7620"/>
            <a:ext cx="7772400" cy="752475"/>
          </a:xfrm>
        </p:spPr>
        <p:txBody>
          <a:bodyPr/>
          <a:lstStyle/>
          <a:p>
            <a:r>
              <a:rPr lang="en-US" altLang="ru-RU"/>
              <a:t>Phagocytella</a:t>
            </a:r>
            <a:endParaRPr lang="en-US" altLang="ru-RU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274320" y="744855"/>
            <a:ext cx="3979545" cy="584898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4385" y="100330"/>
            <a:ext cx="1858645" cy="2545080"/>
          </a:xfrm>
          <a:prstGeom prst="rect">
            <a:avLst/>
          </a:prstGeom>
        </p:spPr>
      </p:pic>
      <p:graphicFrame>
        <p:nvGraphicFramePr>
          <p:cNvPr id="5125" name="Объект 5124"/>
          <p:cNvGraphicFramePr/>
          <p:nvPr/>
        </p:nvGraphicFramePr>
        <p:xfrm>
          <a:off x="4351020" y="3242945"/>
          <a:ext cx="2876550" cy="2544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r:id="rId3" imgW="1304290" imgH="1143000" progId="CorelDRAW.Graphic.13">
                  <p:embed/>
                </p:oleObj>
              </mc:Choice>
              <mc:Fallback>
                <p:oleObj name="" r:id="rId3" imgW="1304290" imgH="1143000" progId="CorelDRAW.Graphic.13">
                  <p:embed/>
                  <p:pic>
                    <p:nvPicPr>
                      <p:cNvPr id="0" name="Изображение 2048" descr="image4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51020" y="3242945"/>
                        <a:ext cx="2876550" cy="2544445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AF2">
                              <a:alpha val="100000"/>
                            </a:srgbClr>
                          </a:gs>
                          <a:gs pos="74001">
                            <a:srgbClr val="FFD18C">
                              <a:alpha val="100000"/>
                            </a:srgbClr>
                          </a:gs>
                          <a:gs pos="83000">
                            <a:srgbClr val="FFD18C">
                              <a:alpha val="100000"/>
                            </a:srgbClr>
                          </a:gs>
                          <a:gs pos="100000">
                            <a:srgbClr val="FFE0B3">
                              <a:alpha val="10000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Текстовое поле 5"/>
          <p:cNvSpPr txBox="1"/>
          <p:nvPr/>
        </p:nvSpPr>
        <p:spPr>
          <a:xfrm>
            <a:off x="4696460" y="2632710"/>
            <a:ext cx="2035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/>
              <a:t>Kinoblast</a:t>
            </a:r>
            <a:endParaRPr lang="en-US" altLang="ru-RU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7300595" y="4131945"/>
            <a:ext cx="1864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/>
              <a:t>Phagocytoblast</a:t>
            </a:r>
            <a:endParaRPr lang="en-US" altLang="ru-RU"/>
          </a:p>
        </p:txBody>
      </p:sp>
      <p:sp>
        <p:nvSpPr>
          <p:cNvPr id="22" name="Текстовое поле 21"/>
          <p:cNvSpPr txBox="1"/>
          <p:nvPr/>
        </p:nvSpPr>
        <p:spPr>
          <a:xfrm>
            <a:off x="5438775" y="5894070"/>
            <a:ext cx="14833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/>
              <a:t>Inter-cellular matrix</a:t>
            </a:r>
            <a:endParaRPr lang="en-US" altLang="ru-RU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5292090" y="2994025"/>
            <a:ext cx="431800" cy="720090"/>
          </a:xfrm>
          <a:prstGeom prst="straightConnector1">
            <a:avLst/>
          </a:prstGeom>
          <a:ln w="25400">
            <a:solidFill>
              <a:schemeClr val="accent5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6516370" y="4434205"/>
            <a:ext cx="935990" cy="215900"/>
          </a:xfrm>
          <a:prstGeom prst="straightConnector1">
            <a:avLst/>
          </a:prstGeom>
          <a:ln w="25400">
            <a:solidFill>
              <a:schemeClr val="accent5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6012180" y="4869180"/>
            <a:ext cx="144145" cy="1151890"/>
          </a:xfrm>
          <a:prstGeom prst="straightConnector1">
            <a:avLst/>
          </a:prstGeom>
          <a:ln w="25400">
            <a:solidFill>
              <a:schemeClr val="accent5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трелка вниз 9"/>
          <p:cNvSpPr/>
          <p:nvPr/>
        </p:nvSpPr>
        <p:spPr>
          <a:xfrm rot="7500000">
            <a:off x="3204845" y="2343785"/>
            <a:ext cx="360045" cy="21704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7144385" y="2659380"/>
            <a:ext cx="1838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И. И. Мечников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6355"/>
            <a:ext cx="7772400" cy="1143000"/>
          </a:xfrm>
        </p:spPr>
        <p:txBody>
          <a:bodyPr/>
          <a:lstStyle/>
          <a:p>
            <a:r>
              <a:rPr lang="en-US" altLang="ru-RU"/>
              <a:t>Placozoa</a:t>
            </a:r>
            <a:endParaRPr lang="en-US" altLang="ru-RU"/>
          </a:p>
        </p:txBody>
      </p:sp>
      <p:graphicFrame>
        <p:nvGraphicFramePr>
          <p:cNvPr id="5125" name="Объект 5124"/>
          <p:cNvGraphicFramePr/>
          <p:nvPr/>
        </p:nvGraphicFramePr>
        <p:xfrm>
          <a:off x="281940" y="2580958"/>
          <a:ext cx="3203575" cy="280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" r:id="rId1" imgW="1304290" imgH="1143000" progId="CorelDRAW.Graphic.13">
                  <p:embed/>
                </p:oleObj>
              </mc:Choice>
              <mc:Fallback>
                <p:oleObj name="" r:id="rId1" imgW="1304290" imgH="1143000" progId="CorelDRAW.Graphic.13">
                  <p:embed/>
                  <p:pic>
                    <p:nvPicPr>
                      <p:cNvPr id="0" name="Изображение 3072" descr="image4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81940" y="2580958"/>
                        <a:ext cx="3203575" cy="2808287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AF2">
                              <a:alpha val="100000"/>
                            </a:srgbClr>
                          </a:gs>
                          <a:gs pos="74001">
                            <a:srgbClr val="FFD18C">
                              <a:alpha val="100000"/>
                            </a:srgbClr>
                          </a:gs>
                          <a:gs pos="83000">
                            <a:srgbClr val="FFD18C">
                              <a:alpha val="100000"/>
                            </a:srgbClr>
                          </a:gs>
                          <a:gs pos="100000">
                            <a:srgbClr val="FFE0B3">
                              <a:alpha val="10000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6" name="Изображение 51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4663" y="2060575"/>
            <a:ext cx="4859337" cy="458311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9525">
            <a:noFill/>
          </a:ln>
        </p:spPr>
      </p:pic>
      <p:pic>
        <p:nvPicPr>
          <p:cNvPr id="5128" name="Изображение 5127" descr="&amp;Kcy;&amp;acy;&amp;rcy;&amp;tcy;&amp;icy;&amp;ncy;&amp;kcy;&amp;icy; &amp;pcy;&amp;ocy; &amp;zcy;&amp;acy;&amp;pcy;&amp;rcy;&amp;ocy;&amp;scy;&amp;ucy; placozoa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29576">
            <a:off x="369888" y="453073"/>
            <a:ext cx="2349500" cy="2044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Текстовое поле 3"/>
          <p:cNvSpPr txBox="1"/>
          <p:nvPr/>
        </p:nvSpPr>
        <p:spPr>
          <a:xfrm>
            <a:off x="2176780" y="5876925"/>
            <a:ext cx="19100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/>
              <a:t>Движение</a:t>
            </a:r>
            <a:endParaRPr lang="ru-RU" altLang="en-US"/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3054350" y="2060575"/>
            <a:ext cx="1322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Питание</a:t>
            </a:r>
            <a:endParaRPr lang="ru-RU" altLang="en-US"/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3895090" y="2442845"/>
            <a:ext cx="2621280" cy="2353945"/>
          </a:xfrm>
          <a:prstGeom prst="straightConnector1">
            <a:avLst/>
          </a:prstGeom>
          <a:ln w="25400">
            <a:solidFill>
              <a:schemeClr val="accent5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2411730" y="2493010"/>
            <a:ext cx="1440180" cy="1296035"/>
          </a:xfrm>
          <a:prstGeom prst="straightConnector1">
            <a:avLst/>
          </a:prstGeom>
          <a:ln w="25400">
            <a:solidFill>
              <a:schemeClr val="accent5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3851910" y="5876925"/>
            <a:ext cx="2736215" cy="216535"/>
          </a:xfrm>
          <a:prstGeom prst="straightConnector1">
            <a:avLst/>
          </a:prstGeom>
          <a:ln w="25400">
            <a:solidFill>
              <a:schemeClr val="accent5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411730" y="4869180"/>
            <a:ext cx="1368425" cy="1151890"/>
          </a:xfrm>
          <a:prstGeom prst="straightConnector1">
            <a:avLst/>
          </a:prstGeom>
          <a:ln w="25400">
            <a:solidFill>
              <a:schemeClr val="accent5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Текстовое поле 21"/>
          <p:cNvSpPr txBox="1"/>
          <p:nvPr/>
        </p:nvSpPr>
        <p:spPr>
          <a:xfrm>
            <a:off x="2908300" y="1071880"/>
            <a:ext cx="19278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/>
              <a:t>Межклеточный матрикс</a:t>
            </a:r>
            <a:endParaRPr lang="ru-RU" altLang="en-US"/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4140200" y="1628775"/>
            <a:ext cx="4003675" cy="1584325"/>
          </a:xfrm>
          <a:prstGeom prst="straightConnector1">
            <a:avLst/>
          </a:prstGeom>
          <a:ln w="25400">
            <a:solidFill>
              <a:schemeClr val="accent5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1907540" y="1628775"/>
            <a:ext cx="1440180" cy="2016125"/>
          </a:xfrm>
          <a:prstGeom prst="straightConnector1">
            <a:avLst/>
          </a:prstGeom>
          <a:ln w="25400">
            <a:solidFill>
              <a:schemeClr val="accent5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32080"/>
            <a:ext cx="7772400" cy="1089025"/>
          </a:xfrm>
        </p:spPr>
        <p:txBody>
          <a:bodyPr/>
          <a:lstStyle/>
          <a:p>
            <a:r>
              <a:rPr lang="ru-RU" altLang="en-US"/>
              <a:t>Перспективы плана строения </a:t>
            </a:r>
            <a:r>
              <a:rPr lang="en-US" altLang="ru-RU"/>
              <a:t>“Phagocytellozoa” </a:t>
            </a:r>
            <a:endParaRPr lang="en-US" altLang="ru-RU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1444625"/>
            <a:ext cx="6093460" cy="4651375"/>
          </a:xfrm>
        </p:spPr>
        <p:txBody>
          <a:bodyPr/>
          <a:lstStyle/>
          <a:p>
            <a:pPr marL="0" indent="0">
              <a:buNone/>
            </a:pPr>
            <a:r>
              <a:rPr lang="ru-RU" altLang="en-US"/>
              <a:t>Становятся доступными многочисленные новые опции</a:t>
            </a:r>
            <a:r>
              <a:rPr lang="en-US" altLang="ru-RU">
                <a:sym typeface="+mn-ea"/>
              </a:rPr>
              <a:t>:</a:t>
            </a:r>
            <a:endParaRPr lang="en-US" altLang="ru-RU">
              <a:sym typeface="+mn-ea"/>
            </a:endParaRPr>
          </a:p>
          <a:p>
            <a:pPr lvl="2"/>
            <a:r>
              <a:rPr lang="ru-RU" altLang="en-US">
                <a:sym typeface="+mn-ea"/>
              </a:rPr>
              <a:t>Внешние клетки (Кинобласт)</a:t>
            </a:r>
            <a:endParaRPr lang="en-US" altLang="ru-RU"/>
          </a:p>
          <a:p>
            <a:pPr lvl="3"/>
            <a:r>
              <a:rPr lang="en-US" altLang="ru-RU"/>
              <a:t>Movement </a:t>
            </a:r>
            <a:endParaRPr lang="en-US" altLang="ru-RU"/>
          </a:p>
          <a:p>
            <a:pPr lvl="3"/>
            <a:r>
              <a:rPr lang="en-US" altLang="ru-RU"/>
              <a:t>Reception</a:t>
            </a:r>
            <a:endParaRPr lang="en-US" altLang="ru-RU"/>
          </a:p>
          <a:p>
            <a:pPr lvl="3"/>
            <a:r>
              <a:rPr lang="en-US" altLang="ru-RU"/>
              <a:t>Body protection</a:t>
            </a:r>
            <a:endParaRPr lang="en-US" altLang="ru-RU"/>
          </a:p>
          <a:p>
            <a:pPr lvl="2"/>
            <a:r>
              <a:rPr lang="ru-RU" altLang="en-US">
                <a:sym typeface="+mn-ea"/>
              </a:rPr>
              <a:t>Внутренние клетки </a:t>
            </a:r>
            <a:r>
              <a:rPr lang="en-US" altLang="en-US">
                <a:sym typeface="+mn-ea"/>
              </a:rPr>
              <a:t>+ </a:t>
            </a:r>
            <a:r>
              <a:rPr lang="ru-RU" altLang="en-US">
                <a:sym typeface="+mn-ea"/>
              </a:rPr>
              <a:t>Межклеточный</a:t>
            </a:r>
            <a:r>
              <a:rPr lang="ru-RU" altLang="en-US">
                <a:sym typeface="+mn-ea"/>
              </a:rPr>
              <a:t> матрикс</a:t>
            </a:r>
            <a:endParaRPr lang="ru-RU" altLang="en-US">
              <a:sym typeface="+mn-ea"/>
            </a:endParaRPr>
          </a:p>
          <a:p>
            <a:pPr lvl="3"/>
            <a:r>
              <a:rPr lang="en-US" altLang="ru-RU">
                <a:sym typeface="+mn-ea"/>
              </a:rPr>
              <a:t>Feeding</a:t>
            </a:r>
            <a:endParaRPr lang="en-US" altLang="ru-RU">
              <a:sym typeface="+mn-ea"/>
            </a:endParaRPr>
          </a:p>
          <a:p>
            <a:pPr lvl="3"/>
            <a:r>
              <a:rPr lang="en-US" altLang="ru-RU">
                <a:sym typeface="+mn-ea"/>
              </a:rPr>
              <a:t>Protection of inner environment</a:t>
            </a:r>
            <a:endParaRPr lang="en-US" altLang="ru-RU">
              <a:sym typeface="+mn-ea"/>
            </a:endParaRPr>
          </a:p>
          <a:p>
            <a:pPr lvl="3"/>
            <a:r>
              <a:rPr lang="en-US" altLang="ru-RU">
                <a:sym typeface="+mn-ea"/>
              </a:rPr>
              <a:t>Reproduction</a:t>
            </a:r>
            <a:endParaRPr lang="en-US" altLang="ru-RU">
              <a:sym typeface="+mn-ea"/>
            </a:endParaRPr>
          </a:p>
          <a:p>
            <a:pPr lvl="2"/>
            <a:endParaRPr lang="en-US" altLang="ru-RU">
              <a:sym typeface="+mn-ea"/>
            </a:endParaRPr>
          </a:p>
          <a:p>
            <a:pPr marL="1828800" lvl="4" indent="0">
              <a:buNone/>
            </a:pPr>
            <a:endParaRPr lang="en-US" altLang="ru-RU"/>
          </a:p>
        </p:txBody>
      </p:sp>
      <p:graphicFrame>
        <p:nvGraphicFramePr>
          <p:cNvPr id="5125" name="Объект 5124"/>
          <p:cNvGraphicFramePr/>
          <p:nvPr/>
        </p:nvGraphicFramePr>
        <p:xfrm>
          <a:off x="6565265" y="2404745"/>
          <a:ext cx="2115185" cy="204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" r:id="rId1" imgW="1304290" imgH="1143000" progId="CorelDRAW.Graphic.13">
                  <p:embed/>
                </p:oleObj>
              </mc:Choice>
              <mc:Fallback>
                <p:oleObj name="" r:id="rId1" imgW="1304290" imgH="1143000" progId="CorelDRAW.Graphic.13">
                  <p:embed/>
                  <p:pic>
                    <p:nvPicPr>
                      <p:cNvPr id="0" name="Изображение 3072" descr="image4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565265" y="2404745"/>
                        <a:ext cx="2115185" cy="2047875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AF2">
                              <a:alpha val="100000"/>
                            </a:srgbClr>
                          </a:gs>
                          <a:gs pos="74001">
                            <a:srgbClr val="FFD18C">
                              <a:alpha val="100000"/>
                            </a:srgbClr>
                          </a:gs>
                          <a:gs pos="83000">
                            <a:srgbClr val="FFD18C">
                              <a:alpha val="100000"/>
                            </a:srgbClr>
                          </a:gs>
                          <a:gs pos="100000">
                            <a:srgbClr val="FFE0B3">
                              <a:alpha val="10000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953385"/>
            <a:ext cx="7772400" cy="1143000"/>
          </a:xfrm>
        </p:spPr>
        <p:txBody>
          <a:bodyPr/>
          <a:lstStyle/>
          <a:p>
            <a:r>
              <a:rPr lang="en-US" altLang="ru-RU"/>
              <a:t>The level 3. </a:t>
            </a:r>
            <a:r>
              <a:rPr lang="ru-RU" altLang="en-US"/>
              <a:t>Двуслойные животные</a:t>
            </a:r>
            <a:endParaRPr lang="ru-RU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335" y="373380"/>
            <a:ext cx="8190865" cy="1143000"/>
          </a:xfrm>
        </p:spPr>
        <p:txBody>
          <a:bodyPr/>
          <a:lstStyle/>
          <a:p>
            <a:br>
              <a:rPr lang="en-US" altLang="ru-RU">
                <a:sym typeface="+mn-ea"/>
              </a:rPr>
            </a:br>
            <a:r>
              <a:rPr lang="ru-RU" altLang="en-US" sz="3200">
                <a:sym typeface="+mn-ea"/>
              </a:rPr>
              <a:t>Что можно улучшить, если есть возможность работать с  </a:t>
            </a:r>
            <a:r>
              <a:rPr lang="ru-RU" altLang="en-US" sz="3200" i="1">
                <a:sym typeface="+mn-ea"/>
              </a:rPr>
              <a:t>группами клеток</a:t>
            </a:r>
            <a:r>
              <a:rPr lang="en-US" altLang="ru-RU">
                <a:sym typeface="+mn-ea"/>
              </a:rPr>
              <a:t>?</a:t>
            </a:r>
            <a:br>
              <a:rPr lang="en-US" altLang="ru-RU"/>
            </a:b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203835" y="1981200"/>
            <a:ext cx="5170805" cy="4114800"/>
          </a:xfrm>
        </p:spPr>
        <p:txBody>
          <a:bodyPr/>
          <a:lstStyle/>
          <a:p>
            <a:r>
              <a:rPr lang="ru-RU" altLang="en-US" dirty="0"/>
              <a:t>Размер тела можно увеличить за счет единых опорных структур</a:t>
            </a:r>
            <a:endParaRPr lang="en-US" altLang="ru-RU" dirty="0"/>
          </a:p>
          <a:p>
            <a:r>
              <a:rPr lang="ru-RU" altLang="en-US" dirty="0"/>
              <a:t>Можно ускорить пищеварение, за счет кооперации клеток.</a:t>
            </a:r>
            <a:endParaRPr lang="en-US" altLang="ru-RU" dirty="0"/>
          </a:p>
          <a:p>
            <a:r>
              <a:rPr lang="ru-RU" altLang="en-US" dirty="0"/>
              <a:t>НО!</a:t>
            </a:r>
            <a:r>
              <a:rPr lang="en-US" altLang="ru-RU" dirty="0"/>
              <a:t>... </a:t>
            </a:r>
            <a:r>
              <a:rPr lang="ru-RU" altLang="en-US" dirty="0"/>
              <a:t>Как поглощать пищу</a:t>
            </a:r>
            <a:r>
              <a:rPr lang="en-US" altLang="ru-RU" dirty="0"/>
              <a:t>?</a:t>
            </a:r>
            <a:endParaRPr lang="en-US" altLang="ru-RU" dirty="0"/>
          </a:p>
          <a:p>
            <a:pPr marL="0" indent="0">
              <a:buNone/>
            </a:pPr>
            <a:endParaRPr lang="en-US" altLang="ru-RU" dirty="0"/>
          </a:p>
        </p:txBody>
      </p:sp>
      <p:graphicFrame>
        <p:nvGraphicFramePr>
          <p:cNvPr id="5125" name="Замещающее содержимое 5124"/>
          <p:cNvGraphicFramePr/>
          <p:nvPr>
            <p:ph sz="half" idx="2"/>
          </p:nvPr>
        </p:nvGraphicFramePr>
        <p:xfrm>
          <a:off x="5496560" y="2621915"/>
          <a:ext cx="2961640" cy="2440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" r:id="rId1" imgW="1304290" imgH="1143000" progId="CorelDRAW.Graphic.13">
                  <p:embed/>
                </p:oleObj>
              </mc:Choice>
              <mc:Fallback>
                <p:oleObj name="" r:id="rId1" imgW="1304290" imgH="1143000" progId="CorelDRAW.Graphic.13">
                  <p:embed/>
                  <p:pic>
                    <p:nvPicPr>
                      <p:cNvPr id="0" name="Изображение 3072" descr="image4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496560" y="2621915"/>
                        <a:ext cx="2961640" cy="2440940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AF2">
                              <a:alpha val="100000"/>
                            </a:srgbClr>
                          </a:gs>
                          <a:gs pos="74001">
                            <a:srgbClr val="FFD18C">
                              <a:alpha val="100000"/>
                            </a:srgbClr>
                          </a:gs>
                          <a:gs pos="83000">
                            <a:srgbClr val="FFD18C">
                              <a:alpha val="100000"/>
                            </a:srgbClr>
                          </a:gs>
                          <a:gs pos="100000">
                            <a:srgbClr val="FFE0B3">
                              <a:alpha val="10000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1540" y="3081020"/>
            <a:ext cx="7772400" cy="1143000"/>
          </a:xfrm>
        </p:spPr>
        <p:txBody>
          <a:bodyPr/>
          <a:p>
            <a:r>
              <a:rPr lang="ru-RU" altLang="en-US">
                <a:sym typeface="+mn-ea"/>
              </a:rPr>
              <a:t>Первое решение</a:t>
            </a:r>
            <a:r>
              <a:rPr lang="en-US" altLang="ru-RU">
                <a:sym typeface="+mn-ea"/>
              </a:rPr>
              <a:t>: </a:t>
            </a:r>
            <a:r>
              <a:rPr lang="ru-RU" altLang="en-US" dirty="0" smtClean="0">
                <a:sym typeface="+mn-ea"/>
              </a:rPr>
              <a:t>Сделать животное сидячим, но в форме мешка.</a:t>
            </a:r>
            <a:endParaRPr lang="ru-RU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3186430"/>
          </a:xfrm>
        </p:spPr>
        <p:txBody>
          <a:bodyPr/>
          <a:lstStyle/>
          <a:p>
            <a:r>
              <a:rPr lang="ru-RU" altLang="en-US" dirty="0"/>
              <a:t>Если ты сидячий организм, то ты обречен быть радиально симметричным</a:t>
            </a:r>
            <a:endParaRPr lang="ru-RU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92075"/>
            <a:ext cx="7772400" cy="1143000"/>
          </a:xfrm>
        </p:spPr>
        <p:txBody>
          <a:bodyPr/>
          <a:lstStyle/>
          <a:p>
            <a:r>
              <a:rPr lang="ru-RU" sz="3200" dirty="0" err="1">
                <a:sym typeface="+mn-ea"/>
              </a:rPr>
              <a:t>План строения - это инженерное решение</a:t>
            </a:r>
            <a:endParaRPr lang="ru-RU" sz="3200" dirty="0" err="1"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79705" y="1113790"/>
            <a:ext cx="8447405" cy="854075"/>
          </a:xfrm>
        </p:spPr>
        <p:txBody>
          <a:bodyPr/>
          <a:lstStyle/>
          <a:p>
            <a:r>
              <a:rPr lang="ru-RU" altLang="en-US"/>
              <a:t>Базовая задача автомобиля - передвижение</a:t>
            </a:r>
            <a:endParaRPr lang="ru-RU" altLang="en-US"/>
          </a:p>
        </p:txBody>
      </p:sp>
      <p:pic>
        <p:nvPicPr>
          <p:cNvPr id="7" name="Замещающее содержимое 6"/>
          <p:cNvPicPr>
            <a:picLocks noGrp="1" noChangeAspect="1"/>
          </p:cNvPicPr>
          <p:nvPr>
            <p:ph sz="half" idx="2"/>
          </p:nvPr>
        </p:nvPicPr>
        <p:blipFill>
          <a:blip r:embed="rId1" cstate="print"/>
          <a:stretch>
            <a:fillRect/>
          </a:stretch>
        </p:blipFill>
        <p:spPr>
          <a:xfrm>
            <a:off x="76835" y="2611755"/>
            <a:ext cx="2355850" cy="12954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3965" y="2611755"/>
            <a:ext cx="1619885" cy="129603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5130" y="2611755"/>
            <a:ext cx="2545080" cy="132334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7835" y="2611755"/>
            <a:ext cx="2303145" cy="1296035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835" y="4146550"/>
            <a:ext cx="2254250" cy="168910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32685" y="4146550"/>
            <a:ext cx="2258695" cy="1694815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38395" y="4146550"/>
            <a:ext cx="2265680" cy="1699260"/>
          </a:xfrm>
          <a:prstGeom prst="rect">
            <a:avLst/>
          </a:prstGeom>
        </p:spPr>
      </p:pic>
      <p:sp>
        <p:nvSpPr>
          <p:cNvPr id="14" name="Текстовое поле 13"/>
          <p:cNvSpPr txBox="1"/>
          <p:nvPr/>
        </p:nvSpPr>
        <p:spPr>
          <a:xfrm>
            <a:off x="1602740" y="5909310"/>
            <a:ext cx="56013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dirty="0"/>
              <a:t>Перед тем, как люди изобрели автомобиль им пришлось изобрести телегу</a:t>
            </a:r>
            <a:endParaRPr lang="ru-RU" altLang="en-US" dirty="0"/>
          </a:p>
          <a:p>
            <a:endParaRPr lang="en-US" altLang="ru-RU" dirty="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40360" y="1967865"/>
            <a:ext cx="2976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ru-RU" dirty="0">
                <a:sym typeface="+mn-ea"/>
              </a:rPr>
              <a:t>“Put the cart before the car”</a:t>
            </a:r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63675" y="1890395"/>
            <a:ext cx="5995035" cy="48247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520" y="337820"/>
            <a:ext cx="8634730" cy="1143000"/>
          </a:xfrm>
        </p:spPr>
        <p:txBody>
          <a:bodyPr/>
          <a:lstStyle/>
          <a:p>
            <a:r>
              <a:rPr lang="ru-RU" altLang="en-US" sz="3600"/>
              <a:t>Перовое решение</a:t>
            </a:r>
            <a:r>
              <a:rPr lang="en-US" altLang="ru-RU" sz="3600"/>
              <a:t>: </a:t>
            </a:r>
            <a:r>
              <a:rPr lang="ru-RU" altLang="en-US" sz="3600" i="1"/>
              <a:t>Малоподвижное мешковидное </a:t>
            </a:r>
            <a:r>
              <a:rPr lang="ru-RU" altLang="en-US" sz="3600" i="1"/>
              <a:t>животное с мышечным движением</a:t>
            </a:r>
            <a:endParaRPr lang="ru-RU" altLang="en-US" sz="3600" i="1"/>
          </a:p>
        </p:txBody>
      </p:sp>
      <p:graphicFrame>
        <p:nvGraphicFramePr>
          <p:cNvPr id="6148" name="Объект 6147"/>
          <p:cNvGraphicFramePr/>
          <p:nvPr/>
        </p:nvGraphicFramePr>
        <p:xfrm>
          <a:off x="1671955" y="2021523"/>
          <a:ext cx="2089150" cy="439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" r:id="rId1" imgW="907415" imgH="1909445" progId="CorelDRAW.Graphic.13">
                  <p:embed/>
                </p:oleObj>
              </mc:Choice>
              <mc:Fallback>
                <p:oleObj name="" r:id="rId1" imgW="907415" imgH="1909445" progId="CorelDRAW.Graphic.13">
                  <p:embed/>
                  <p:pic>
                    <p:nvPicPr>
                      <p:cNvPr id="0" name="Изображение 4096" descr="image4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671955" y="2021523"/>
                        <a:ext cx="2089150" cy="43926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Объект 6148"/>
          <p:cNvGraphicFramePr/>
          <p:nvPr/>
        </p:nvGraphicFramePr>
        <p:xfrm>
          <a:off x="5271770" y="3148330"/>
          <a:ext cx="1722438" cy="17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" r:id="rId3" imgW="779780" imgH="800100" progId="CorelDRAW.Graphic.13">
                  <p:embed/>
                </p:oleObj>
              </mc:Choice>
              <mc:Fallback>
                <p:oleObj name="" r:id="rId3" imgW="779780" imgH="800100" progId="CorelDRAW.Graphic.13">
                  <p:embed/>
                  <p:pic>
                    <p:nvPicPr>
                      <p:cNvPr id="0" name="Изображение 4097" descr="image5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71770" y="3148330"/>
                        <a:ext cx="1722438" cy="17748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Текстовое поле 4"/>
          <p:cNvSpPr txBox="1"/>
          <p:nvPr/>
        </p:nvSpPr>
        <p:spPr>
          <a:xfrm>
            <a:off x="3822065" y="2346325"/>
            <a:ext cx="21710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>
                <a:solidFill>
                  <a:schemeClr val="bg2"/>
                </a:solidFill>
              </a:rPr>
              <a:t>Ectoderm</a:t>
            </a:r>
            <a:endParaRPr lang="en-US" altLang="ru-RU">
              <a:solidFill>
                <a:schemeClr val="bg2"/>
              </a:solidFill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761105" y="3244850"/>
            <a:ext cx="1399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>
                <a:solidFill>
                  <a:schemeClr val="bg2"/>
                </a:solidFill>
              </a:rPr>
              <a:t>Entoderm</a:t>
            </a:r>
            <a:endParaRPr lang="en-US" altLang="ru-RU">
              <a:solidFill>
                <a:schemeClr val="bg2"/>
              </a:solidFill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3585210" y="5441950"/>
            <a:ext cx="1399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>
                <a:solidFill>
                  <a:schemeClr val="bg2"/>
                </a:solidFill>
              </a:rPr>
              <a:t>Basal membrane</a:t>
            </a:r>
            <a:endParaRPr lang="en-US" altLang="ru-RU">
              <a:solidFill>
                <a:schemeClr val="bg2"/>
              </a:solidFill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3609340" y="4277995"/>
            <a:ext cx="17811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>
                <a:solidFill>
                  <a:schemeClr val="bg2"/>
                </a:solidFill>
              </a:rPr>
              <a:t>Gastrovascular cavity</a:t>
            </a:r>
            <a:endParaRPr lang="en-US" altLang="ru-RU">
              <a:solidFill>
                <a:schemeClr val="bg2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4975860" y="2591435"/>
            <a:ext cx="603885" cy="8375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3491865" y="2636520"/>
            <a:ext cx="431800" cy="7924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3491865" y="3573145"/>
            <a:ext cx="503555" cy="5035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715510" y="3573145"/>
            <a:ext cx="792480" cy="2876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3059430" y="4653280"/>
            <a:ext cx="720090" cy="717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5003800" y="4293235"/>
            <a:ext cx="1080135" cy="3600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3419475" y="5516880"/>
            <a:ext cx="504190" cy="723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4643755" y="4653280"/>
            <a:ext cx="1296035" cy="100774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74295"/>
            <a:ext cx="7772400" cy="1143000"/>
          </a:xfrm>
        </p:spPr>
        <p:txBody>
          <a:bodyPr/>
          <a:lstStyle/>
          <a:p>
            <a:r>
              <a:rPr lang="ru-RU" altLang="en-US" sz="3200"/>
              <a:t>Можно ли сделать сидячее животное, но с мышцами, подвижным</a:t>
            </a:r>
            <a:r>
              <a:rPr lang="en-US" altLang="ru-RU" sz="3200"/>
              <a:t>?</a:t>
            </a:r>
            <a:endParaRPr lang="en-US" altLang="ru-RU" sz="3200"/>
          </a:p>
        </p:txBody>
      </p:sp>
      <p:sp>
        <p:nvSpPr>
          <p:cNvPr id="4" name="Прямоугольник 3"/>
          <p:cNvSpPr/>
          <p:nvPr/>
        </p:nvSpPr>
        <p:spPr>
          <a:xfrm>
            <a:off x="446405" y="2042795"/>
            <a:ext cx="8147050" cy="48247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graphicFrame>
        <p:nvGraphicFramePr>
          <p:cNvPr id="6152" name="Замещающее содержимое 6151"/>
          <p:cNvGraphicFramePr/>
          <p:nvPr>
            <p:ph sz="half" idx="1"/>
          </p:nvPr>
        </p:nvGraphicFramePr>
        <p:xfrm>
          <a:off x="4373880" y="3703558"/>
          <a:ext cx="3808476" cy="1647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" name="" r:id="rId1" imgW="1512570" imgH="659130" progId="CorelDRAW.Graphic.13">
                  <p:embed/>
                </p:oleObj>
              </mc:Choice>
              <mc:Fallback>
                <p:oleObj name="" r:id="rId1" imgW="1512570" imgH="659130" progId="CorelDRAW.Graphic.13">
                  <p:embed/>
                  <p:pic>
                    <p:nvPicPr>
                      <p:cNvPr id="0" name="Изображение 6144" descr="image5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373880" y="3703558"/>
                        <a:ext cx="3808476" cy="1647984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Замещающее содержимое 6147"/>
          <p:cNvGraphicFramePr/>
          <p:nvPr>
            <p:ph sz="half" idx="2"/>
          </p:nvPr>
        </p:nvGraphicFramePr>
        <p:xfrm>
          <a:off x="685951" y="2306320"/>
          <a:ext cx="1957021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" r:id="rId3" imgW="907415" imgH="1909445" progId="CorelDRAW.Graphic.13">
                  <p:embed/>
                </p:oleObj>
              </mc:Choice>
              <mc:Fallback>
                <p:oleObj name="" r:id="rId3" imgW="907415" imgH="1909445" progId="CorelDRAW.Graphic.13">
                  <p:embed/>
                  <p:pic>
                    <p:nvPicPr>
                      <p:cNvPr id="0" name="Изображение 6145" descr="image4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951" y="2306320"/>
                        <a:ext cx="1957021" cy="4114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Круговая стрелка 5"/>
          <p:cNvSpPr/>
          <p:nvPr/>
        </p:nvSpPr>
        <p:spPr>
          <a:xfrm>
            <a:off x="2642870" y="2061210"/>
            <a:ext cx="3046730" cy="3021965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6990"/>
            <a:ext cx="7772400" cy="806450"/>
          </a:xfrm>
        </p:spPr>
        <p:txBody>
          <a:bodyPr/>
          <a:lstStyle/>
          <a:p>
            <a:r>
              <a:rPr lang="ru-RU" altLang="en-US" sz="3600"/>
              <a:t>Как сделать такую форму крупнее</a:t>
            </a:r>
            <a:r>
              <a:rPr lang="en-US" altLang="ru-RU" sz="3600"/>
              <a:t>?</a:t>
            </a:r>
            <a:endParaRPr lang="en-US" altLang="ru-RU" sz="36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85800" y="1120140"/>
            <a:ext cx="3808730" cy="536575"/>
          </a:xfrm>
        </p:spPr>
        <p:txBody>
          <a:bodyPr/>
          <a:lstStyle/>
          <a:p>
            <a:r>
              <a:rPr lang="ru-RU" altLang="en-US" sz="2400"/>
              <a:t>Опора снаружи</a:t>
            </a:r>
            <a:endParaRPr lang="en-US" altLang="ru-RU" sz="2400"/>
          </a:p>
          <a:p>
            <a:pPr lvl="1"/>
            <a:r>
              <a:rPr lang="ru-RU" altLang="en-US" sz="2100"/>
              <a:t>Перисарк</a:t>
            </a:r>
            <a:endParaRPr lang="en-US" altLang="ru-RU" sz="2100"/>
          </a:p>
          <a:p>
            <a:pPr lvl="1"/>
            <a:r>
              <a:rPr lang="ru-RU" altLang="en-US" sz="2100"/>
              <a:t>Известковый скелет</a:t>
            </a:r>
            <a:endParaRPr lang="en-US" altLang="ru-RU" sz="2100"/>
          </a:p>
          <a:p>
            <a:pPr lvl="1"/>
            <a:endParaRPr lang="en-US" altLang="ru-RU" sz="2100"/>
          </a:p>
        </p:txBody>
      </p:sp>
      <p:sp>
        <p:nvSpPr>
          <p:cNvPr id="4" name="Замещающее содержимое 3"/>
          <p:cNvSpPr>
            <a:spLocks noGrp="1"/>
          </p:cNvSpPr>
          <p:nvPr>
            <p:ph sz="half" idx="2"/>
          </p:nvPr>
        </p:nvSpPr>
        <p:spPr>
          <a:xfrm>
            <a:off x="4649470" y="1120140"/>
            <a:ext cx="3808730" cy="536575"/>
          </a:xfrm>
        </p:spPr>
        <p:txBody>
          <a:bodyPr/>
          <a:lstStyle/>
          <a:p>
            <a:r>
              <a:rPr lang="ru-RU" altLang="en-US" sz="2400"/>
              <a:t>Опора внутри</a:t>
            </a:r>
            <a:endParaRPr lang="en-US" altLang="ru-RU" sz="2400"/>
          </a:p>
          <a:p>
            <a:pPr lvl="1"/>
            <a:r>
              <a:rPr lang="ru-RU" altLang="en-US" sz="2100"/>
              <a:t>Разросшаяся базальная мембрана (мезоглея)</a:t>
            </a:r>
            <a:endParaRPr lang="ru-RU" altLang="en-US" sz="210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55980" y="2489835"/>
            <a:ext cx="1433830" cy="2151380"/>
          </a:xfrm>
          <a:prstGeom prst="rect">
            <a:avLst/>
          </a:prstGeom>
        </p:spPr>
      </p:pic>
      <p:pic>
        <p:nvPicPr>
          <p:cNvPr id="37898" name="Изображение 37897" descr="&amp;Pcy;&amp;ocy;&amp;khcy;&amp;ocy;&amp;zhcy;&amp;iecy;&amp;iecy; &amp;icy;&amp;zcy;&amp;ocy;&amp;bcy;&amp;rcy;&amp;acy;&amp;zhcy;&amp;iecy;&amp;ncy;&amp;icy;&amp;iecy;"/>
          <p:cNvPicPr>
            <a:picLocks noChangeAspect="1"/>
          </p:cNvPicPr>
          <p:nvPr/>
        </p:nvPicPr>
        <p:blipFill>
          <a:blip r:embed="rId2" cstate="print"/>
          <a:srcRect b="16071"/>
          <a:stretch>
            <a:fillRect/>
          </a:stretch>
        </p:blipFill>
        <p:spPr>
          <a:xfrm>
            <a:off x="2505075" y="2489835"/>
            <a:ext cx="2042160" cy="2140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0" name="Изображение 37899" descr="&amp;Kcy;&amp;acy;&amp;rcy;&amp;tcy;&amp;icy;&amp;ncy;&amp;kcy;&amp;icy; &amp;pcy;&amp;ocy; &amp;zcy;&amp;acy;&amp;pcy;&amp;rcy;&amp;ocy;&amp;scy;&amp;ucy; fungia &amp;kcy;&amp;ocy;&amp;rcy;&amp;acy;&amp;lcy;&amp;lcy;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5075" y="4841240"/>
            <a:ext cx="1988820" cy="1964055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6152" name="Объект 6151"/>
          <p:cNvGraphicFramePr/>
          <p:nvPr/>
        </p:nvGraphicFramePr>
        <p:xfrm>
          <a:off x="4928235" y="2489835"/>
          <a:ext cx="4071620" cy="213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" name="" r:id="rId4" imgW="1512570" imgH="659130" progId="CorelDRAW.Graphic.13">
                  <p:embed/>
                </p:oleObj>
              </mc:Choice>
              <mc:Fallback>
                <p:oleObj name="" r:id="rId4" imgW="1512570" imgH="659130" progId="CorelDRAW.Graphic.13">
                  <p:embed/>
                  <p:pic>
                    <p:nvPicPr>
                      <p:cNvPr id="0" name="Изображение 7168" descr="image5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8235" y="2489835"/>
                        <a:ext cx="4071620" cy="21399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6990"/>
            <a:ext cx="7772400" cy="806450"/>
          </a:xfrm>
        </p:spPr>
        <p:txBody>
          <a:bodyPr/>
          <a:lstStyle/>
          <a:p>
            <a:r>
              <a:rPr lang="ru-RU" altLang="en-US" sz="3600">
                <a:sym typeface="+mn-ea"/>
              </a:rPr>
              <a:t>Как сделать такую форму крупнее</a:t>
            </a:r>
            <a:r>
              <a:rPr lang="en-US" altLang="ru-RU" sz="3600">
                <a:sym typeface="+mn-ea"/>
              </a:rPr>
              <a:t>?</a:t>
            </a:r>
            <a:endParaRPr lang="en-US" altLang="ru-RU" sz="3600"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147320" y="1120140"/>
            <a:ext cx="8310880" cy="5209540"/>
          </a:xfrm>
        </p:spPr>
        <p:txBody>
          <a:bodyPr/>
          <a:lstStyle/>
          <a:p>
            <a:r>
              <a:rPr lang="ru-RU" altLang="en-US" sz="2400" dirty="0"/>
              <a:t>Модулярный подход</a:t>
            </a:r>
            <a:r>
              <a:rPr lang="en-US" altLang="ru-RU" sz="2400" dirty="0"/>
              <a:t>: </a:t>
            </a:r>
            <a:r>
              <a:rPr lang="ru-RU" altLang="en-US" sz="2400" dirty="0"/>
              <a:t>Увеличить количество зооидов</a:t>
            </a:r>
            <a:endParaRPr lang="en-US" altLang="ru-RU" sz="2400" dirty="0"/>
          </a:p>
          <a:p>
            <a:endParaRPr lang="en-US" altLang="ru-RU" sz="2400" dirty="0"/>
          </a:p>
          <a:p>
            <a:endParaRPr lang="en-US" altLang="ru-RU" sz="2400" dirty="0"/>
          </a:p>
          <a:p>
            <a:endParaRPr lang="en-US" altLang="ru-RU" sz="2400" dirty="0"/>
          </a:p>
          <a:p>
            <a:endParaRPr lang="en-US" altLang="ru-RU" sz="2400" dirty="0"/>
          </a:p>
          <a:p>
            <a:endParaRPr lang="en-US" altLang="ru-RU" sz="2400" dirty="0"/>
          </a:p>
          <a:p>
            <a:endParaRPr lang="en-US" altLang="ru-RU" sz="2400" dirty="0"/>
          </a:p>
          <a:p>
            <a:r>
              <a:rPr lang="ru-RU" altLang="en-US" sz="2400" dirty="0" err="1" smtClean="0"/>
              <a:t>Закон Догеля</a:t>
            </a:r>
            <a:r>
              <a:rPr lang="en-US" altLang="ru-RU" sz="2400" dirty="0" smtClean="0"/>
              <a:t>̶  </a:t>
            </a:r>
            <a:r>
              <a:rPr lang="ru-RU" altLang="en-US" sz="2400" dirty="0" smtClean="0"/>
              <a:t>Специализация зооидов</a:t>
            </a:r>
            <a:endParaRPr lang="ru-RU" altLang="en-US" sz="2400" dirty="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04620" y="1656715"/>
            <a:ext cx="2267585" cy="222567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4620" y="4664710"/>
            <a:ext cx="3404870" cy="2129155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66460" y="2679065"/>
            <a:ext cx="3084195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140" y="2268220"/>
            <a:ext cx="7772400" cy="2503805"/>
          </a:xfrm>
        </p:spPr>
        <p:txBody>
          <a:bodyPr/>
          <a:p>
            <a:r>
              <a:rPr lang="ru-RU" altLang="en-US"/>
              <a:t>Вторе решение</a:t>
            </a:r>
            <a:r>
              <a:rPr lang="en-US" altLang="ru-RU"/>
              <a:t>: </a:t>
            </a:r>
            <a:r>
              <a:rPr lang="ru-RU" altLang="en-US"/>
              <a:t>Тело в виде мешка, но </a:t>
            </a:r>
            <a:r>
              <a:rPr lang="ru-RU" altLang="en-US"/>
              <a:t>плавающее с помощью ресничек. </a:t>
            </a:r>
            <a:endParaRPr lang="ru-RU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45440"/>
            <a:ext cx="7772400" cy="1143000"/>
          </a:xfrm>
        </p:spPr>
        <p:txBody>
          <a:bodyPr/>
          <a:lstStyle/>
          <a:p>
            <a:r>
              <a:rPr lang="ru-RU" altLang="en-US" sz="3600">
                <a:sym typeface="+mn-ea"/>
              </a:rPr>
              <a:t>Мешковидное животное с ресничным движением с опорой на мезоглею</a:t>
            </a:r>
            <a:endParaRPr lang="ru-RU" altLang="en-US" sz="3600">
              <a:sym typeface="+mn-ea"/>
            </a:endParaRPr>
          </a:p>
        </p:txBody>
      </p:sp>
      <p:graphicFrame>
        <p:nvGraphicFramePr>
          <p:cNvPr id="18438" name="Объект 18437"/>
          <p:cNvGraphicFramePr/>
          <p:nvPr/>
        </p:nvGraphicFramePr>
        <p:xfrm>
          <a:off x="980440" y="1752600"/>
          <a:ext cx="3529330" cy="4584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" name="" r:id="rId1" imgW="1714500" imgH="2272665" progId="CorelDRAW.Graphic.13">
                  <p:embed/>
                </p:oleObj>
              </mc:Choice>
              <mc:Fallback>
                <p:oleObj name="" r:id="rId1" imgW="1714500" imgH="2272665" progId="CorelDRAW.Graphic.13">
                  <p:embed/>
                  <p:pic>
                    <p:nvPicPr>
                      <p:cNvPr id="0" name="Изображение 8192" descr="image60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80440" y="1752600"/>
                        <a:ext cx="3529330" cy="4584065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FFFAF2">
                              <a:alpha val="100000"/>
                            </a:srgbClr>
                          </a:gs>
                          <a:gs pos="74001">
                            <a:srgbClr val="FFD18C">
                              <a:alpha val="100000"/>
                            </a:srgbClr>
                          </a:gs>
                          <a:gs pos="83000">
                            <a:srgbClr val="FFD18C">
                              <a:alpha val="100000"/>
                            </a:srgbClr>
                          </a:gs>
                          <a:gs pos="100000">
                            <a:srgbClr val="FFE0B3">
                              <a:alpha val="100000"/>
                            </a:srgbClr>
                          </a:gs>
                        </a:gsLst>
                        <a:path path="shape">
                          <a:fillToRect l="50000" t="50000" r="50000" b="50000"/>
                        </a:path>
                        <a:tileRect/>
                      </a:gradFill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41" name="Изображение 18440" descr="&amp;Kcy;&amp;acy;&amp;rcy;&amp;tcy;&amp;icy;&amp;ncy;&amp;kcy;&amp;icy; &amp;pcy;&amp;ocy; &amp;zcy;&amp;acy;&amp;pcy;&amp;rcy;&amp;ocy;&amp;scy;&amp;ucy; &amp;gcy;&amp;rcy;&amp;iecy;&amp;bcy;&amp;ncy;&amp;iecy;&amp;vcy;&amp;icy;&amp;kcy;&amp;icy;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19875" y="1553210"/>
            <a:ext cx="2397125" cy="2887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3" name="Изображение 18442" descr="&amp;Kcy;&amp;acy;&amp;rcy;&amp;tcy;&amp;icy;&amp;ncy;&amp;kcy;&amp;icy; &amp;pcy;&amp;ocy; &amp;zcy;&amp;acy;&amp;pcy;&amp;rcy;&amp;ocy;&amp;scy;&amp;ucy; &amp;gcy;&amp;rcy;&amp;iecy;&amp;bcy;&amp;ncy;&amp;iecy;&amp;vcy;&amp;icy;&amp;kcy;&amp;icy;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9295" y="4559300"/>
            <a:ext cx="3383280" cy="22815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43840"/>
            <a:ext cx="7772400" cy="1143000"/>
          </a:xfrm>
        </p:spPr>
        <p:txBody>
          <a:bodyPr/>
          <a:lstStyle/>
          <a:p>
            <a:r>
              <a:rPr lang="ru-RU" altLang="en-US"/>
              <a:t>Проблемы двуслойных животных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85800" y="1590675"/>
            <a:ext cx="7772400" cy="4505325"/>
          </a:xfrm>
        </p:spPr>
        <p:txBody>
          <a:bodyPr/>
          <a:lstStyle/>
          <a:p>
            <a:r>
              <a:rPr lang="ru-RU" altLang="en-US"/>
              <a:t>Внутриорганизменный транспорт веществ только за счет гастроваскулярной системы</a:t>
            </a:r>
            <a:r>
              <a:rPr lang="en-US" altLang="ru-RU"/>
              <a:t>.</a:t>
            </a:r>
            <a:endParaRPr lang="en-US" altLang="ru-RU"/>
          </a:p>
          <a:p>
            <a:r>
              <a:rPr lang="ru-RU" altLang="en-US"/>
              <a:t>Поддерживающие структуры </a:t>
            </a:r>
            <a:r>
              <a:rPr lang="en-US" altLang="ru-RU"/>
              <a:t>(</a:t>
            </a:r>
            <a:r>
              <a:rPr lang="ru-RU" altLang="en-US"/>
              <a:t>внешний скелет или желеобразная мезоглея</a:t>
            </a:r>
            <a:r>
              <a:rPr lang="en-US" altLang="ru-RU"/>
              <a:t>) </a:t>
            </a:r>
            <a:r>
              <a:rPr lang="ru-RU" altLang="en-US"/>
              <a:t>«</a:t>
            </a:r>
            <a:r>
              <a:rPr lang="ru-RU" altLang="en-US" i="1"/>
              <a:t>пассивные</a:t>
            </a:r>
            <a:r>
              <a:rPr lang="ru-RU" altLang="en-US" i="1"/>
              <a:t>»</a:t>
            </a:r>
            <a:r>
              <a:rPr lang="ru-RU" altLang="en-US"/>
              <a:t> структуры</a:t>
            </a:r>
            <a:r>
              <a:rPr lang="en-US" altLang="ru-RU"/>
              <a:t>.</a:t>
            </a:r>
            <a:endParaRPr lang="en-US" altLang="ru-RU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ru-RU"/>
              <a:t>Мезоглея... много вкусного!</a:t>
            </a:r>
            <a:endParaRPr lang="ru-RU" altLang="ru-RU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85800" y="2778760"/>
            <a:ext cx="3808730" cy="2519045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9470" y="2767965"/>
            <a:ext cx="3808730" cy="2540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105" y="2857500"/>
            <a:ext cx="7772400" cy="1143000"/>
          </a:xfrm>
        </p:spPr>
        <p:txBody>
          <a:bodyPr/>
          <a:lstStyle/>
          <a:p>
            <a:r>
              <a:rPr lang="en-US" altLang="ru-RU" dirty="0"/>
              <a:t>Level 3. </a:t>
            </a:r>
            <a:r>
              <a:rPr lang="ru-RU" altLang="en-US" dirty="0" err="1"/>
              <a:t>Паренхиматозный</a:t>
            </a:r>
            <a:r>
              <a:rPr lang="ru-RU" altLang="en-US" dirty="0" err="1"/>
              <a:t> уровень</a:t>
            </a:r>
            <a:endParaRPr lang="ru-RU" alt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104265" y="1813560"/>
            <a:ext cx="6935470" cy="468058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0" y="71120"/>
            <a:ext cx="8635365" cy="1143000"/>
          </a:xfrm>
        </p:spPr>
        <p:txBody>
          <a:bodyPr/>
          <a:lstStyle/>
          <a:p>
            <a:r>
              <a:rPr lang="en-US" altLang="ru-RU"/>
              <a:t>Phagocytella?... </a:t>
            </a:r>
            <a:r>
              <a:rPr lang="ru-RU" altLang="en-US"/>
              <a:t>Почему бы и нет</a:t>
            </a:r>
            <a:r>
              <a:rPr lang="en-US" altLang="ru-RU"/>
              <a:t>!</a:t>
            </a:r>
            <a:endParaRPr lang="en-US" altLang="ru-RU"/>
          </a:p>
        </p:txBody>
      </p:sp>
      <p:grpSp>
        <p:nvGrpSpPr>
          <p:cNvPr id="82954" name="Группа 82953"/>
          <p:cNvGrpSpPr/>
          <p:nvPr/>
        </p:nvGrpSpPr>
        <p:grpSpPr>
          <a:xfrm>
            <a:off x="1633220" y="1973580"/>
            <a:ext cx="5509895" cy="4221480"/>
            <a:chOff x="431" y="0"/>
            <a:chExt cx="4558" cy="4117"/>
          </a:xfrm>
        </p:grpSpPr>
        <p:pic>
          <p:nvPicPr>
            <p:cNvPr id="82949" name="Изображение 82948" descr="&amp;Pcy;&amp;ocy;&amp;khcy;&amp;ocy;&amp;zhcy;&amp;iecy;&amp;iecy; &amp;icy;&amp;zcy;&amp;ocy;&amp;bcy;&amp;rcy;&amp;acy;&amp;zhcy;&amp;iecy;&amp;ncy;&amp;icy;&amp;iecy;"/>
            <p:cNvPicPr>
              <a:picLocks noChangeAspect="1"/>
            </p:cNvPicPr>
            <p:nvPr/>
          </p:nvPicPr>
          <p:blipFill>
            <a:blip r:embed="rId1" cstate="print"/>
            <a:srcRect l="36281" b="60191"/>
            <a:stretch>
              <a:fillRect/>
            </a:stretch>
          </p:blipFill>
          <p:spPr>
            <a:xfrm>
              <a:off x="839" y="300"/>
              <a:ext cx="4150" cy="381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950" name="Прямоугольник 82949"/>
            <p:cNvSpPr/>
            <p:nvPr/>
          </p:nvSpPr>
          <p:spPr>
            <a:xfrm>
              <a:off x="431" y="436"/>
              <a:ext cx="952" cy="1452"/>
            </a:xfrm>
            <a:prstGeom prst="rect">
              <a:avLst/>
            </a:prstGeom>
            <a:solidFill>
              <a:schemeClr val="tx1"/>
            </a:solidFill>
            <a:ln w="9525">
              <a:noFill/>
            </a:ln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82951" name="Прямоугольник 82950"/>
            <p:cNvSpPr/>
            <p:nvPr/>
          </p:nvSpPr>
          <p:spPr>
            <a:xfrm>
              <a:off x="1973" y="0"/>
              <a:ext cx="952" cy="572"/>
            </a:xfrm>
            <a:prstGeom prst="rect">
              <a:avLst/>
            </a:prstGeom>
            <a:solidFill>
              <a:schemeClr val="tx1"/>
            </a:solidFill>
            <a:ln w="9525">
              <a:noFill/>
            </a:ln>
          </p:spPr>
          <p:txBody>
            <a:bodyPr/>
            <a:lstStyle/>
            <a:p>
              <a:endParaRPr lang="ru-RU" altLang="en-US"/>
            </a:p>
          </p:txBody>
        </p:sp>
        <p:sp>
          <p:nvSpPr>
            <p:cNvPr id="82952" name="Прямоугольник 82951"/>
            <p:cNvSpPr/>
            <p:nvPr/>
          </p:nvSpPr>
          <p:spPr>
            <a:xfrm>
              <a:off x="2336" y="1888"/>
              <a:ext cx="726" cy="363"/>
            </a:xfrm>
            <a:prstGeom prst="rect">
              <a:avLst/>
            </a:prstGeom>
            <a:solidFill>
              <a:schemeClr val="tx1"/>
            </a:solidFill>
            <a:ln w="9525">
              <a:noFill/>
            </a:ln>
          </p:spPr>
          <p:txBody>
            <a:bodyPr/>
            <a:lstStyle/>
            <a:p>
              <a:endParaRPr lang="ru-RU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Каковы базовые задачи организма</a:t>
            </a:r>
            <a:r>
              <a:rPr lang="en-US" altLang="ru-RU"/>
              <a:t>?</a:t>
            </a:r>
            <a:endParaRPr lang="en-US" altLang="ru-RU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304800" y="1981200"/>
            <a:ext cx="8221980" cy="2851785"/>
          </a:xfrm>
        </p:spPr>
        <p:txBody>
          <a:bodyPr/>
          <a:lstStyle/>
          <a:p>
            <a:r>
              <a:rPr lang="ru-RU" altLang="en-US" i="1">
                <a:sym typeface="+mn-ea"/>
              </a:rPr>
              <a:t>Репродукция</a:t>
            </a:r>
            <a:r>
              <a:rPr lang="en-US" altLang="ru-RU">
                <a:sym typeface="+mn-ea"/>
              </a:rPr>
              <a:t>. </a:t>
            </a:r>
            <a:r>
              <a:rPr lang="ru-RU" altLang="en-US">
                <a:sym typeface="+mn-ea"/>
              </a:rPr>
              <a:t>Организмы - это одна из форм существования репликаторов</a:t>
            </a:r>
            <a:r>
              <a:rPr lang="en-US" altLang="ru-RU">
                <a:sym typeface="+mn-ea"/>
              </a:rPr>
              <a:t>.</a:t>
            </a:r>
            <a:endParaRPr lang="en-US" altLang="ru-RU"/>
          </a:p>
          <a:p>
            <a:r>
              <a:rPr lang="ru-RU" altLang="en-US" i="1"/>
              <a:t>Потребление веществ и удаление вредных продуктов обмена</a:t>
            </a:r>
            <a:r>
              <a:rPr lang="en-US" altLang="ru-RU"/>
              <a:t>. </a:t>
            </a:r>
            <a:r>
              <a:rPr lang="ru-RU" altLang="en-US"/>
              <a:t>Организмы - это химические системы</a:t>
            </a:r>
            <a:r>
              <a:rPr lang="en-US" altLang="ru-RU"/>
              <a:t>.</a:t>
            </a:r>
            <a:endParaRPr lang="en-US" altLang="ru-RU"/>
          </a:p>
          <a:p>
            <a:pPr marL="0" indent="0">
              <a:buNone/>
            </a:pPr>
            <a:endParaRPr lang="en-US" altLang="ru-RU" i="1"/>
          </a:p>
          <a:p>
            <a:pPr marL="0" indent="0">
              <a:buNone/>
            </a:pPr>
            <a:r>
              <a:rPr lang="ru-RU" altLang="en-US" i="1"/>
              <a:t>Все остальные (очень многочисленные) задачи являются продолжением этих двух базовых задач</a:t>
            </a:r>
            <a:endParaRPr lang="en-US" altLang="ru-RU" i="1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339590"/>
          </a:xfrm>
        </p:spPr>
        <p:txBody>
          <a:bodyPr/>
          <a:lstStyle/>
          <a:p>
            <a:r>
              <a:rPr lang="ru-RU" altLang="en-US" dirty="0"/>
              <a:t>Если ты бентосное животное и хочешь активно двигаться, используя мышцы, то ты обречен быть билатерально симметричным</a:t>
            </a:r>
            <a:endParaRPr lang="en-US" altLang="ru-RU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58850" y="1531620"/>
            <a:ext cx="7499350" cy="516318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18770"/>
            <a:ext cx="7772400" cy="1079500"/>
          </a:xfrm>
        </p:spPr>
        <p:txBody>
          <a:bodyPr/>
          <a:lstStyle/>
          <a:p>
            <a:r>
              <a:rPr lang="en-US" altLang="ru-RU" dirty="0" err="1"/>
              <a:t>Plathelmithes </a:t>
            </a:r>
            <a:r>
              <a:rPr lang="ru-RU" altLang="en-US" dirty="0" err="1"/>
              <a:t>- мешковидные трехслойные животные</a:t>
            </a:r>
            <a:endParaRPr lang="ru-RU" altLang="en-US" dirty="0" err="1"/>
          </a:p>
        </p:txBody>
      </p:sp>
      <p:graphicFrame>
        <p:nvGraphicFramePr>
          <p:cNvPr id="31746" name="Замещающее содержимое 31745"/>
          <p:cNvGraphicFramePr/>
          <p:nvPr>
            <p:ph idx="1"/>
          </p:nvPr>
        </p:nvGraphicFramePr>
        <p:xfrm>
          <a:off x="2297430" y="2216785"/>
          <a:ext cx="4366895" cy="3792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" imgW="2460625" imgH="2400300" progId="CorelDRAW.Graphic.13">
                  <p:embed/>
                </p:oleObj>
              </mc:Choice>
              <mc:Fallback>
                <p:oleObj name="" r:id="rId1" imgW="2460625" imgH="2400300" progId="CorelDRAW.Graphic.13">
                  <p:embed/>
                  <p:pic>
                    <p:nvPicPr>
                      <p:cNvPr id="0" name="Изображение 1024" descr="image6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97430" y="2216785"/>
                        <a:ext cx="4366895" cy="379222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Текстовое поле 4"/>
          <p:cNvSpPr txBox="1"/>
          <p:nvPr/>
        </p:nvSpPr>
        <p:spPr>
          <a:xfrm>
            <a:off x="6737350" y="3148965"/>
            <a:ext cx="1884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>
                <a:solidFill>
                  <a:schemeClr val="bg2"/>
                </a:solidFill>
              </a:rPr>
              <a:t>Gut</a:t>
            </a:r>
            <a:endParaRPr lang="en-US" altLang="ru-RU">
              <a:solidFill>
                <a:schemeClr val="bg2"/>
              </a:solidFill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2450465" y="2331085"/>
            <a:ext cx="1884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>
                <a:solidFill>
                  <a:schemeClr val="bg2"/>
                </a:solidFill>
              </a:rPr>
              <a:t>Ecto-</a:t>
            </a:r>
            <a:endParaRPr lang="en-US" altLang="ru-RU">
              <a:solidFill>
                <a:schemeClr val="bg2"/>
              </a:solidFill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2450465" y="2780665"/>
            <a:ext cx="1884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>
                <a:solidFill>
                  <a:schemeClr val="bg2"/>
                </a:solidFill>
              </a:rPr>
              <a:t>Ento-</a:t>
            </a:r>
            <a:endParaRPr lang="en-US" altLang="ru-RU">
              <a:solidFill>
                <a:schemeClr val="bg2"/>
              </a:solidFill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2450465" y="3208020"/>
            <a:ext cx="18846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>
                <a:solidFill>
                  <a:schemeClr val="bg2"/>
                </a:solidFill>
              </a:rPr>
              <a:t>Meso-</a:t>
            </a:r>
            <a:endParaRPr lang="en-US" altLang="ru-RU">
              <a:solidFill>
                <a:schemeClr val="bg2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3131820" y="2548890"/>
            <a:ext cx="1916430" cy="600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131820" y="2995930"/>
            <a:ext cx="2643505" cy="472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203575" y="3428365"/>
            <a:ext cx="2232025" cy="2876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Текстовое поле 14"/>
          <p:cNvSpPr txBox="1"/>
          <p:nvPr/>
        </p:nvSpPr>
        <p:spPr>
          <a:xfrm>
            <a:off x="3585210" y="5657215"/>
            <a:ext cx="1399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>
                <a:solidFill>
                  <a:schemeClr val="bg2"/>
                </a:solidFill>
              </a:rPr>
              <a:t>Basal membrane</a:t>
            </a:r>
            <a:endParaRPr lang="en-US" altLang="ru-RU">
              <a:solidFill>
                <a:schemeClr val="bg2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4432300" y="5156200"/>
            <a:ext cx="1003300" cy="565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5" idx="1"/>
          </p:cNvCxnSpPr>
          <p:nvPr/>
        </p:nvCxnSpPr>
        <p:spPr>
          <a:xfrm flipH="1">
            <a:off x="5795645" y="3404870"/>
            <a:ext cx="941705" cy="6711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0640"/>
            <a:ext cx="7772400" cy="1143000"/>
          </a:xfrm>
        </p:spPr>
        <p:txBody>
          <a:bodyPr/>
          <a:lstStyle/>
          <a:p>
            <a:r>
              <a:rPr lang="ru-RU" altLang="en-US"/>
              <a:t>Достижения трехслойных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1097915"/>
            <a:ext cx="7772400" cy="4998085"/>
          </a:xfrm>
        </p:spPr>
        <p:txBody>
          <a:bodyPr/>
          <a:lstStyle/>
          <a:p>
            <a:r>
              <a:rPr lang="ru-RU" altLang="en-US" dirty="0"/>
              <a:t>Пространство между экто- и энтодермой находится под активным контролем клеток мезодермы - </a:t>
            </a:r>
            <a:r>
              <a:rPr lang="ru-RU" altLang="en-US" i="1" dirty="0"/>
              <a:t>стабильность внутренней среды.</a:t>
            </a:r>
            <a:endParaRPr lang="en-US" altLang="ru-RU" dirty="0"/>
          </a:p>
          <a:p>
            <a:r>
              <a:rPr lang="ru-RU" altLang="en-US" dirty="0"/>
              <a:t>Мышцы собраны в слои </a:t>
            </a:r>
            <a:r>
              <a:rPr lang="en-US" altLang="ru-RU" dirty="0"/>
              <a:t> </a:t>
            </a:r>
            <a:r>
              <a:rPr lang="en-US" altLang="ru-RU" dirty="0" smtClean="0"/>
              <a:t> ̶  </a:t>
            </a:r>
            <a:r>
              <a:rPr lang="ru-RU" altLang="en-US" dirty="0"/>
              <a:t>активное ползание </a:t>
            </a:r>
            <a:endParaRPr lang="ru-RU" altLang="en-US" dirty="0"/>
          </a:p>
          <a:p>
            <a:r>
              <a:rPr lang="ru-RU" altLang="en-US" dirty="0"/>
              <a:t>Полярность тела (есть перед и зад)  </a:t>
            </a:r>
            <a:r>
              <a:rPr lang="en-US" altLang="ru-RU" dirty="0" smtClean="0"/>
              <a:t>̶  </a:t>
            </a:r>
            <a:r>
              <a:rPr lang="ru-RU" altLang="en-US" dirty="0"/>
              <a:t>Нервная система более активна за счет концентрации элементов.  Более сложное поведение.</a:t>
            </a:r>
            <a:endParaRPr lang="ru-RU" alt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0480"/>
            <a:ext cx="7772400" cy="1143000"/>
          </a:xfrm>
        </p:spPr>
        <p:txBody>
          <a:bodyPr/>
          <a:lstStyle/>
          <a:p>
            <a:r>
              <a:rPr lang="ru-RU" altLang="en-US"/>
              <a:t>Но в чем главная конструктивная проблема</a:t>
            </a:r>
            <a:r>
              <a:rPr lang="en-US" altLang="ru-RU"/>
              <a:t>?</a:t>
            </a:r>
            <a:endParaRPr lang="en-US" altLang="ru-RU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85800" y="1173480"/>
            <a:ext cx="7772400" cy="1781175"/>
          </a:xfrm>
        </p:spPr>
        <p:txBody>
          <a:bodyPr/>
          <a:lstStyle/>
          <a:p>
            <a:r>
              <a:rPr lang="ru-RU" altLang="en-US" dirty="0"/>
              <a:t>Отходы жизнедеятельности мезодермальных клеток надо как-то удалять из организма...</a:t>
            </a:r>
            <a:endParaRPr lang="en-US" altLang="ru-RU" dirty="0"/>
          </a:p>
          <a:p>
            <a:pPr lvl="1"/>
            <a:r>
              <a:rPr lang="ru-RU" altLang="en-US" dirty="0"/>
              <a:t>Но</a:t>
            </a:r>
            <a:r>
              <a:rPr lang="en-US" altLang="ru-RU" dirty="0"/>
              <a:t>! </a:t>
            </a:r>
            <a:r>
              <a:rPr lang="ru-RU" altLang="en-US" dirty="0"/>
              <a:t>Есть хорошая новость: У нас много клеток из которых можно построить... </a:t>
            </a:r>
            <a:endParaRPr lang="en-US" alt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869315" y="3797935"/>
            <a:ext cx="7312660" cy="2877185"/>
            <a:chOff x="2169" y="5949"/>
            <a:chExt cx="10637" cy="4068"/>
          </a:xfrm>
        </p:grpSpPr>
        <p:pic>
          <p:nvPicPr>
            <p:cNvPr id="32783" name="Изображение 32782" descr="&amp;Kcy;&amp;acy;&amp;rcy;&amp;tcy;&amp;icy;&amp;ncy;&amp;kcy;&amp;icy; &amp;pcy;&amp;ocy; &amp;zcy;&amp;acy;&amp;pcy;&amp;rcy;&amp;ocy;&amp;scy;&amp;ucy; plathelminthes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6646" y="5949"/>
              <a:ext cx="6161" cy="40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785" name="Изображение 32784" descr="&amp;scy;&amp;tcy;&amp;rcy;&amp;ocy;&amp;iecy;&amp;ncy;&amp;icy;&amp;iecy; &amp;icy; &amp;rcy;&amp;acy;&amp;bcy;&amp;ocy;&amp;tcy;&amp;acy; &amp;pcy;&amp;rcy;&amp;ocy;&amp;tcy;&amp;ocy;&amp;ncy;&amp;iecy;&amp;fcy;&amp;rcy;&amp;icy;&amp;dcy;&amp;icy;&amp;yacy;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9" y="5949"/>
              <a:ext cx="4477" cy="4068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/>
              <a:t>В чем главная проблема</a:t>
            </a:r>
            <a:r>
              <a:rPr lang="en-US" altLang="ru-RU"/>
              <a:t>?</a:t>
            </a:r>
            <a:endParaRPr lang="en-US" altLang="ru-RU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13665" y="1616075"/>
            <a:ext cx="4338955" cy="3625215"/>
          </a:xfrm>
        </p:spPr>
        <p:txBody>
          <a:bodyPr/>
          <a:lstStyle/>
          <a:p>
            <a:pPr lvl="1"/>
            <a:r>
              <a:rPr lang="ru-RU" altLang="en-US"/>
              <a:t>Паренхима слишком слаба, чтобы поддержать большое тело. </a:t>
            </a:r>
            <a:endParaRPr lang="ru-RU" altLang="en-US"/>
          </a:p>
          <a:p>
            <a:pPr lvl="1"/>
            <a:r>
              <a:rPr lang="ru-RU" altLang="en-US"/>
              <a:t>Хм</a:t>
            </a:r>
            <a:r>
              <a:rPr lang="en-US" altLang="ru-RU"/>
              <a:t>... </a:t>
            </a:r>
            <a:r>
              <a:rPr lang="ru-RU" altLang="en-US"/>
              <a:t>А как насчет модулярного подхода</a:t>
            </a:r>
            <a:r>
              <a:rPr lang="en-US" altLang="ru-RU"/>
              <a:t>?</a:t>
            </a:r>
            <a:endParaRPr lang="en-US" altLang="ru-RU"/>
          </a:p>
          <a:p>
            <a:pPr lvl="1"/>
            <a:r>
              <a:rPr lang="ru-RU" altLang="en-US"/>
              <a:t>Годится</a:t>
            </a:r>
            <a:r>
              <a:rPr lang="en-US" altLang="ru-RU"/>
              <a:t>! </a:t>
            </a:r>
            <a:r>
              <a:rPr lang="ru-RU" altLang="en-US"/>
              <a:t>Но только для паразитов.</a:t>
            </a:r>
            <a:endParaRPr lang="ru-RU" altLang="en-US"/>
          </a:p>
        </p:txBody>
      </p:sp>
      <p:pic>
        <p:nvPicPr>
          <p:cNvPr id="31750" name="Изображение 31749" descr="&amp;Kcy;&amp;acy;&amp;rcy;&amp;tcy;&amp;icy;&amp;ncy;&amp;kcy;&amp;icy; &amp;pcy;&amp;ocy; &amp;zcy;&amp;acy;&amp;pcy;&amp;rcy;&amp;ocy;&amp;scy;&amp;ucy; cestoda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620895" y="1770380"/>
            <a:ext cx="4437380" cy="3317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355" y="182880"/>
            <a:ext cx="8797925" cy="1143000"/>
          </a:xfrm>
        </p:spPr>
        <p:txBody>
          <a:bodyPr/>
          <a:lstStyle/>
          <a:p>
            <a:r>
              <a:rPr lang="ru-RU" altLang="en-US"/>
              <a:t>Каким способом решить проблему опоры для увеличения размеров?</a:t>
            </a:r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en-US"/>
              <a:t>Сделать что-то опорное внутри тела </a:t>
            </a:r>
            <a:endParaRPr lang="en-US" altLang="ru-RU"/>
          </a:p>
          <a:p>
            <a:r>
              <a:rPr lang="ru-RU" altLang="en-US"/>
              <a:t>Сделать что-то опорное снаружи тела</a:t>
            </a:r>
            <a:endParaRPr lang="en-US" altLang="ru-RU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17470"/>
            <a:ext cx="7772400" cy="1143000"/>
          </a:xfrm>
        </p:spPr>
        <p:txBody>
          <a:bodyPr/>
          <a:lstStyle/>
          <a:p>
            <a:r>
              <a:rPr lang="en-US" altLang="ru-RU"/>
              <a:t>Level 4 a. </a:t>
            </a:r>
            <a:r>
              <a:rPr lang="ru-RU" altLang="en-US"/>
              <a:t>Внешние опорные структуры</a:t>
            </a:r>
            <a:r>
              <a:rPr lang="en-US" altLang="ru-RU"/>
              <a:t> </a:t>
            </a:r>
            <a:endParaRPr lang="en-US" altLang="ru-RU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00660"/>
            <a:ext cx="7772400" cy="743585"/>
          </a:xfrm>
        </p:spPr>
        <p:txBody>
          <a:bodyPr/>
          <a:lstStyle/>
          <a:p>
            <a:r>
              <a:rPr lang="en-US" altLang="ru-RU" sz="3200" dirty="0"/>
              <a:t>Ecdysozoa = </a:t>
            </a:r>
            <a:r>
              <a:rPr lang="ru-RU" altLang="en-US" sz="3200" dirty="0" smtClean="0">
                <a:sym typeface="+mn-ea"/>
              </a:rPr>
              <a:t>Кутикула </a:t>
            </a:r>
            <a:r>
              <a:rPr lang="en-US" altLang="ru-RU" sz="3200" dirty="0">
                <a:sym typeface="+mn-ea"/>
              </a:rPr>
              <a:t>+ </a:t>
            </a:r>
            <a:r>
              <a:rPr lang="ru-RU" altLang="en-US" sz="3200" dirty="0">
                <a:sym typeface="+mn-ea"/>
              </a:rPr>
              <a:t>Гидравлика</a:t>
            </a:r>
            <a:br>
              <a:rPr lang="en-US" altLang="ru-RU" sz="3200" dirty="0"/>
            </a:br>
            <a:endParaRPr lang="en-US" altLang="ru-RU" sz="3200" dirty="0"/>
          </a:p>
        </p:txBody>
      </p:sp>
      <p:graphicFrame>
        <p:nvGraphicFramePr>
          <p:cNvPr id="70660" name="Объект 70659"/>
          <p:cNvGraphicFramePr/>
          <p:nvPr/>
        </p:nvGraphicFramePr>
        <p:xfrm>
          <a:off x="4871720" y="1840230"/>
          <a:ext cx="2028825" cy="444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" r:id="rId1" imgW="1438910" imgH="3140075" progId="CorelDRAW.Graphic.13">
                  <p:embed/>
                </p:oleObj>
              </mc:Choice>
              <mc:Fallback>
                <p:oleObj name="" r:id="rId1" imgW="1438910" imgH="3140075" progId="CorelDRAW.Graphic.13">
                  <p:embed/>
                  <p:pic>
                    <p:nvPicPr>
                      <p:cNvPr id="0" name="Изображение 2048" descr="image6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871720" y="1840230"/>
                        <a:ext cx="2028825" cy="44418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1" name="Объект 70660"/>
          <p:cNvGraphicFramePr/>
          <p:nvPr/>
        </p:nvGraphicFramePr>
        <p:xfrm>
          <a:off x="73025" y="1214755"/>
          <a:ext cx="3851275" cy="379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" r:id="rId3" imgW="2225675" imgH="2192020" progId="CorelDRAW.Graphic.13">
                  <p:embed/>
                </p:oleObj>
              </mc:Choice>
              <mc:Fallback>
                <p:oleObj name="" r:id="rId3" imgW="2225675" imgH="2192020" progId="CorelDRAW.Graphic.13">
                  <p:embed/>
                  <p:pic>
                    <p:nvPicPr>
                      <p:cNvPr id="0" name="Изображение 2049" descr="image6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025" y="1214755"/>
                        <a:ext cx="3851275" cy="37941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663" name="Замещающее содержимое 70662" descr="&amp;Kcy;&amp;acy;&amp;rcy;&amp;tcy;&amp;icy;&amp;ncy;&amp;kcy;&amp;icy; &amp;pcy;&amp;ocy; &amp;zcy;&amp;acy;&amp;pcy;&amp;rcy;&amp;ocy;&amp;scy;&amp;ucy; Nematoda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 rot="5400000">
            <a:off x="6191885" y="2197100"/>
            <a:ext cx="3279775" cy="182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3295650" y="780415"/>
            <a:ext cx="2149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/>
              <a:t>Cuticle</a:t>
            </a:r>
            <a:endParaRPr lang="en-US" altLang="ru-RU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295650" y="1103630"/>
            <a:ext cx="2149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/>
              <a:t>Hypoderma (Ecto-)</a:t>
            </a:r>
            <a:endParaRPr lang="en-US" altLang="ru-RU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565525" y="1656080"/>
            <a:ext cx="2149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/>
              <a:t>Meso-</a:t>
            </a:r>
            <a:endParaRPr lang="en-US" altLang="ru-RU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851910" y="2164715"/>
            <a:ext cx="21494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/>
              <a:t>Ento-</a:t>
            </a:r>
            <a:endParaRPr lang="en-US" altLang="ru-RU"/>
          </a:p>
        </p:txBody>
      </p:sp>
      <p:cxnSp>
        <p:nvCxnSpPr>
          <p:cNvPr id="7" name="Прямая со стрелкой 6"/>
          <p:cNvCxnSpPr>
            <a:stCxn id="3" idx="1"/>
          </p:cNvCxnSpPr>
          <p:nvPr/>
        </p:nvCxnSpPr>
        <p:spPr>
          <a:xfrm flipH="1">
            <a:off x="2700020" y="964565"/>
            <a:ext cx="595630" cy="5200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2915920" y="1340485"/>
            <a:ext cx="504190" cy="504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987675" y="1988820"/>
            <a:ext cx="576580" cy="7200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2411730" y="2420620"/>
            <a:ext cx="1512570" cy="7924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овое поле 10"/>
          <p:cNvSpPr txBox="1"/>
          <p:nvPr/>
        </p:nvSpPr>
        <p:spPr>
          <a:xfrm>
            <a:off x="3851910" y="3454400"/>
            <a:ext cx="21494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/>
              <a:t>Schisocoel (Blastocoelom)</a:t>
            </a:r>
            <a:endParaRPr lang="en-US" alt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 flipV="1">
            <a:off x="2555875" y="3573145"/>
            <a:ext cx="1368425" cy="1435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84630" y="995680"/>
            <a:ext cx="6390005" cy="280797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910" y="345440"/>
            <a:ext cx="7781290" cy="871220"/>
          </a:xfrm>
        </p:spPr>
        <p:txBody>
          <a:bodyPr/>
          <a:lstStyle/>
          <a:p>
            <a:r>
              <a:rPr lang="en-US" altLang="ru-RU" sz="3200" dirty="0">
                <a:sym typeface="+mn-ea"/>
              </a:rPr>
              <a:t>Ecdysozoa = </a:t>
            </a:r>
            <a:r>
              <a:rPr lang="ru-RU" altLang="en-US" sz="3200" dirty="0" smtClean="0">
                <a:sym typeface="+mn-ea"/>
              </a:rPr>
              <a:t>Кутикула </a:t>
            </a:r>
            <a:r>
              <a:rPr lang="en-US" altLang="ru-RU" sz="3200" dirty="0">
                <a:sym typeface="+mn-ea"/>
              </a:rPr>
              <a:t>+ </a:t>
            </a:r>
            <a:r>
              <a:rPr lang="ru-RU" altLang="en-US" sz="3200" dirty="0">
                <a:sym typeface="+mn-ea"/>
              </a:rPr>
              <a:t>Гидравлика</a:t>
            </a:r>
            <a:br>
              <a:rPr lang="en-US" altLang="ru-RU" sz="3200" dirty="0">
                <a:sym typeface="+mn-ea"/>
              </a:rPr>
            </a:br>
            <a:endParaRPr lang="en-US" altLang="ru-RU" dirty="0"/>
          </a:p>
        </p:txBody>
      </p:sp>
      <p:graphicFrame>
        <p:nvGraphicFramePr>
          <p:cNvPr id="71684" name="Объект 71683"/>
          <p:cNvGraphicFramePr/>
          <p:nvPr/>
        </p:nvGraphicFramePr>
        <p:xfrm>
          <a:off x="5041900" y="1216660"/>
          <a:ext cx="2677160" cy="2586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" r:id="rId1" imgW="2642235" imgH="2716530" progId="CorelDRAW.Graphic.13">
                  <p:embed/>
                </p:oleObj>
              </mc:Choice>
              <mc:Fallback>
                <p:oleObj name="" r:id="rId1" imgW="2642235" imgH="2716530" progId="CorelDRAW.Graphic.13">
                  <p:embed/>
                  <p:pic>
                    <p:nvPicPr>
                      <p:cNvPr id="0" name="Изображение 3072" descr="image7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041900" y="1216660"/>
                        <a:ext cx="2677160" cy="25869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5" name="Объект 71684"/>
          <p:cNvGraphicFramePr/>
          <p:nvPr/>
        </p:nvGraphicFramePr>
        <p:xfrm>
          <a:off x="1597025" y="1168400"/>
          <a:ext cx="2827655" cy="263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" r:id="rId3" imgW="1412240" imgH="1391920" progId="CorelDRAW.Graphic.13">
                  <p:embed/>
                </p:oleObj>
              </mc:Choice>
              <mc:Fallback>
                <p:oleObj name="" r:id="rId3" imgW="1412240" imgH="1391920" progId="CorelDRAW.Graphic.13">
                  <p:embed/>
                  <p:pic>
                    <p:nvPicPr>
                      <p:cNvPr id="0" name="Изображение 3073" descr="image7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7025" y="1168400"/>
                        <a:ext cx="2827655" cy="26352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689" name="Изображение 71688" descr="&amp;Kcy;&amp;acy;&amp;rcy;&amp;tcy;&amp;icy;&amp;ncy;&amp;kcy;&amp;icy; &amp;pcy;&amp;ocy; &amp;zcy;&amp;acy;&amp;pcy;&amp;rcy;&amp;ocy;&amp;scy;&amp;ucy; cephalorhyncha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02113" y="3957638"/>
            <a:ext cx="4356100" cy="2903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1" name="Изображение 71690" descr="&amp;Kcy;&amp;acy;&amp;rcy;&amp;tcy;&amp;icy;&amp;ncy;&amp;kcy;&amp;icy; &amp;pcy;&amp;ocy; &amp;zcy;&amp;acy;&amp;pcy;&amp;rcy;&amp;ocy;&amp;scy;&amp;ucy; loricifera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9745" y="3954463"/>
            <a:ext cx="3095625" cy="29067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9075"/>
            <a:ext cx="7772400" cy="1143000"/>
          </a:xfrm>
        </p:spPr>
        <p:txBody>
          <a:bodyPr/>
          <a:lstStyle/>
          <a:p>
            <a:r>
              <a:rPr lang="ru-RU" altLang="en-US" dirty="0" smtClean="0"/>
              <a:t>Кембрийские кутикулярные формы</a:t>
            </a:r>
            <a:endParaRPr lang="ru-RU" altLang="en-US" dirty="0"/>
          </a:p>
        </p:txBody>
      </p:sp>
      <p:pic>
        <p:nvPicPr>
          <p:cNvPr id="72711" name="Замещающее содержимое 72710" descr="&amp;Kcy;&amp;acy;&amp;rcy;&amp;tcy;&amp;icy;&amp;ncy;&amp;kcy;&amp;icy; &amp;pcy;&amp;ocy; &amp;zcy;&amp;acy;&amp;pcy;&amp;rcy;&amp;ocy;&amp;scy;&amp;ucy; &amp;kcy;&amp;iecy;&amp;mcy;&amp;bcy;&amp;rcy;&amp;icy;&amp;jcy;&amp;scy;&amp;kcy;&amp;acy;&amp;yacy; &amp;fcy;&amp;acy;&amp;ucy;&amp;ncy;&amp;acy;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103630" y="1680845"/>
            <a:ext cx="6450330" cy="46431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3585845"/>
          </a:xfrm>
        </p:spPr>
        <p:txBody>
          <a:bodyPr/>
          <a:lstStyle/>
          <a:p>
            <a:r>
              <a:rPr lang="ru-RU" altLang="en-US" sz="4000" dirty="0" smtClean="0"/>
              <a:t>Клетка - минимальная единица, которая демонстрирует базовый план строения живых организмов (по крайней мере последние 2.5 млрд. лет)</a:t>
            </a:r>
            <a:endParaRPr lang="ru-RU" altLang="en-US" sz="4000" dirty="0" smtClean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82880"/>
            <a:ext cx="7772400" cy="1170305"/>
          </a:xfrm>
        </p:spPr>
        <p:txBody>
          <a:bodyPr/>
          <a:lstStyle/>
          <a:p>
            <a:r>
              <a:rPr lang="en-US" altLang="ru-RU" sz="3600" dirty="0" err="1"/>
              <a:t>Arthropoda</a:t>
            </a:r>
            <a:r>
              <a:rPr lang="en-US" altLang="ru-RU" sz="3600" dirty="0"/>
              <a:t> = </a:t>
            </a:r>
            <a:r>
              <a:rPr lang="ru-RU" altLang="en-US" sz="3600" dirty="0" smtClean="0">
                <a:sym typeface="+mn-ea"/>
              </a:rPr>
              <a:t>Кутикула</a:t>
            </a:r>
            <a:r>
              <a:rPr lang="en-US" altLang="ru-RU" sz="3600" dirty="0" smtClean="0">
                <a:sym typeface="+mn-ea"/>
              </a:rPr>
              <a:t> </a:t>
            </a:r>
            <a:r>
              <a:rPr lang="en-US" altLang="ru-RU" sz="3600" dirty="0">
                <a:sym typeface="+mn-ea"/>
              </a:rPr>
              <a:t>+ </a:t>
            </a:r>
            <a:r>
              <a:rPr lang="ru-RU" altLang="en-US" sz="3600" dirty="0">
                <a:sym typeface="+mn-ea"/>
              </a:rPr>
              <a:t>Гидравлика </a:t>
            </a:r>
            <a:r>
              <a:rPr lang="en-US" altLang="ru-RU" sz="3600" dirty="0"/>
              <a:t>+ </a:t>
            </a:r>
            <a:r>
              <a:rPr lang="ru-RU" altLang="en-US" sz="3600" dirty="0"/>
              <a:t>Членистые ноги</a:t>
            </a:r>
            <a:endParaRPr lang="ru-RU" altLang="en-US" sz="3600" dirty="0"/>
          </a:p>
        </p:txBody>
      </p:sp>
      <p:graphicFrame>
        <p:nvGraphicFramePr>
          <p:cNvPr id="69636" name="Объект 69635"/>
          <p:cNvGraphicFramePr/>
          <p:nvPr/>
        </p:nvGraphicFramePr>
        <p:xfrm>
          <a:off x="163830" y="1507490"/>
          <a:ext cx="5867400" cy="520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" r:id="rId1" imgW="2736215" imgH="2426970" progId="CorelDRAW.Graphic.13">
                  <p:embed/>
                </p:oleObj>
              </mc:Choice>
              <mc:Fallback>
                <p:oleObj name="" r:id="rId1" imgW="2736215" imgH="2426970" progId="CorelDRAW.Graphic.13">
                  <p:embed/>
                  <p:pic>
                    <p:nvPicPr>
                      <p:cNvPr id="0" name="Изображение 4096" descr="image76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63830" y="1507490"/>
                        <a:ext cx="5867400" cy="52006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7" name="Объект 69636"/>
          <p:cNvGraphicFramePr/>
          <p:nvPr/>
        </p:nvGraphicFramePr>
        <p:xfrm>
          <a:off x="6751955" y="1767840"/>
          <a:ext cx="2157413" cy="305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" r:id="rId3" imgW="1532890" imgH="2164715" progId="CorelDRAW.Graphic.13">
                  <p:embed/>
                </p:oleObj>
              </mc:Choice>
              <mc:Fallback>
                <p:oleObj name="" r:id="rId3" imgW="1532890" imgH="2164715" progId="CorelDRAW.Graphic.13">
                  <p:embed/>
                  <p:pic>
                    <p:nvPicPr>
                      <p:cNvPr id="0" name="Изображение 4097" descr="image7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51955" y="1767840"/>
                        <a:ext cx="2157413" cy="30591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27250"/>
            <a:ext cx="7772400" cy="2005965"/>
          </a:xfrm>
        </p:spPr>
        <p:txBody>
          <a:bodyPr/>
          <a:lstStyle/>
          <a:p>
            <a:r>
              <a:rPr lang="en-US" altLang="ru-RU" dirty="0"/>
              <a:t>Level 4 b. </a:t>
            </a:r>
            <a:r>
              <a:rPr lang="en-US" altLang="ru-RU" i="1" dirty="0" err="1" smtClean="0"/>
              <a:t>Hydroskeleton</a:t>
            </a:r>
            <a:r>
              <a:rPr lang="ru-RU" altLang="ru-RU" i="1" dirty="0" smtClean="0"/>
              <a:t> </a:t>
            </a:r>
            <a:r>
              <a:rPr lang="en-US" altLang="ru-RU" i="1" dirty="0" smtClean="0"/>
              <a:t> ̶ </a:t>
            </a:r>
            <a:r>
              <a:rPr lang="ru-RU" altLang="ru-RU" i="1" dirty="0" smtClean="0"/>
              <a:t> </a:t>
            </a:r>
            <a:r>
              <a:rPr lang="en-US" altLang="ru-RU" i="1" dirty="0" smtClean="0"/>
              <a:t>Internal </a:t>
            </a:r>
            <a:r>
              <a:rPr lang="en-US" altLang="ru-RU" i="1" dirty="0" err="1"/>
              <a:t>coelomic</a:t>
            </a:r>
            <a:r>
              <a:rPr lang="en-US" altLang="ru-RU" i="1" dirty="0"/>
              <a:t> supporting structures </a:t>
            </a:r>
            <a:endParaRPr lang="en-US" altLang="ru-RU" i="1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Заголовок 90113"/>
          <p:cNvSpPr>
            <a:spLocks noGrp="1"/>
          </p:cNvSpPr>
          <p:nvPr>
            <p:ph type="title"/>
          </p:nvPr>
        </p:nvSpPr>
        <p:spPr>
          <a:xfrm>
            <a:off x="0" y="274955"/>
            <a:ext cx="9144000" cy="1143000"/>
          </a:xfrm>
        </p:spPr>
        <p:txBody>
          <a:bodyPr anchor="ctr"/>
          <a:lstStyle/>
          <a:p>
            <a:r>
              <a:rPr lang="en-US" dirty="0"/>
              <a:t>Secondary body cavity </a:t>
            </a:r>
            <a:r>
              <a:rPr lang="en-US" altLang="ru-RU" i="1" dirty="0" smtClean="0"/>
              <a:t> ̶ </a:t>
            </a:r>
            <a:r>
              <a:rPr lang="en-US" dirty="0" smtClean="0"/>
              <a:t> </a:t>
            </a:r>
            <a:r>
              <a:rPr lang="en-US" dirty="0" err="1"/>
              <a:t>Coelom</a:t>
            </a:r>
            <a:endParaRPr lang="en-US" dirty="0"/>
          </a:p>
        </p:txBody>
      </p:sp>
      <p:pic>
        <p:nvPicPr>
          <p:cNvPr id="90117" name="Замещающее содержимое 90116" descr="&amp;rcy;&amp;acy;&amp;zcy;&amp;vcy;&amp;icy;&amp;tcy;&amp;icy;&amp;iecy; &amp;tscy;&amp;iecy;&amp;lcy;&amp;ocy;&amp;mcy;&amp;acy; &amp;ucy; &amp;kcy;&amp;ocy;&amp;lcy;&amp;softcy;&amp;chcy;&amp;acy;&amp;tcy;&amp;ycy;&amp;khcy; &amp;chcy;&amp;iecy;&amp;rcy;&amp;vcy;&amp;iecy;&amp;jcy;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 l="-2" t="54601"/>
          <a:stretch>
            <a:fillRect/>
          </a:stretch>
        </p:blipFill>
        <p:spPr>
          <a:xfrm>
            <a:off x="0" y="4797425"/>
            <a:ext cx="9144000" cy="1862138"/>
          </a:xfrm>
        </p:spPr>
      </p:pic>
      <p:pic>
        <p:nvPicPr>
          <p:cNvPr id="90121" name="Изображение 90120" descr="&amp;rcy;&amp;acy;&amp;zcy;&amp;vcy;&amp;icy;&amp;tcy;&amp;icy;&amp;iecy; &amp;tscy;&amp;iecy;&amp;lcy;&amp;ocy;&amp;mcy;&amp;acy; &amp;ucy; &amp;kcy;&amp;ocy;&amp;lcy;&amp;softcy;&amp;chcy;&amp;acy;&amp;tcy;&amp;ycy;&amp;khcy; &amp;chcy;&amp;iecy;&amp;rcy;&amp;vcy;&amp;iecy;&amp;jcy;"/>
          <p:cNvPicPr>
            <a:picLocks noChangeAspect="1"/>
          </p:cNvPicPr>
          <p:nvPr/>
        </p:nvPicPr>
        <p:blipFill>
          <a:blip r:embed="rId1" cstate="print"/>
          <a:srcRect t="1926" r="63385" b="50662"/>
          <a:stretch>
            <a:fillRect/>
          </a:stretch>
        </p:blipFill>
        <p:spPr>
          <a:xfrm>
            <a:off x="0" y="1700213"/>
            <a:ext cx="3348038" cy="1944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0122" name="Текстовое поле 90121"/>
          <p:cNvSpPr txBox="1"/>
          <p:nvPr/>
        </p:nvSpPr>
        <p:spPr>
          <a:xfrm>
            <a:off x="3543300" y="1504950"/>
            <a:ext cx="7162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/>
              <a:t>Ecto-</a:t>
            </a:r>
            <a:endParaRPr lang="en-US"/>
          </a:p>
        </p:txBody>
      </p:sp>
      <p:sp>
        <p:nvSpPr>
          <p:cNvPr id="90123" name="Текстовое поле 90122"/>
          <p:cNvSpPr txBox="1"/>
          <p:nvPr/>
        </p:nvSpPr>
        <p:spPr>
          <a:xfrm>
            <a:off x="3635375" y="1989138"/>
            <a:ext cx="7289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/>
              <a:t>Ento-</a:t>
            </a:r>
            <a:endParaRPr lang="en-US"/>
          </a:p>
        </p:txBody>
      </p:sp>
      <p:sp>
        <p:nvSpPr>
          <p:cNvPr id="90125" name="Текстовое поле 90124"/>
          <p:cNvSpPr txBox="1"/>
          <p:nvPr/>
        </p:nvSpPr>
        <p:spPr>
          <a:xfrm>
            <a:off x="3635375" y="2492375"/>
            <a:ext cx="14274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err="1"/>
              <a:t>Archenteron</a:t>
            </a:r>
            <a:endParaRPr lang="en-US"/>
          </a:p>
        </p:txBody>
      </p:sp>
      <p:sp>
        <p:nvSpPr>
          <p:cNvPr id="90126" name="Текстовое поле 90125"/>
          <p:cNvSpPr txBox="1"/>
          <p:nvPr/>
        </p:nvSpPr>
        <p:spPr>
          <a:xfrm>
            <a:off x="2005965" y="4076700"/>
            <a:ext cx="12750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/>
              <a:t>Blastopore</a:t>
            </a:r>
            <a:endParaRPr lang="en-US"/>
          </a:p>
        </p:txBody>
      </p:sp>
      <p:sp>
        <p:nvSpPr>
          <p:cNvPr id="90127" name="Прямое соединение 90126"/>
          <p:cNvSpPr/>
          <p:nvPr/>
        </p:nvSpPr>
        <p:spPr>
          <a:xfrm flipH="1" flipV="1">
            <a:off x="2339975" y="3357563"/>
            <a:ext cx="71438" cy="719137"/>
          </a:xfrm>
          <a:prstGeom prst="line">
            <a:avLst/>
          </a:prstGeom>
          <a:ln w="9525" cap="flat" cmpd="sng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0128" name="Прямое соединение 90127"/>
          <p:cNvSpPr/>
          <p:nvPr/>
        </p:nvSpPr>
        <p:spPr>
          <a:xfrm flipH="1">
            <a:off x="2339975" y="2708275"/>
            <a:ext cx="1295400" cy="215900"/>
          </a:xfrm>
          <a:prstGeom prst="line">
            <a:avLst/>
          </a:prstGeom>
          <a:ln w="9525" cap="flat" cmpd="sng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0129" name="Прямое соединение 90128"/>
          <p:cNvSpPr/>
          <p:nvPr/>
        </p:nvSpPr>
        <p:spPr>
          <a:xfrm flipH="1">
            <a:off x="2627313" y="2205038"/>
            <a:ext cx="1081087" cy="431800"/>
          </a:xfrm>
          <a:prstGeom prst="line">
            <a:avLst/>
          </a:prstGeom>
          <a:ln w="9525" cap="flat" cmpd="sng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0130" name="Прямое соединение 90129"/>
          <p:cNvSpPr/>
          <p:nvPr/>
        </p:nvSpPr>
        <p:spPr>
          <a:xfrm flipH="1">
            <a:off x="2771775" y="1700213"/>
            <a:ext cx="863600" cy="504825"/>
          </a:xfrm>
          <a:prstGeom prst="line">
            <a:avLst/>
          </a:prstGeom>
          <a:ln w="9525" cap="flat" cmpd="sng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0131" name="Текстовое поле 90130"/>
          <p:cNvSpPr txBox="1"/>
          <p:nvPr/>
        </p:nvSpPr>
        <p:spPr>
          <a:xfrm>
            <a:off x="179388" y="1331913"/>
            <a:ext cx="34213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en-US"/>
              <a:t>Blastocoel (primary body cavity)</a:t>
            </a:r>
            <a:endParaRPr lang="en-US"/>
          </a:p>
        </p:txBody>
      </p:sp>
      <p:sp>
        <p:nvSpPr>
          <p:cNvPr id="90132" name="Прямое соединение 90131"/>
          <p:cNvSpPr/>
          <p:nvPr/>
        </p:nvSpPr>
        <p:spPr>
          <a:xfrm flipH="1">
            <a:off x="684530" y="1700530"/>
            <a:ext cx="266700" cy="720725"/>
          </a:xfrm>
          <a:prstGeom prst="line">
            <a:avLst/>
          </a:prstGeom>
          <a:ln w="9525" cap="flat" cmpd="sng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0133" name="Прямое соединение 90132"/>
          <p:cNvSpPr/>
          <p:nvPr/>
        </p:nvSpPr>
        <p:spPr>
          <a:xfrm>
            <a:off x="1083310" y="1646555"/>
            <a:ext cx="1040765" cy="558800"/>
          </a:xfrm>
          <a:prstGeom prst="line">
            <a:avLst/>
          </a:prstGeom>
          <a:ln w="9525" cap="flat" cmpd="sng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0134" name="Текстовое поле 90133"/>
          <p:cNvSpPr txBox="1"/>
          <p:nvPr/>
        </p:nvSpPr>
        <p:spPr>
          <a:xfrm>
            <a:off x="3348038" y="4365625"/>
            <a:ext cx="81788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/>
              <a:t>Meso-</a:t>
            </a:r>
            <a:endParaRPr lang="en-US"/>
          </a:p>
        </p:txBody>
      </p:sp>
      <p:sp>
        <p:nvSpPr>
          <p:cNvPr id="90135" name="Прямое соединение 90134"/>
          <p:cNvSpPr/>
          <p:nvPr/>
        </p:nvSpPr>
        <p:spPr>
          <a:xfrm flipH="1">
            <a:off x="3708400" y="4652963"/>
            <a:ext cx="71438" cy="792162"/>
          </a:xfrm>
          <a:prstGeom prst="line">
            <a:avLst/>
          </a:prstGeom>
          <a:ln w="9525" cap="flat" cmpd="sng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0136" name="Прямое соединение 90135"/>
          <p:cNvSpPr/>
          <p:nvPr/>
        </p:nvSpPr>
        <p:spPr>
          <a:xfrm>
            <a:off x="3779838" y="4652963"/>
            <a:ext cx="792162" cy="936625"/>
          </a:xfrm>
          <a:prstGeom prst="line">
            <a:avLst/>
          </a:prstGeom>
          <a:ln w="9525" cap="flat" cmpd="sng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90137" name="Текстовое поле 90136"/>
          <p:cNvSpPr txBox="1"/>
          <p:nvPr/>
        </p:nvSpPr>
        <p:spPr>
          <a:xfrm>
            <a:off x="6156325" y="3579813"/>
            <a:ext cx="259588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/>
              <a:t>Coelom</a:t>
            </a:r>
            <a:endParaRPr lang="en-US"/>
          </a:p>
          <a:p>
            <a:r>
              <a:t>(</a:t>
            </a:r>
            <a:r>
              <a:rPr lang="en-US"/>
              <a:t>secondary body cavity</a:t>
            </a:r>
            <a:r>
              <a:t>)</a:t>
            </a:r>
          </a:p>
        </p:txBody>
      </p:sp>
      <p:sp>
        <p:nvSpPr>
          <p:cNvPr id="90138" name="Прямое соединение 90137"/>
          <p:cNvSpPr/>
          <p:nvPr/>
        </p:nvSpPr>
        <p:spPr>
          <a:xfrm>
            <a:off x="6732588" y="4221163"/>
            <a:ext cx="1008062" cy="1295400"/>
          </a:xfrm>
          <a:prstGeom prst="line">
            <a:avLst/>
          </a:prstGeom>
          <a:ln w="9525" cap="flat" cmpd="sng">
            <a:solidFill>
              <a:srgbClr val="C00000"/>
            </a:solidFill>
            <a:prstDash val="solid"/>
            <a:headEnd type="none" w="med" len="med"/>
            <a:tailEnd type="triangle" w="med" len="med"/>
          </a:ln>
        </p:spPr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93185"/>
          <p:cNvSpPr>
            <a:spLocks noGrp="1"/>
          </p:cNvSpPr>
          <p:nvPr>
            <p:ph type="title"/>
          </p:nvPr>
        </p:nvSpPr>
        <p:spPr>
          <a:xfrm>
            <a:off x="685800" y="29210"/>
            <a:ext cx="7772400" cy="516255"/>
          </a:xfrm>
        </p:spPr>
        <p:txBody>
          <a:bodyPr anchor="ctr"/>
          <a:lstStyle/>
          <a:p>
            <a:r>
              <a:rPr lang="en-US" sz="3600" dirty="0" err="1"/>
              <a:t>Coelom</a:t>
            </a:r>
            <a:r>
              <a:rPr lang="en-US" sz="3600" dirty="0"/>
              <a:t> </a:t>
            </a:r>
            <a:r>
              <a:rPr lang="en-US" altLang="ru-RU" sz="3600" i="1" dirty="0" smtClean="0"/>
              <a:t> ̶ </a:t>
            </a:r>
            <a:r>
              <a:rPr lang="en-US" sz="3600" dirty="0" smtClean="0"/>
              <a:t> </a:t>
            </a:r>
            <a:r>
              <a:rPr lang="en-US" sz="3600" dirty="0"/>
              <a:t>it is a good idea</a:t>
            </a:r>
            <a:r>
              <a:rPr lang="ru-RU" sz="3600" dirty="0"/>
              <a:t>!</a:t>
            </a:r>
            <a:endParaRPr lang="ru-RU" sz="3600" dirty="0"/>
          </a:p>
        </p:txBody>
      </p:sp>
      <p:pic>
        <p:nvPicPr>
          <p:cNvPr id="93189" name="Замещающее содержимое 93188" descr="&amp;tscy;&amp;iecy;&amp;lcy;&amp;ocy;&amp;mcy; &amp;icy; &amp;kcy;&amp;rcy;&amp;ocy;&amp;vcy;&amp;iecy;&amp;ncy;&amp;ocy;&amp;scy;&amp;ncy;&amp;acy;&amp;yacy; &amp;scy;&amp;icy;&amp;scy;&amp;tcy;&amp;iecy;&amp;mcy;&amp;acy;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4452303" y="993140"/>
            <a:ext cx="4679950" cy="3802063"/>
          </a:xfrm>
        </p:spPr>
      </p:pic>
      <p:sp>
        <p:nvSpPr>
          <p:cNvPr id="3" name="Замещающее содержимое 2"/>
          <p:cNvSpPr>
            <a:spLocks noGrp="1"/>
          </p:cNvSpPr>
          <p:nvPr/>
        </p:nvSpPr>
        <p:spPr>
          <a:xfrm>
            <a:off x="113665" y="708025"/>
            <a:ext cx="4338955" cy="453326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ru-RU" sz="2800"/>
              <a:t>Initially coelom serves as hydrockeleton</a:t>
            </a:r>
            <a:endParaRPr lang="en-US" altLang="ru-RU" sz="2800"/>
          </a:p>
          <a:p>
            <a:r>
              <a:rPr lang="en-US" altLang="en-US" sz="2800"/>
              <a:t>However the space between coeloms could be used as blood vessels!</a:t>
            </a:r>
            <a:endParaRPr lang="en-US" altLang="en-US" sz="2800"/>
          </a:p>
          <a:p>
            <a:endParaRPr lang="en-US" altLang="ru-RU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Заголовок 93185"/>
          <p:cNvSpPr>
            <a:spLocks noGrp="1"/>
          </p:cNvSpPr>
          <p:nvPr>
            <p:ph type="title"/>
          </p:nvPr>
        </p:nvSpPr>
        <p:spPr>
          <a:xfrm>
            <a:off x="685800" y="29210"/>
            <a:ext cx="7772400" cy="516255"/>
          </a:xfrm>
        </p:spPr>
        <p:txBody>
          <a:bodyPr anchor="ctr"/>
          <a:lstStyle/>
          <a:p>
            <a:r>
              <a:rPr lang="en-US" sz="3600" dirty="0" err="1"/>
              <a:t>Coelom</a:t>
            </a:r>
            <a:r>
              <a:rPr lang="en-US" sz="3600" dirty="0"/>
              <a:t> </a:t>
            </a:r>
            <a:r>
              <a:rPr lang="en-US" altLang="ru-RU" sz="3600" i="1" dirty="0" smtClean="0"/>
              <a:t> ̶ </a:t>
            </a:r>
            <a:r>
              <a:rPr lang="en-US" sz="3600" dirty="0" smtClean="0"/>
              <a:t> </a:t>
            </a:r>
            <a:r>
              <a:rPr lang="en-US" sz="3600" dirty="0"/>
              <a:t>it is a good idea</a:t>
            </a:r>
            <a:r>
              <a:rPr lang="ru-RU" sz="3600" dirty="0"/>
              <a:t>!</a:t>
            </a:r>
            <a:endParaRPr lang="ru-RU" sz="3600" dirty="0"/>
          </a:p>
        </p:txBody>
      </p:sp>
      <p:sp>
        <p:nvSpPr>
          <p:cNvPr id="3" name="Замещающее содержимое 2"/>
          <p:cNvSpPr>
            <a:spLocks noGrp="1"/>
          </p:cNvSpPr>
          <p:nvPr/>
        </p:nvSpPr>
        <p:spPr>
          <a:xfrm>
            <a:off x="113665" y="708025"/>
            <a:ext cx="4846955" cy="453326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ru-RU" sz="2800" dirty="0" err="1"/>
              <a:t>Coelom</a:t>
            </a:r>
            <a:r>
              <a:rPr lang="en-US" altLang="ru-RU" sz="2800" dirty="0"/>
              <a:t> cavity could be used as storage for waste (this is still </a:t>
            </a:r>
            <a:r>
              <a:rPr lang="en-GB" altLang="ru-RU" sz="2800" dirty="0" smtClean="0">
                <a:solidFill>
                  <a:srgbClr val="FF0000"/>
                </a:solidFill>
              </a:rPr>
              <a:t>important</a:t>
            </a:r>
            <a:r>
              <a:rPr lang="en-GB" altLang="ru-RU" sz="2800" dirty="0" smtClean="0"/>
              <a:t> </a:t>
            </a:r>
            <a:r>
              <a:rPr lang="en-US" altLang="ru-RU" sz="2800" dirty="0" smtClean="0"/>
              <a:t>for </a:t>
            </a:r>
            <a:r>
              <a:rPr lang="en-US" altLang="ru-RU" sz="2800" dirty="0" err="1"/>
              <a:t>triploblastica</a:t>
            </a:r>
            <a:r>
              <a:rPr lang="en-US" altLang="ru-RU" sz="2800" dirty="0" smtClean="0"/>
              <a:t>), </a:t>
            </a:r>
            <a:r>
              <a:rPr lang="en-US" altLang="ru-RU" sz="2800" dirty="0"/>
              <a:t>and ciliated organs can get </a:t>
            </a:r>
            <a:r>
              <a:rPr lang="en-US" altLang="ru-RU" sz="2800" dirty="0" smtClean="0"/>
              <a:t>it out from </a:t>
            </a:r>
            <a:r>
              <a:rPr lang="en-US" altLang="ru-RU" sz="2800" dirty="0"/>
              <a:t>the body</a:t>
            </a:r>
            <a:endParaRPr lang="en-US" altLang="ru-RU" sz="2800" dirty="0"/>
          </a:p>
          <a:p>
            <a:r>
              <a:rPr lang="en-US" sz="2800" dirty="0"/>
              <a:t>The cavity could be used </a:t>
            </a:r>
            <a:r>
              <a:rPr lang="en-US" sz="2800" dirty="0" smtClean="0"/>
              <a:t>for </a:t>
            </a:r>
            <a:r>
              <a:rPr lang="en-US" sz="2800" dirty="0"/>
              <a:t>storage for gametes.</a:t>
            </a:r>
            <a:endParaRPr lang="en-US" sz="2800" dirty="0"/>
          </a:p>
          <a:p>
            <a:endParaRPr lang="en-US" altLang="ru-RU" dirty="0"/>
          </a:p>
        </p:txBody>
      </p:sp>
      <p:pic>
        <p:nvPicPr>
          <p:cNvPr id="95237" name="Замещающее содержимое 95236" descr="&amp;scy;&amp;tcy;&amp;rcy;&amp;ocy;&amp;iecy;&amp;ncy;&amp;icy;&amp;iecy; &amp;icy; &amp;rcy;&amp;acy;&amp;bcy;&amp;ocy;&amp;acy; &amp;mcy;&amp;iecy;&amp;tcy;&amp;acy;&amp;ncy;&amp;iecy;&amp;fcy;&amp;rcy;&amp;icy;&amp;dcy;&amp;icy;&amp;yacy;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026660" y="707708"/>
            <a:ext cx="3960813" cy="45259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857500"/>
            <a:ext cx="7772400" cy="1143000"/>
          </a:xfrm>
        </p:spPr>
        <p:txBody>
          <a:bodyPr/>
          <a:lstStyle/>
          <a:p>
            <a:r>
              <a:rPr lang="en-US" altLang="ru-RU"/>
              <a:t>Coelom is useful! </a:t>
            </a:r>
            <a:br>
              <a:rPr lang="en-US" altLang="ru-RU"/>
            </a:br>
            <a:r>
              <a:rPr lang="en-US" altLang="ru-RU"/>
              <a:t>But how to construct it?</a:t>
            </a:r>
            <a:endParaRPr lang="en-US" altLang="ru-RU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/>
              <a:t>The first way</a:t>
            </a:r>
            <a:endParaRPr lang="en-US" altLang="ru-RU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ru-RU" dirty="0"/>
              <a:t>Let it be a product of special </a:t>
            </a:r>
            <a:r>
              <a:rPr lang="en-US" altLang="ru-RU" dirty="0" err="1"/>
              <a:t>mesodermal</a:t>
            </a:r>
            <a:r>
              <a:rPr lang="en-US" altLang="ru-RU" dirty="0"/>
              <a:t> cells </a:t>
            </a:r>
            <a:r>
              <a:rPr lang="en-US" altLang="ru-RU" dirty="0" smtClean="0">
                <a:sym typeface="Symbol" panose="05050102010706020507"/>
              </a:rPr>
              <a:t></a:t>
            </a:r>
            <a:r>
              <a:rPr lang="en-US" altLang="ru-RU" dirty="0" smtClean="0"/>
              <a:t> </a:t>
            </a:r>
            <a:r>
              <a:rPr lang="en-US" altLang="ru-RU" dirty="0" err="1"/>
              <a:t>teloblastic</a:t>
            </a:r>
            <a:r>
              <a:rPr lang="en-US" altLang="ru-RU" dirty="0"/>
              <a:t> way </a:t>
            </a:r>
            <a:endParaRPr lang="en-US" altLang="ru-RU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65175"/>
            <a:ext cx="9144000" cy="61207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graphicFrame>
        <p:nvGraphicFramePr>
          <p:cNvPr id="23556" name="Объект 23555"/>
          <p:cNvGraphicFramePr/>
          <p:nvPr/>
        </p:nvGraphicFramePr>
        <p:xfrm>
          <a:off x="0" y="765175"/>
          <a:ext cx="7164388" cy="422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name="" r:id="rId1" imgW="5062855" imgH="2985135" progId="CorelDRAW.Graphic.13">
                  <p:embed/>
                </p:oleObj>
              </mc:Choice>
              <mc:Fallback>
                <p:oleObj name="" r:id="rId1" imgW="5062855" imgH="2985135" progId="CorelDRAW.Graphic.13">
                  <p:embed/>
                  <p:pic>
                    <p:nvPicPr>
                      <p:cNvPr id="0" name="Изображение 5120" descr="image8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765175"/>
                        <a:ext cx="7164388" cy="42227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Объект 23556"/>
          <p:cNvGraphicFramePr/>
          <p:nvPr/>
        </p:nvGraphicFramePr>
        <p:xfrm>
          <a:off x="6724650" y="2420938"/>
          <a:ext cx="2419350" cy="443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" r:id="rId3" imgW="1364615" imgH="2494280" progId="CorelDRAW.Graphic.13">
                  <p:embed/>
                </p:oleObj>
              </mc:Choice>
              <mc:Fallback>
                <p:oleObj name="" r:id="rId3" imgW="1364615" imgH="2494280" progId="CorelDRAW.Graphic.13">
                  <p:embed/>
                  <p:pic>
                    <p:nvPicPr>
                      <p:cNvPr id="0" name="Изображение 5121" descr="image8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24650" y="2420938"/>
                        <a:ext cx="2419350" cy="44370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0" name="Заголовок 2355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5175"/>
          </a:xfrm>
        </p:spPr>
        <p:txBody>
          <a:bodyPr anchor="ctr"/>
          <a:lstStyle/>
          <a:p>
            <a:r>
              <a:rPr lang="en-US" sz="3200" dirty="0" err="1"/>
              <a:t>Trochozoa</a:t>
            </a:r>
            <a:r>
              <a:rPr lang="en-US" sz="3200" dirty="0"/>
              <a:t> </a:t>
            </a:r>
            <a:r>
              <a:rPr lang="en-US" altLang="ru-RU" sz="3200" dirty="0" smtClean="0">
                <a:sym typeface="Symbol" panose="05050102010706020507"/>
              </a:rPr>
              <a:t></a:t>
            </a:r>
            <a:r>
              <a:rPr lang="en-US" sz="3200" dirty="0" smtClean="0"/>
              <a:t> </a:t>
            </a:r>
            <a:r>
              <a:rPr lang="en-US" sz="3200" dirty="0" err="1"/>
              <a:t>teloblastic</a:t>
            </a:r>
            <a:r>
              <a:rPr lang="en-US" sz="3200" dirty="0"/>
              <a:t> way of </a:t>
            </a:r>
            <a:r>
              <a:rPr lang="en-US" sz="3200" dirty="0" err="1"/>
              <a:t>coelom</a:t>
            </a:r>
            <a:r>
              <a:rPr lang="en-US" sz="3200" dirty="0"/>
              <a:t> formation</a:t>
            </a:r>
            <a:endParaRPr lang="en-US" altLang="en-US" sz="3200" dirty="0"/>
          </a:p>
        </p:txBody>
      </p:sp>
      <p:pic>
        <p:nvPicPr>
          <p:cNvPr id="23562" name="Замещающее содержимое 23561" descr="&amp;Kcy;&amp;acy;&amp;rcy;&amp;tcy;&amp;icy;&amp;ncy;&amp;kcy;&amp;icy; &amp;pcy;&amp;ocy; &amp;zcy;&amp;acy;&amp;pcy;&amp;rcy;&amp;ocy;&amp;scy;&amp;ucy; &amp;tcy;&amp;rcy;&amp;ocy;&amp;khcy;&amp;ocy;&amp;fcy;&amp;ocy;&amp;rcy;&amp;acy;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5057775"/>
            <a:ext cx="2543175" cy="1800225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179070"/>
            <a:ext cx="9109075" cy="662495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graphicFrame>
        <p:nvGraphicFramePr>
          <p:cNvPr id="24582" name="Объект 24581"/>
          <p:cNvGraphicFramePr/>
          <p:nvPr/>
        </p:nvGraphicFramePr>
        <p:xfrm>
          <a:off x="0" y="0"/>
          <a:ext cx="33750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" name="" r:id="rId1" imgW="1539875" imgH="3119755" progId="CorelDRAW.Graphic.13">
                  <p:embed/>
                </p:oleObj>
              </mc:Choice>
              <mc:Fallback>
                <p:oleObj name="" r:id="rId1" imgW="1539875" imgH="3119755" progId="CorelDRAW.Graphic.13">
                  <p:embed/>
                  <p:pic>
                    <p:nvPicPr>
                      <p:cNvPr id="0" name="Изображение 6144" descr="image8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3375025" cy="6858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3" name="Объект 24582"/>
          <p:cNvGraphicFramePr/>
          <p:nvPr/>
        </p:nvGraphicFramePr>
        <p:xfrm>
          <a:off x="4140200" y="0"/>
          <a:ext cx="50038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" r:id="rId3" imgW="2023745" imgH="1667510" progId="CorelDRAW.Graphic.13">
                  <p:embed/>
                </p:oleObj>
              </mc:Choice>
              <mc:Fallback>
                <p:oleObj name="" r:id="rId3" imgW="2023745" imgH="1667510" progId="CorelDRAW.Graphic.13">
                  <p:embed/>
                  <p:pic>
                    <p:nvPicPr>
                      <p:cNvPr id="0" name="Изображение 6145" descr="image8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0200" y="0"/>
                        <a:ext cx="5003800" cy="41148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4" name="Объект 24583"/>
          <p:cNvGraphicFramePr/>
          <p:nvPr/>
        </p:nvGraphicFramePr>
        <p:xfrm>
          <a:off x="3779838" y="4005263"/>
          <a:ext cx="2571750" cy="264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" r:id="rId5" imgW="1526540" imgH="1566545" progId="CorelDRAW.Graphic.13">
                  <p:embed/>
                </p:oleObj>
              </mc:Choice>
              <mc:Fallback>
                <p:oleObj name="" r:id="rId5" imgW="1526540" imgH="1566545" progId="CorelDRAW.Graphic.13">
                  <p:embed/>
                  <p:pic>
                    <p:nvPicPr>
                      <p:cNvPr id="0" name="Изображение 6146" descr="image8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79838" y="4005263"/>
                        <a:ext cx="2571750" cy="26431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37235"/>
            <a:ext cx="9144000" cy="61207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43012" name="Заголовок 43011"/>
          <p:cNvSpPr>
            <a:spLocks noGrp="1"/>
          </p:cNvSpPr>
          <p:nvPr>
            <p:ph type="title"/>
          </p:nvPr>
        </p:nvSpPr>
        <p:spPr>
          <a:xfrm>
            <a:off x="776605" y="-7620"/>
            <a:ext cx="7772400" cy="744855"/>
          </a:xfrm>
        </p:spPr>
        <p:txBody>
          <a:bodyPr anchor="ctr"/>
          <a:lstStyle/>
          <a:p>
            <a:r>
              <a:rPr lang="en-US" altLang="x-none" sz="4000" dirty="0" err="1" smtClean="0"/>
              <a:t>Unitar</a:t>
            </a:r>
            <a:r>
              <a:rPr lang="en-GB" altLang="x-none" sz="4000" dirty="0" smtClean="0"/>
              <a:t>y</a:t>
            </a:r>
            <a:r>
              <a:rPr lang="en-US" altLang="x-none" sz="4000" dirty="0" smtClean="0"/>
              <a:t> </a:t>
            </a:r>
            <a:r>
              <a:rPr lang="en-US" altLang="x-none" sz="4000" dirty="0"/>
              <a:t>approach </a:t>
            </a:r>
            <a:r>
              <a:rPr lang="en-US" altLang="ru-RU" sz="4000" dirty="0" smtClean="0">
                <a:sym typeface="Symbol" panose="05050102010706020507"/>
              </a:rPr>
              <a:t></a:t>
            </a:r>
            <a:r>
              <a:rPr lang="en-US" altLang="x-none" sz="4000" dirty="0" smtClean="0"/>
              <a:t> </a:t>
            </a:r>
            <a:r>
              <a:rPr lang="en-US" altLang="x-none" sz="4000" dirty="0" err="1"/>
              <a:t>Sipunculida</a:t>
            </a:r>
            <a:r>
              <a:rPr lang="en-US" altLang="x-none" sz="4000" dirty="0"/>
              <a:t>.</a:t>
            </a:r>
            <a:endParaRPr sz="4000" dirty="0"/>
          </a:p>
        </p:txBody>
      </p:sp>
      <p:graphicFrame>
        <p:nvGraphicFramePr>
          <p:cNvPr id="43013" name="Замещающее содержимое 43012"/>
          <p:cNvGraphicFramePr/>
          <p:nvPr>
            <p:ph sz="half" idx="1"/>
          </p:nvPr>
        </p:nvGraphicFramePr>
        <p:xfrm>
          <a:off x="0" y="908050"/>
          <a:ext cx="2860675" cy="235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" name="" r:id="rId1" imgW="2023745" imgH="1667510" progId="CorelDRAW.Graphic.13">
                  <p:embed/>
                </p:oleObj>
              </mc:Choice>
              <mc:Fallback>
                <p:oleObj name="" r:id="rId1" imgW="2023745" imgH="1667510" progId="CorelDRAW.Graphic.13">
                  <p:embed/>
                  <p:pic>
                    <p:nvPicPr>
                      <p:cNvPr id="0" name="Изображение 7168" descr="image8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908050"/>
                        <a:ext cx="2860675" cy="2352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20" name="Замещающее содержимое 43019" descr="&amp;Kcy;&amp;acy;&amp;rcy;&amp;tcy;&amp;icy;&amp;ncy;&amp;kcy;&amp;icy; &amp;pcy;&amp;ocy; &amp;zcy;&amp;acy;&amp;pcy;&amp;rcy;&amp;ocy;&amp;scy;&amp;ucy; sipunculida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3573463"/>
            <a:ext cx="2430463" cy="3284537"/>
          </a:xfrm>
        </p:spPr>
      </p:pic>
      <p:pic>
        <p:nvPicPr>
          <p:cNvPr id="43023" name="Замещающее содержимое 43022" descr="&amp;Kcy;&amp;acy;&amp;rcy;&amp;tcy;&amp;icy;&amp;ncy;&amp;kcy;&amp;icy; &amp;pcy;&amp;ocy; &amp;zcy;&amp;acy;&amp;pcy;&amp;rcy;&amp;ocy;&amp;scy;&amp;ucy; sipunculida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rcRect l="4723" t="25185" r="5486" b="22314"/>
          <a:stretch>
            <a:fillRect/>
          </a:stretch>
        </p:blipFill>
        <p:spPr>
          <a:xfrm>
            <a:off x="3059113" y="1773238"/>
            <a:ext cx="6084887" cy="266858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109345"/>
            <a:ext cx="7772400" cy="1143000"/>
          </a:xfrm>
        </p:spPr>
        <p:txBody>
          <a:bodyPr/>
          <a:lstStyle/>
          <a:p>
            <a:r>
              <a:rPr lang="ru-RU" altLang="en-US" dirty="0"/>
              <a:t>Почему организмы не остались одноклеточными?</a:t>
            </a:r>
            <a:endParaRPr lang="ru-RU" altLang="en-US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685800" y="2816860"/>
            <a:ext cx="7772400" cy="3279140"/>
          </a:xfrm>
        </p:spPr>
        <p:txBody>
          <a:bodyPr/>
          <a:lstStyle/>
          <a:p>
            <a:r>
              <a:rPr lang="ru-RU" altLang="en-US" dirty="0"/>
              <a:t>На самом деле, остались</a:t>
            </a:r>
            <a:r>
              <a:rPr lang="en-US" altLang="en-US" dirty="0" smtClean="0"/>
              <a:t>... </a:t>
            </a:r>
            <a:r>
              <a:rPr lang="ru-RU" altLang="en-US" dirty="0"/>
              <a:t>Нашим миром правят прокариоты и протисты</a:t>
            </a:r>
            <a:r>
              <a:rPr lang="en-US" altLang="en-US" dirty="0" smtClean="0"/>
              <a:t>.</a:t>
            </a:r>
            <a:endParaRPr lang="en-US" altLang="en-US" dirty="0"/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08660"/>
            <a:ext cx="9144000" cy="61207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0180" name="Заголовок 50179"/>
          <p:cNvSpPr>
            <a:spLocks noGrp="1"/>
          </p:cNvSpPr>
          <p:nvPr>
            <p:ph type="title"/>
          </p:nvPr>
        </p:nvSpPr>
        <p:spPr>
          <a:xfrm>
            <a:off x="685800" y="28575"/>
            <a:ext cx="7772400" cy="680085"/>
          </a:xfrm>
        </p:spPr>
        <p:txBody>
          <a:bodyPr anchor="ctr"/>
          <a:lstStyle/>
          <a:p>
            <a:r>
              <a:rPr lang="en-US" altLang="x-none" sz="4000" dirty="0" smtClean="0">
                <a:sym typeface="+mn-ea"/>
              </a:rPr>
              <a:t>Unitary </a:t>
            </a:r>
            <a:r>
              <a:rPr lang="en-US" altLang="x-none" sz="4000" dirty="0">
                <a:sym typeface="+mn-ea"/>
              </a:rPr>
              <a:t>approach </a:t>
            </a:r>
            <a:r>
              <a:rPr lang="en-US" altLang="ru-RU" sz="4000" dirty="0" smtClean="0">
                <a:sym typeface="Symbol" panose="05050102010706020507"/>
              </a:rPr>
              <a:t></a:t>
            </a:r>
            <a:r>
              <a:rPr lang="en-US" altLang="x-none" sz="4000" dirty="0" smtClean="0">
                <a:sym typeface="+mn-ea"/>
              </a:rPr>
              <a:t> </a:t>
            </a:r>
            <a:r>
              <a:rPr lang="en-US" altLang="x-none" sz="4000" dirty="0" err="1"/>
              <a:t>Echiurida</a:t>
            </a:r>
            <a:r>
              <a:rPr lang="en-US" altLang="x-none" sz="4000" dirty="0"/>
              <a:t>.</a:t>
            </a:r>
            <a:endParaRPr sz="4000" dirty="0"/>
          </a:p>
        </p:txBody>
      </p:sp>
      <p:graphicFrame>
        <p:nvGraphicFramePr>
          <p:cNvPr id="50181" name="Замещающее содержимое 50180"/>
          <p:cNvGraphicFramePr/>
          <p:nvPr>
            <p:ph sz="half" idx="1"/>
          </p:nvPr>
        </p:nvGraphicFramePr>
        <p:xfrm>
          <a:off x="179388" y="1412875"/>
          <a:ext cx="2860675" cy="235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" name="" r:id="rId1" imgW="2023745" imgH="1667510" progId="CorelDRAW.Graphic.13">
                  <p:embed/>
                </p:oleObj>
              </mc:Choice>
              <mc:Fallback>
                <p:oleObj name="" r:id="rId1" imgW="2023745" imgH="1667510" progId="CorelDRAW.Graphic.13">
                  <p:embed/>
                  <p:pic>
                    <p:nvPicPr>
                      <p:cNvPr id="0" name="Изображение 8192" descr="image8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79388" y="1412875"/>
                        <a:ext cx="2860675" cy="2352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84" name="Замещающее содержимое 50183" descr="&amp;Kcy;&amp;acy;&amp;rcy;&amp;tcy;&amp;icy;&amp;ncy;&amp;kcy;&amp;icy; &amp;pcy;&amp;ocy; &amp;zcy;&amp;acy;&amp;pcy;&amp;rcy;&amp;ocy;&amp;scy;&amp;ucy; echiurida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4941888"/>
            <a:ext cx="4500563" cy="1663700"/>
          </a:xfrm>
        </p:spPr>
      </p:pic>
      <p:pic>
        <p:nvPicPr>
          <p:cNvPr id="50187" name="Замещающее содержимое 50186" descr="&amp;Kcy;&amp;acy;&amp;rcy;&amp;tcy;&amp;icy;&amp;ncy;&amp;kcy;&amp;icy; &amp;pcy;&amp;ocy; &amp;zcy;&amp;acy;&amp;pcy;&amp;rcy;&amp;ocy;&amp;scy;&amp;ucy; echiurida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rcRect b="20406"/>
          <a:stretch>
            <a:fillRect/>
          </a:stretch>
        </p:blipFill>
        <p:spPr>
          <a:xfrm>
            <a:off x="4583113" y="1700213"/>
            <a:ext cx="4560887" cy="4824412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10565"/>
            <a:ext cx="9144000" cy="61207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5604" name="Заголовок 25603"/>
          <p:cNvSpPr>
            <a:spLocks noGrp="1"/>
          </p:cNvSpPr>
          <p:nvPr>
            <p:ph type="title"/>
          </p:nvPr>
        </p:nvSpPr>
        <p:spPr>
          <a:xfrm>
            <a:off x="685800" y="46990"/>
            <a:ext cx="7772400" cy="770255"/>
          </a:xfrm>
        </p:spPr>
        <p:txBody>
          <a:bodyPr anchor="ctr"/>
          <a:lstStyle/>
          <a:p>
            <a:r>
              <a:rPr lang="en-US" altLang="x-none" sz="4000" dirty="0" smtClean="0">
                <a:sym typeface="+mn-ea"/>
              </a:rPr>
              <a:t>Unitary </a:t>
            </a:r>
            <a:r>
              <a:rPr lang="en-US" altLang="x-none" sz="4000" dirty="0">
                <a:sym typeface="+mn-ea"/>
              </a:rPr>
              <a:t>approach </a:t>
            </a:r>
            <a:r>
              <a:rPr lang="en-US" altLang="ru-RU" sz="4000" dirty="0" smtClean="0">
                <a:sym typeface="Symbol" panose="05050102010706020507"/>
              </a:rPr>
              <a:t></a:t>
            </a:r>
            <a:r>
              <a:rPr lang="en-US" altLang="x-none" sz="4000" dirty="0" smtClean="0">
                <a:sym typeface="+mn-ea"/>
              </a:rPr>
              <a:t> </a:t>
            </a:r>
            <a:r>
              <a:rPr lang="en-US" altLang="x-none" sz="4000" dirty="0" err="1"/>
              <a:t>Mollusca</a:t>
            </a:r>
            <a:r>
              <a:rPr lang="en-US" altLang="x-none" sz="4000" dirty="0"/>
              <a:t>.</a:t>
            </a:r>
            <a:endParaRPr sz="4000" dirty="0"/>
          </a:p>
        </p:txBody>
      </p:sp>
      <p:graphicFrame>
        <p:nvGraphicFramePr>
          <p:cNvPr id="25605" name="Замещающее содержимое 25604"/>
          <p:cNvGraphicFramePr/>
          <p:nvPr>
            <p:ph sz="half" idx="1"/>
          </p:nvPr>
        </p:nvGraphicFramePr>
        <p:xfrm>
          <a:off x="363855" y="1071563"/>
          <a:ext cx="2860675" cy="235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" name="" r:id="rId1" imgW="2023745" imgH="1667510" progId="CorelDRAW.Graphic.13">
                  <p:embed/>
                </p:oleObj>
              </mc:Choice>
              <mc:Fallback>
                <p:oleObj name="" r:id="rId1" imgW="2023745" imgH="1667510" progId="CorelDRAW.Graphic.13">
                  <p:embed/>
                  <p:pic>
                    <p:nvPicPr>
                      <p:cNvPr id="0" name="Изображение 9216" descr="image8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63855" y="1071563"/>
                        <a:ext cx="2860675" cy="2352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7" name="Замещающее содержимое 25606"/>
          <p:cNvGraphicFramePr/>
          <p:nvPr>
            <p:ph sz="quarter" idx="2"/>
          </p:nvPr>
        </p:nvGraphicFramePr>
        <p:xfrm>
          <a:off x="4029075" y="978535"/>
          <a:ext cx="5027295" cy="26123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" r:id="rId3" imgW="2413635" imgH="1391920" progId="CorelDRAW.Graphic.13">
                  <p:embed/>
                </p:oleObj>
              </mc:Choice>
              <mc:Fallback>
                <p:oleObj name="" r:id="rId3" imgW="2413635" imgH="1391920" progId="CorelDRAW.Graphic.13">
                  <p:embed/>
                  <p:pic>
                    <p:nvPicPr>
                      <p:cNvPr id="0" name="Изображение 9217" descr="image9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29075" y="978535"/>
                        <a:ext cx="5027295" cy="26123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9405" y="3672840"/>
            <a:ext cx="5375910" cy="315849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10565"/>
            <a:ext cx="9144000" cy="61207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26628" name="Прямоугольник 26627"/>
          <p:cNvSpPr/>
          <p:nvPr/>
        </p:nvSpPr>
        <p:spPr>
          <a:xfrm>
            <a:off x="457200" y="-5080"/>
            <a:ext cx="8229600" cy="87820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</a:defRPr>
            </a:lvl1pPr>
          </a:lstStyle>
          <a:p>
            <a:pPr lvl="0"/>
            <a:r>
              <a:rPr lang="en-US" altLang="x-none" sz="2800" dirty="0"/>
              <a:t> </a:t>
            </a:r>
            <a:r>
              <a:rPr lang="en-US" altLang="x-none" sz="2800" dirty="0">
                <a:sym typeface="+mn-ea"/>
              </a:rPr>
              <a:t>Modular approach </a:t>
            </a:r>
            <a:r>
              <a:rPr lang="en-US" altLang="ru-RU" sz="2800" dirty="0" smtClean="0">
                <a:sym typeface="Symbol" panose="05050102010706020507"/>
              </a:rPr>
              <a:t></a:t>
            </a:r>
            <a:r>
              <a:rPr lang="en-US" altLang="x-none" sz="2800" dirty="0" smtClean="0">
                <a:sym typeface="+mn-ea"/>
              </a:rPr>
              <a:t> </a:t>
            </a:r>
            <a:r>
              <a:rPr lang="en-US" altLang="x-none" sz="2800" dirty="0" err="1"/>
              <a:t>Annelida</a:t>
            </a:r>
            <a:r>
              <a:rPr lang="en-US" altLang="x-none" sz="2800" dirty="0"/>
              <a:t> </a:t>
            </a:r>
            <a:endParaRPr sz="2800" dirty="0"/>
          </a:p>
        </p:txBody>
      </p:sp>
      <p:graphicFrame>
        <p:nvGraphicFramePr>
          <p:cNvPr id="26630" name="Объект 26629"/>
          <p:cNvGraphicFramePr/>
          <p:nvPr/>
        </p:nvGraphicFramePr>
        <p:xfrm>
          <a:off x="1619250" y="1844675"/>
          <a:ext cx="3171825" cy="422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" name="" r:id="rId1" imgW="2245360" imgH="2985135" progId="CorelDRAW.Graphic.13">
                  <p:embed/>
                </p:oleObj>
              </mc:Choice>
              <mc:Fallback>
                <p:oleObj name="" r:id="rId1" imgW="2245360" imgH="2985135" progId="CorelDRAW.Graphic.13">
                  <p:embed/>
                  <p:pic>
                    <p:nvPicPr>
                      <p:cNvPr id="0" name="Изображение 10240" descr="image9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619250" y="1844675"/>
                        <a:ext cx="3171825" cy="42211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1" name="Объект 26630"/>
          <p:cNvGraphicFramePr/>
          <p:nvPr/>
        </p:nvGraphicFramePr>
        <p:xfrm>
          <a:off x="5903913" y="1989138"/>
          <a:ext cx="3240087" cy="486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" r:id="rId3" imgW="1512570" imgH="2265680" progId="CorelDRAW.Graphic.13">
                  <p:embed/>
                </p:oleObj>
              </mc:Choice>
              <mc:Fallback>
                <p:oleObj name="" r:id="rId3" imgW="1512570" imgH="2265680" progId="CorelDRAW.Graphic.13">
                  <p:embed/>
                  <p:pic>
                    <p:nvPicPr>
                      <p:cNvPr id="0" name="Изображение 10241" descr="image9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03913" y="1989138"/>
                        <a:ext cx="3240087" cy="48688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5" name="Объект 26634"/>
          <p:cNvGraphicFramePr/>
          <p:nvPr/>
        </p:nvGraphicFramePr>
        <p:xfrm>
          <a:off x="250825" y="1844675"/>
          <a:ext cx="1133475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" r:id="rId5" imgW="1539875" imgH="3119755" progId="CorelDRAW.Graphic.13">
                  <p:embed/>
                </p:oleObj>
              </mc:Choice>
              <mc:Fallback>
                <p:oleObj name="" r:id="rId5" imgW="1539875" imgH="3119755" progId="CorelDRAW.Graphic.13">
                  <p:embed/>
                  <p:pic>
                    <p:nvPicPr>
                      <p:cNvPr id="0" name="Изображение 10242" descr="image8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0825" y="1844675"/>
                        <a:ext cx="1133475" cy="23050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/>
              <a:t>The second way</a:t>
            </a:r>
            <a:endParaRPr lang="en-US" altLang="ru-RU" dirty="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ru-RU" dirty="0"/>
              <a:t>Let it be a result of gut pouching </a:t>
            </a:r>
            <a:r>
              <a:rPr lang="en-US" altLang="ru-RU" dirty="0" smtClean="0">
                <a:sym typeface="Symbol" panose="05050102010706020507"/>
              </a:rPr>
              <a:t></a:t>
            </a:r>
            <a:r>
              <a:rPr lang="en-US" altLang="ru-RU" dirty="0" smtClean="0"/>
              <a:t> </a:t>
            </a:r>
            <a:r>
              <a:rPr lang="en-US" altLang="ru-RU" dirty="0" err="1"/>
              <a:t>enterocoelic</a:t>
            </a:r>
            <a:r>
              <a:rPr lang="en-US" altLang="ru-RU" dirty="0"/>
              <a:t> way</a:t>
            </a:r>
            <a:endParaRPr lang="en-US" altLang="ru-RU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52500"/>
            <a:ext cx="9144000" cy="5905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graphicFrame>
        <p:nvGraphicFramePr>
          <p:cNvPr id="27652" name="Объект 27651"/>
          <p:cNvGraphicFramePr/>
          <p:nvPr/>
        </p:nvGraphicFramePr>
        <p:xfrm>
          <a:off x="3978275" y="1393825"/>
          <a:ext cx="4968875" cy="330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" name="" r:id="rId1" imgW="4034155" imgH="2682875" progId="CorelDRAW.Graphic.13">
                  <p:embed/>
                </p:oleObj>
              </mc:Choice>
              <mc:Fallback>
                <p:oleObj name="" r:id="rId1" imgW="4034155" imgH="2682875" progId="CorelDRAW.Graphic.13">
                  <p:embed/>
                  <p:pic>
                    <p:nvPicPr>
                      <p:cNvPr id="0" name="Изображение 11264" descr="image9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978275" y="1393825"/>
                        <a:ext cx="4968875" cy="33051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54" name="Изображение 27653" descr="image110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265" y="4121468"/>
            <a:ext cx="1728788" cy="2636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6" name="Изображение 27655" descr="image11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315" y="1152843"/>
            <a:ext cx="2325688" cy="2852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8" name="Изображение 27657" descr="&amp;Kcy;&amp;acy;&amp;rcy;&amp;tcy;&amp;icy;&amp;ncy;&amp;kcy;&amp;icy; &amp;pcy;&amp;ocy; &amp;zcy;&amp;acy;&amp;pcy;&amp;rcy;&amp;ocy;&amp;scy;&amp;ucy; evolution echinodermata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89033" y="4699000"/>
            <a:ext cx="5364162" cy="215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4" name="Заголовок 25603"/>
          <p:cNvSpPr>
            <a:spLocks noGrp="1"/>
          </p:cNvSpPr>
          <p:nvPr/>
        </p:nvSpPr>
        <p:spPr>
          <a:xfrm>
            <a:off x="685800" y="46990"/>
            <a:ext cx="7772400" cy="77025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4000" err="1">
                <a:sym typeface="+mn-ea"/>
              </a:rPr>
              <a:t>Deuterostomia</a:t>
            </a:r>
            <a:endParaRPr sz="4000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198370" y="1393825"/>
            <a:ext cx="190881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sz="2800">
                <a:solidFill>
                  <a:schemeClr val="bg2"/>
                </a:solidFill>
              </a:rPr>
              <a:t>Three gut pockets</a:t>
            </a:r>
            <a:endParaRPr lang="en-US" altLang="ru-RU" sz="280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Заголовок 25603"/>
          <p:cNvSpPr>
            <a:spLocks noGrp="1"/>
          </p:cNvSpPr>
          <p:nvPr/>
        </p:nvSpPr>
        <p:spPr>
          <a:xfrm>
            <a:off x="685800" y="46990"/>
            <a:ext cx="7772400" cy="77025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4000" err="1">
                <a:sym typeface="+mn-ea"/>
              </a:rPr>
              <a:t>Echinodermata</a:t>
            </a:r>
            <a:endParaRPr sz="4000"/>
          </a:p>
        </p:txBody>
      </p:sp>
      <p:pic>
        <p:nvPicPr>
          <p:cNvPr id="29701" name="Изображение 29700" descr="&amp;Pcy;&amp;ocy;&amp;khcy;&amp;ocy;&amp;zhcy;&amp;iecy;&amp;iecy; &amp;icy;&amp;zcy;&amp;ocy;&amp;bcy;&amp;rcy;&amp;acy;&amp;zhcy;&amp;iecy;&amp;ncy;&amp;icy;&amp;iecy;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79613" y="3676650"/>
            <a:ext cx="4248150" cy="3181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2" name="Изображение 29701" descr="&amp;Kcy;&amp;acy;&amp;rcy;&amp;tcy;&amp;icy;&amp;ncy;&amp;kcy;&amp;icy; &amp;pcy;&amp;ocy; &amp;zcy;&amp;acy;&amp;pcy;&amp;rcy;&amp;ocy;&amp;scy;&amp;ucy; evolution echinodermata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3055" y="884238"/>
            <a:ext cx="5364163" cy="215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5" name="Стрелка вниз 29704"/>
          <p:cNvSpPr/>
          <p:nvPr/>
        </p:nvSpPr>
        <p:spPr>
          <a:xfrm>
            <a:off x="3959860" y="3112770"/>
            <a:ext cx="288925" cy="563880"/>
          </a:xfrm>
          <a:prstGeom prst="downArrow">
            <a:avLst>
              <a:gd name="adj1" fmla="val 50000"/>
              <a:gd name="adj2" fmla="val 74725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ru-RU" altLang="en-US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7073900" y="1435100"/>
            <a:ext cx="153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dirty="0"/>
              <a:t>Small mobile </a:t>
            </a:r>
            <a:r>
              <a:rPr lang="en-US" altLang="ru-RU" dirty="0" smtClean="0"/>
              <a:t>bilateral </a:t>
            </a:r>
            <a:r>
              <a:rPr lang="en-US" altLang="ru-RU" dirty="0"/>
              <a:t>ancestor</a:t>
            </a:r>
            <a:endParaRPr lang="en-US" altLang="ru-RU" dirty="0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7057390" y="4360545"/>
            <a:ext cx="153035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dirty="0"/>
              <a:t>Large </a:t>
            </a:r>
            <a:r>
              <a:rPr lang="en-US" altLang="ru-RU" dirty="0" smtClean="0"/>
              <a:t>sessile </a:t>
            </a:r>
            <a:r>
              <a:rPr lang="en-US" altLang="ru-RU" dirty="0"/>
              <a:t>animal with </a:t>
            </a:r>
            <a:r>
              <a:rPr lang="en-US" altLang="ru-RU" dirty="0" err="1" smtClean="0"/>
              <a:t>elemnts</a:t>
            </a:r>
            <a:r>
              <a:rPr lang="en-US" altLang="ru-RU" dirty="0" smtClean="0"/>
              <a:t> </a:t>
            </a:r>
            <a:r>
              <a:rPr lang="en-US" altLang="ru-RU" dirty="0"/>
              <a:t>of radial symmetry</a:t>
            </a:r>
            <a:endParaRPr lang="en-US" altLang="ru-RU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Изображение 61443" descr="&amp;Pcy;&amp;ocy;&amp;khcy;&amp;ocy;&amp;zhcy;&amp;iecy;&amp;iecy; &amp;icy;&amp;zcy;&amp;ocy;&amp;bcy;&amp;rcy;&amp;acy;&amp;zhcy;&amp;iecy;&amp;ncy;&amp;icy;&amp;iecy;"/>
          <p:cNvPicPr>
            <a:picLocks noChangeAspect="1"/>
          </p:cNvPicPr>
          <p:nvPr/>
        </p:nvPicPr>
        <p:blipFill>
          <a:blip r:embed="rId1" cstate="print"/>
          <a:srcRect r="25191"/>
          <a:stretch>
            <a:fillRect/>
          </a:stretch>
        </p:blipFill>
        <p:spPr>
          <a:xfrm>
            <a:off x="1151255" y="969963"/>
            <a:ext cx="6840538" cy="5495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4" name="Заголовок 25603"/>
          <p:cNvSpPr>
            <a:spLocks noGrp="1"/>
          </p:cNvSpPr>
          <p:nvPr/>
        </p:nvSpPr>
        <p:spPr>
          <a:xfrm>
            <a:off x="685800" y="46990"/>
            <a:ext cx="7772400" cy="77025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4000" err="1">
                <a:sym typeface="+mn-ea"/>
              </a:rPr>
              <a:t>Echinodermata</a:t>
            </a:r>
            <a:endParaRPr sz="40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855" y="930275"/>
            <a:ext cx="8190230" cy="59461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graphicFrame>
        <p:nvGraphicFramePr>
          <p:cNvPr id="62468" name="Объект 62467"/>
          <p:cNvGraphicFramePr/>
          <p:nvPr/>
        </p:nvGraphicFramePr>
        <p:xfrm>
          <a:off x="761683" y="929958"/>
          <a:ext cx="3384550" cy="165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" name="" r:id="rId1" imgW="4034155" imgH="2682875" progId="CorelDRAW.Graphic.13">
                  <p:embed/>
                </p:oleObj>
              </mc:Choice>
              <mc:Fallback>
                <p:oleObj name="" r:id="rId1" imgW="4034155" imgH="2682875" progId="CorelDRAW.Graphic.13">
                  <p:embed/>
                  <p:pic>
                    <p:nvPicPr>
                      <p:cNvPr id="0" name="Изображение 12288" descr="image95"/>
                      <p:cNvPicPr/>
                      <p:nvPr/>
                    </p:nvPicPr>
                    <p:blipFill>
                      <a:blip r:embed="rId2"/>
                      <a:srcRect l="31885" t="16618" b="33286"/>
                      <a:stretch>
                        <a:fillRect/>
                      </a:stretch>
                    </p:blipFill>
                    <p:spPr>
                      <a:xfrm>
                        <a:off x="761683" y="929958"/>
                        <a:ext cx="3384550" cy="16557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70" name="Изображение 62469" descr="&amp;Kcy;&amp;acy;&amp;rcy;&amp;tcy;&amp;icy;&amp;ncy;&amp;kcy;&amp;icy; &amp;pcy;&amp;ocy; &amp;zcy;&amp;acy;&amp;pcy;&amp;rcy;&amp;ocy;&amp;scy;&amp;ucy; enteropneusta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-1548146">
            <a:off x="5211445" y="1865630"/>
            <a:ext cx="2142490" cy="44615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472" name="Изображение 62471" descr="&amp;Kcy;&amp;acy;&amp;rcy;&amp;tcy;&amp;icy;&amp;ncy;&amp;kcy;&amp;icy; &amp;pcy;&amp;ocy; &amp;zcy;&amp;acy;&amp;pcy;&amp;rcy;&amp;ocy;&amp;scy;&amp;ucy; enteropneusta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" y="2568575"/>
            <a:ext cx="3719830" cy="4307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4" name="Заголовок 25603"/>
          <p:cNvSpPr>
            <a:spLocks noGrp="1"/>
          </p:cNvSpPr>
          <p:nvPr/>
        </p:nvSpPr>
        <p:spPr>
          <a:xfrm>
            <a:off x="685800" y="46990"/>
            <a:ext cx="7772400" cy="77025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4000" err="1">
                <a:sym typeface="+mn-ea"/>
              </a:rPr>
              <a:t>Hemichordata</a:t>
            </a:r>
            <a:endParaRPr sz="40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855" y="817245"/>
            <a:ext cx="8779510" cy="60229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graphicFrame>
        <p:nvGraphicFramePr>
          <p:cNvPr id="63494" name="Объект 63493"/>
          <p:cNvGraphicFramePr/>
          <p:nvPr/>
        </p:nvGraphicFramePr>
        <p:xfrm>
          <a:off x="4269423" y="894080"/>
          <a:ext cx="4284662" cy="163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" name="" r:id="rId1" imgW="2675890" imgH="1264285" progId="CorelDRAW.Graphic.13">
                  <p:embed/>
                </p:oleObj>
              </mc:Choice>
              <mc:Fallback>
                <p:oleObj name="" r:id="rId1" imgW="2675890" imgH="1264285" progId="CorelDRAW.Graphic.13">
                  <p:embed/>
                  <p:pic>
                    <p:nvPicPr>
                      <p:cNvPr id="0" name="Изображение 13312" descr="image10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269423" y="894080"/>
                        <a:ext cx="4284662" cy="16319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/>
          <a:srcRect l="22970" t="8070"/>
          <a:stretch>
            <a:fillRect/>
          </a:stretch>
        </p:blipFill>
        <p:spPr>
          <a:xfrm>
            <a:off x="6257925" y="4257675"/>
            <a:ext cx="2885440" cy="2582545"/>
          </a:xfrm>
          <a:prstGeom prst="rect">
            <a:avLst/>
          </a:prstGeom>
        </p:spPr>
      </p:pic>
      <p:pic>
        <p:nvPicPr>
          <p:cNvPr id="63493" name="Изображение 63492" descr="&amp;Kcy;&amp;acy;&amp;rcy;&amp;tcy;&amp;icy;&amp;ncy;&amp;kcy;&amp;icy; &amp;pcy;&amp;ocy; &amp;zcy;&amp;acy;&amp;pcy;&amp;rcy;&amp;ocy;&amp;scy;&amp;ucy; body plan of chordata"/>
          <p:cNvPicPr>
            <a:picLocks noChangeAspect="1"/>
          </p:cNvPicPr>
          <p:nvPr/>
        </p:nvPicPr>
        <p:blipFill>
          <a:blip r:embed="rId4" cstate="print"/>
          <a:srcRect b="30467"/>
          <a:stretch>
            <a:fillRect/>
          </a:stretch>
        </p:blipFill>
        <p:spPr>
          <a:xfrm>
            <a:off x="481330" y="2526030"/>
            <a:ext cx="5850255" cy="24618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4" name="Заголовок 25603"/>
          <p:cNvSpPr>
            <a:spLocks noGrp="1"/>
          </p:cNvSpPr>
          <p:nvPr/>
        </p:nvSpPr>
        <p:spPr>
          <a:xfrm>
            <a:off x="685800" y="46990"/>
            <a:ext cx="7772400" cy="77025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x-none" sz="4000" err="1">
                <a:sym typeface="+mn-ea"/>
              </a:rPr>
              <a:t>Chordata</a:t>
            </a:r>
            <a:endParaRPr sz="4000"/>
          </a:p>
        </p:txBody>
      </p:sp>
      <p:sp>
        <p:nvSpPr>
          <p:cNvPr id="5" name="Полилиния 4"/>
          <p:cNvSpPr/>
          <p:nvPr/>
        </p:nvSpPr>
        <p:spPr>
          <a:xfrm>
            <a:off x="6122670" y="817245"/>
            <a:ext cx="2655570" cy="1735455"/>
          </a:xfrm>
          <a:custGeom>
            <a:avLst/>
            <a:gdLst>
              <a:gd name="connsiteX0" fmla="*/ 0 w 4182"/>
              <a:gd name="connsiteY0" fmla="*/ 129 h 2733"/>
              <a:gd name="connsiteX1" fmla="*/ 2332 w 4182"/>
              <a:gd name="connsiteY1" fmla="*/ 0 h 2733"/>
              <a:gd name="connsiteX2" fmla="*/ 4182 w 4182"/>
              <a:gd name="connsiteY2" fmla="*/ 408 h 2733"/>
              <a:gd name="connsiteX3" fmla="*/ 3677 w 4182"/>
              <a:gd name="connsiteY3" fmla="*/ 2432 h 2733"/>
              <a:gd name="connsiteX4" fmla="*/ 330 w 4182"/>
              <a:gd name="connsiteY4" fmla="*/ 2733 h 2733"/>
              <a:gd name="connsiteX5" fmla="*/ 0 w 4182"/>
              <a:gd name="connsiteY5" fmla="*/ 129 h 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82" h="2733">
                <a:moveTo>
                  <a:pt x="0" y="129"/>
                </a:moveTo>
                <a:lnTo>
                  <a:pt x="2332" y="0"/>
                </a:lnTo>
                <a:lnTo>
                  <a:pt x="4182" y="408"/>
                </a:lnTo>
                <a:lnTo>
                  <a:pt x="3677" y="2432"/>
                </a:lnTo>
                <a:lnTo>
                  <a:pt x="330" y="2733"/>
                </a:lnTo>
                <a:lnTo>
                  <a:pt x="0" y="129"/>
                </a:lnTo>
                <a:close/>
              </a:path>
            </a:pathLst>
          </a:custGeom>
          <a:solidFill>
            <a:schemeClr val="tx1">
              <a:alpha val="89000"/>
            </a:schemeClr>
          </a:solidFill>
          <a:ln>
            <a:solidFill>
              <a:schemeClr val="tx1">
                <a:alpha val="1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00system150_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1625" y="889635"/>
            <a:ext cx="8540115" cy="57886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мещающее содержимое 3" descr="00system150_d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89255" y="1135380"/>
            <a:ext cx="8365490" cy="5671185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 rot="19560000">
            <a:off x="5918835" y="1506855"/>
            <a:ext cx="1487805" cy="1313815"/>
          </a:xfrm>
          <a:prstGeom prst="ellipse">
            <a:avLst/>
          </a:prstGeom>
          <a:noFill/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7" name="Овал 6"/>
          <p:cNvSpPr/>
          <p:nvPr/>
        </p:nvSpPr>
        <p:spPr>
          <a:xfrm rot="19560000">
            <a:off x="6482715" y="4906010"/>
            <a:ext cx="606425" cy="762000"/>
          </a:xfrm>
          <a:prstGeom prst="ellipse">
            <a:avLst/>
          </a:prstGeom>
          <a:noFill/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8" name="Овал 7"/>
          <p:cNvSpPr/>
          <p:nvPr/>
        </p:nvSpPr>
        <p:spPr>
          <a:xfrm rot="15060000">
            <a:off x="4661535" y="6199505"/>
            <a:ext cx="733425" cy="734695"/>
          </a:xfrm>
          <a:prstGeom prst="ellipse">
            <a:avLst/>
          </a:prstGeom>
          <a:noFill/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" name="Овал 2"/>
          <p:cNvSpPr/>
          <p:nvPr/>
        </p:nvSpPr>
        <p:spPr>
          <a:xfrm rot="19560000">
            <a:off x="5318125" y="5953760"/>
            <a:ext cx="326390" cy="554355"/>
          </a:xfrm>
          <a:prstGeom prst="ellipse">
            <a:avLst/>
          </a:prstGeom>
          <a:noFill/>
          <a:ln w="285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Новая презентация">
  <a:themeElements>
    <a:clrScheme name="">
      <a:dk1>
        <a:srgbClr val="FFFFFF"/>
      </a:dk1>
      <a:lt1>
        <a:srgbClr val="0000FF"/>
      </a:lt1>
      <a:dk2>
        <a:srgbClr val="FFFF00"/>
      </a:dk2>
      <a:lt2>
        <a:srgbClr val="000000"/>
      </a:lt2>
      <a:accent1>
        <a:srgbClr val="FF9900"/>
      </a:accent1>
      <a:accent2>
        <a:srgbClr val="00FFFF"/>
      </a:accent2>
      <a:accent3>
        <a:srgbClr val="AAAAFF"/>
      </a:accent3>
      <a:accent4>
        <a:srgbClr val="DCDCDC"/>
      </a:accent4>
      <a:accent5>
        <a:srgbClr val="FFCAAA"/>
      </a:accent5>
      <a:accent6>
        <a:srgbClr val="00E5E5"/>
      </a:accent6>
      <a:hlink>
        <a:srgbClr val="FF0000"/>
      </a:hlink>
      <a:folHlink>
        <a:srgbClr val="969696"/>
      </a:folHlink>
    </a:clrScheme>
    <a:fontScheme name="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Новая презентация">
  <a:themeElements>
    <a:clrScheme name="">
      <a:dk1>
        <a:srgbClr val="FFFFFF"/>
      </a:dk1>
      <a:lt1>
        <a:srgbClr val="0000FF"/>
      </a:lt1>
      <a:dk2>
        <a:srgbClr val="FFFF00"/>
      </a:dk2>
      <a:lt2>
        <a:srgbClr val="000000"/>
      </a:lt2>
      <a:accent1>
        <a:srgbClr val="FF9900"/>
      </a:accent1>
      <a:accent2>
        <a:srgbClr val="00FFFF"/>
      </a:accent2>
      <a:accent3>
        <a:srgbClr val="AAAAFF"/>
      </a:accent3>
      <a:accent4>
        <a:srgbClr val="DCDCDC"/>
      </a:accent4>
      <a:accent5>
        <a:srgbClr val="FFCAAA"/>
      </a:accent5>
      <a:accent6>
        <a:srgbClr val="00E5E5"/>
      </a:accent6>
      <a:hlink>
        <a:srgbClr val="FF0000"/>
      </a:hlink>
      <a:folHlink>
        <a:srgbClr val="969696"/>
      </a:folHlink>
    </a:clrScheme>
    <a:fontScheme name="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7867</Words>
  <Application>WPS Presentation</Application>
  <PresentationFormat>Экран (4:3)</PresentationFormat>
  <Paragraphs>364</Paragraphs>
  <Slides>78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33</vt:i4>
      </vt:variant>
      <vt:variant>
        <vt:lpstr>幻灯片标题</vt:lpstr>
      </vt:variant>
      <vt:variant>
        <vt:i4>78</vt:i4>
      </vt:variant>
    </vt:vector>
  </HeadingPairs>
  <TitlesOfParts>
    <vt:vector size="122" baseType="lpstr">
      <vt:lpstr>Arial</vt:lpstr>
      <vt:lpstr>SimSun</vt:lpstr>
      <vt:lpstr>Wingdings</vt:lpstr>
      <vt:lpstr>Times New Roman</vt:lpstr>
      <vt:lpstr>Microsoft YaHei</vt:lpstr>
      <vt:lpstr/>
      <vt:lpstr>Arial Unicode MS</vt:lpstr>
      <vt:lpstr>Calibri</vt:lpstr>
      <vt:lpstr>Symbol</vt:lpstr>
      <vt:lpstr>Новая презентация</vt:lpstr>
      <vt:lpstr>1_Новая презентация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CorelDRAW.Graphic.13</vt:lpstr>
      <vt:lpstr>Эволюционная инженерия Планы строения животных</vt:lpstr>
      <vt:lpstr>План строения (Baupläne)</vt:lpstr>
      <vt:lpstr>Другой аспект</vt:lpstr>
      <vt:lpstr>План строения - это инженерное решение</vt:lpstr>
      <vt:lpstr>Каковы базовые задачи организма?</vt:lpstr>
      <vt:lpstr>Клетка - минимальная единица, которая демонстрирует базовый план строения живых организмов (по крайней мере последние 2.5 млрд. лет)</vt:lpstr>
      <vt:lpstr>Почему организмы не остались одноклеточными?</vt:lpstr>
      <vt:lpstr>PowerPoint 演示文稿</vt:lpstr>
      <vt:lpstr>PowerPoint 演示文稿</vt:lpstr>
      <vt:lpstr>А почему, все-таки, появились многоклеточные?</vt:lpstr>
      <vt:lpstr>Один из способов избежать хищников и выиграть конкуренцию - это увеличить размеры</vt:lpstr>
      <vt:lpstr>Один из способов избежать хищников и выиграть конкуренцию - это увеличить размеры</vt:lpstr>
      <vt:lpstr>Congratulation!  Вы переходите на следующий уровень  Level 1. План строения колониальных форм </vt:lpstr>
      <vt:lpstr>PowerPoint 演示文稿</vt:lpstr>
      <vt:lpstr>Choanoflagellata</vt:lpstr>
      <vt:lpstr>План строения колониальной формы</vt:lpstr>
      <vt:lpstr>PowerPoint 演示文稿</vt:lpstr>
      <vt:lpstr>Дифференциация элементов колонии</vt:lpstr>
      <vt:lpstr>Дифференциация элементов колонии </vt:lpstr>
      <vt:lpstr>Level 2. Дотканевые формы</vt:lpstr>
      <vt:lpstr>Spongia</vt:lpstr>
      <vt:lpstr>Инженерия плана строения губок</vt:lpstr>
      <vt:lpstr>Инженерия плана строения губок </vt:lpstr>
      <vt:lpstr>Знаете ли вы почему самолеты летают?</vt:lpstr>
      <vt:lpstr>Инженерия плана строения губок</vt:lpstr>
      <vt:lpstr>Инженерия плана строения губок</vt:lpstr>
      <vt:lpstr>Инженерия плана строения губок</vt:lpstr>
      <vt:lpstr>Инженерия плана строения губок</vt:lpstr>
      <vt:lpstr>Инженерия плана строения губок </vt:lpstr>
      <vt:lpstr>Инженерия плана строения губок</vt:lpstr>
      <vt:lpstr>Нерешенные проблемы дотканевой организации </vt:lpstr>
      <vt:lpstr>Level 2. План строения доклеточных фом. Вторая попытка   ̶  “почти ткани” </vt:lpstr>
      <vt:lpstr>Phagocytella</vt:lpstr>
      <vt:lpstr>Placozoa</vt:lpstr>
      <vt:lpstr>Перспективы плана строения “Phagocytellozoa” </vt:lpstr>
      <vt:lpstr>The level 3. Двуслойные животные</vt:lpstr>
      <vt:lpstr> Что можно улучшить, если есть возможность работать с  группами клеток? </vt:lpstr>
      <vt:lpstr>Первое решение: Сделать животное сидячим, но в форме мешка.</vt:lpstr>
      <vt:lpstr>Если ты сидячий организм, то ты обречен быть радиально симметричным</vt:lpstr>
      <vt:lpstr>Перовое решение: Малоподвижное мешковидное животное с мышечным движением</vt:lpstr>
      <vt:lpstr>Можно ли сделать сидячее животное, но с мышцами, подвижным?</vt:lpstr>
      <vt:lpstr>Как сделать такую форму крупнее?</vt:lpstr>
      <vt:lpstr>Как сделать такую форму крупнее?</vt:lpstr>
      <vt:lpstr>Вторе решение: Тело в виде мешка, но плавающее с помощью ресничек. </vt:lpstr>
      <vt:lpstr>Мешковидное животное с ресничным движением с опорой на мезоглею</vt:lpstr>
      <vt:lpstr>Проблемы двуслойных животных</vt:lpstr>
      <vt:lpstr>Мезоглея... много вкусного!</vt:lpstr>
      <vt:lpstr>Level 3. Паренхиматозный уровень</vt:lpstr>
      <vt:lpstr>Phagocytella?... Почему бы и нет!</vt:lpstr>
      <vt:lpstr>Если ты бентосное животное и хочешь активно двигаться, используя мышцы, то ты обречен быть билатерально симметричным</vt:lpstr>
      <vt:lpstr>Plathelmithes - мешковидные трехслойные животные</vt:lpstr>
      <vt:lpstr>Достижения трехслойных</vt:lpstr>
      <vt:lpstr>Но в чем главная конструктивная проблема?</vt:lpstr>
      <vt:lpstr>В чем главная проблема?</vt:lpstr>
      <vt:lpstr>Каким способом решить проблему опоры для увеличения размеров?</vt:lpstr>
      <vt:lpstr>Level 4 a. Внешние опорные структуры </vt:lpstr>
      <vt:lpstr>Ecdysozoa = Кутикула + Гидравлика </vt:lpstr>
      <vt:lpstr>Ecdysozoa = Кутикула + Гидравлика </vt:lpstr>
      <vt:lpstr>Кембрийские кутикулярные формы</vt:lpstr>
      <vt:lpstr>Arthropoda = Кутикула + Гидравлика + Членистые ноги</vt:lpstr>
      <vt:lpstr>Level 4 b. Hydroskeleton  ̶  Internal coelomic supporting structures </vt:lpstr>
      <vt:lpstr>Secondary body cavity  ̶  Coelom</vt:lpstr>
      <vt:lpstr>Coelom  ̶  it is a good idea!</vt:lpstr>
      <vt:lpstr>Coelom  ̶  it is a good idea!</vt:lpstr>
      <vt:lpstr>Coelom is useful!  But how to construct it?</vt:lpstr>
      <vt:lpstr>The first way</vt:lpstr>
      <vt:lpstr>Trochozoa  teloblastic way of coelom formation</vt:lpstr>
      <vt:lpstr>PowerPoint 演示文稿</vt:lpstr>
      <vt:lpstr>Unitary approach  Sipunculida.</vt:lpstr>
      <vt:lpstr>Unitary approach  Echiurida.</vt:lpstr>
      <vt:lpstr>Unitary approach  Mollusca.</vt:lpstr>
      <vt:lpstr>PowerPoint 演示文稿</vt:lpstr>
      <vt:lpstr>The second way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СПбГУ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Riftia pachyptila</dc:title>
  <dc:creator>Наталья Николаевна Шунатова</dc:creator>
  <cp:lastModifiedBy>Vadim Khaitov</cp:lastModifiedBy>
  <cp:revision>377</cp:revision>
  <dcterms:created xsi:type="dcterms:W3CDTF">2005-03-02T19:00:00Z</dcterms:created>
  <dcterms:modified xsi:type="dcterms:W3CDTF">2020-04-27T06:29:02Z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1049-11.2.0.9281</vt:lpwstr>
  </property>
</Properties>
</file>