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1" r:id="rId4"/>
    <p:sldId id="290" r:id="rId5"/>
    <p:sldId id="301" r:id="rId6"/>
    <p:sldId id="292" r:id="rId7"/>
    <p:sldId id="302" r:id="rId8"/>
    <p:sldId id="293" r:id="rId9"/>
    <p:sldId id="303" r:id="rId10"/>
    <p:sldId id="294" r:id="rId11"/>
    <p:sldId id="304" r:id="rId12"/>
    <p:sldId id="295" r:id="rId13"/>
    <p:sldId id="305" r:id="rId14"/>
    <p:sldId id="296" r:id="rId15"/>
    <p:sldId id="306" r:id="rId16"/>
    <p:sldId id="297" r:id="rId17"/>
    <p:sldId id="307" r:id="rId18"/>
    <p:sldId id="298" r:id="rId19"/>
    <p:sldId id="308" r:id="rId20"/>
    <p:sldId id="299" r:id="rId21"/>
    <p:sldId id="300" r:id="rId22"/>
    <p:sldId id="26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38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A852-1185-41E5-902B-40252BFD059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49A57-14D8-4BD9-8E76-3469F642F35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jpeg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14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9" Type="http://schemas.openxmlformats.org/officeDocument/2006/relationships/slideLayout" Target="../slideLayouts/slideLayout4.xml"/><Relationship Id="rId18" Type="http://schemas.openxmlformats.org/officeDocument/2006/relationships/image" Target="../media/image48.jpeg"/><Relationship Id="rId17" Type="http://schemas.openxmlformats.org/officeDocument/2006/relationships/image" Target="../media/image47.jpeg"/><Relationship Id="rId16" Type="http://schemas.openxmlformats.org/officeDocument/2006/relationships/image" Target="../media/image46.jpeg"/><Relationship Id="rId15" Type="http://schemas.openxmlformats.org/officeDocument/2006/relationships/image" Target="../media/image45.jpeg"/><Relationship Id="rId14" Type="http://schemas.openxmlformats.org/officeDocument/2006/relationships/image" Target="../media/image3.jpeg"/><Relationship Id="rId13" Type="http://schemas.openxmlformats.org/officeDocument/2006/relationships/image" Target="../media/image6.jpeg"/><Relationship Id="rId12" Type="http://schemas.openxmlformats.org/officeDocument/2006/relationships/image" Target="../media/image8.jpeg"/><Relationship Id="rId11" Type="http://schemas.openxmlformats.org/officeDocument/2006/relationships/image" Target="../media/image44.jpeg"/><Relationship Id="rId10" Type="http://schemas.openxmlformats.org/officeDocument/2006/relationships/image" Target="../media/image43.jpeg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85035"/>
            <a:ext cx="9144000" cy="2387600"/>
          </a:xfrm>
        </p:spPr>
        <p:txBody>
          <a:bodyPr/>
          <a:lstStyle/>
          <a:p>
            <a:r>
              <a:rPr lang="ru-RU" altLang="en-US" dirty="0" smtClean="0"/>
              <a:t>Многообразие протист</a:t>
            </a:r>
            <a:endParaRPr lang="ru-RU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7220000">
            <a:off x="6856095" y="84455"/>
            <a:ext cx="628650" cy="611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0740"/>
          </a:xfrm>
        </p:spPr>
        <p:txBody>
          <a:bodyPr/>
          <a:p>
            <a:pPr algn="ctr"/>
            <a:r>
              <a:rPr lang="en-US" altLang="ru-RU"/>
              <a:t>Hacrobia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645" y="964565"/>
            <a:ext cx="4408170" cy="426974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924935" y="5320030"/>
            <a:ext cx="3752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Кокколитофориды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2840000">
            <a:off x="1717675" y="593725"/>
            <a:ext cx="945515" cy="611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 altLang="en-US"/>
              <a:t>Rhyzaria</a:t>
            </a:r>
            <a:endParaRPr lang="en-US" altLang="en-US"/>
          </a:p>
        </p:txBody>
      </p:sp>
      <p:pic>
        <p:nvPicPr>
          <p:cNvPr id="104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705"/>
            <a:ext cx="3007995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445" y="1576705"/>
            <a:ext cx="3710940" cy="52533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1576705"/>
            <a:ext cx="5058410" cy="3369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0800000">
            <a:off x="289560" y="3804285"/>
            <a:ext cx="945515" cy="611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27710"/>
          </a:xfrm>
        </p:spPr>
        <p:txBody>
          <a:bodyPr>
            <a:normAutofit fontScale="90000"/>
          </a:bodyPr>
          <a:p>
            <a:pPr algn="ctr"/>
            <a:r>
              <a:rPr lang="en-US" altLang="ru-RU"/>
              <a:t>Alveolata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" y="915670"/>
            <a:ext cx="3444240" cy="34442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40" y="3251835"/>
            <a:ext cx="3100070" cy="354266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1740" y="915670"/>
            <a:ext cx="3100705" cy="23355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0" y="915670"/>
            <a:ext cx="3896360" cy="258635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81340" y="2277110"/>
            <a:ext cx="1948180" cy="38963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7620000">
            <a:off x="2458085" y="6081395"/>
            <a:ext cx="945515" cy="611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94665"/>
          </a:xfrm>
        </p:spPr>
        <p:txBody>
          <a:bodyPr>
            <a:normAutofit fontScale="90000"/>
          </a:bodyPr>
          <a:p>
            <a:pPr algn="ctr"/>
            <a:r>
              <a:rPr lang="en-US" altLang="ru-RU"/>
              <a:t>Heteroconta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659130"/>
            <a:ext cx="3892550" cy="23844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b="21836"/>
          <a:stretch>
            <a:fillRect/>
          </a:stretch>
        </p:blipFill>
        <p:spPr>
          <a:xfrm rot="16200000">
            <a:off x="2242820" y="2484755"/>
            <a:ext cx="6192520" cy="254127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3"/>
          <a:srcRect t="16314" b="22618"/>
          <a:stretch>
            <a:fillRect/>
          </a:stretch>
        </p:blipFill>
        <p:spPr>
          <a:xfrm rot="5400000">
            <a:off x="2583815" y="4206875"/>
            <a:ext cx="3384550" cy="15614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" y="3117850"/>
            <a:ext cx="2450465" cy="37401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685" y="659130"/>
            <a:ext cx="4893310" cy="364680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320" y="3470275"/>
            <a:ext cx="489267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180" y="129810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2940000">
            <a:off x="8745855" y="6076315"/>
            <a:ext cx="716280" cy="6115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8985"/>
          </a:xfrm>
        </p:spPr>
        <p:txBody>
          <a:bodyPr>
            <a:normAutofit/>
          </a:bodyPr>
          <a:p>
            <a:pPr algn="ctr"/>
            <a:r>
              <a:rPr lang="en-US" altLang="ru-RU"/>
              <a:t>Opisthoconta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945515"/>
            <a:ext cx="5159375" cy="3568065"/>
          </a:xfrm>
          <a:prstGeom prst="rect">
            <a:avLst/>
          </a:prstGeom>
        </p:spPr>
      </p:pic>
      <p:pic>
        <p:nvPicPr>
          <p:cNvPr id="1068" name="Picture 4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5180"/>
          <a:stretch>
            <a:fillRect/>
          </a:stretch>
        </p:blipFill>
        <p:spPr bwMode="auto">
          <a:xfrm>
            <a:off x="60325" y="635000"/>
            <a:ext cx="2092325" cy="14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768985"/>
            <a:ext cx="4914265" cy="383095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rcRect l="30719" r="36124"/>
          <a:stretch>
            <a:fillRect/>
          </a:stretch>
        </p:blipFill>
        <p:spPr>
          <a:xfrm>
            <a:off x="7264400" y="3572510"/>
            <a:ext cx="1898650" cy="3220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/>
              <a:t>Еще 50 лет назад говорили о том, что протисты бывают всего лишь нескольких форм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890270"/>
          </a:xfrm>
        </p:spPr>
        <p:txBody>
          <a:bodyPr/>
          <a:p>
            <a:pPr algn="ctr"/>
            <a:r>
              <a:rPr lang="en-US" altLang="ru-RU"/>
              <a:t>Opisthoconta</a:t>
            </a:r>
            <a:endParaRPr lang="en-US" alt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98290" y="1920875"/>
            <a:ext cx="8093710" cy="485584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13194" t="35271" r="26360"/>
          <a:stretch>
            <a:fillRect/>
          </a:stretch>
        </p:blipFill>
        <p:spPr>
          <a:xfrm>
            <a:off x="62865" y="146050"/>
            <a:ext cx="3899535" cy="277241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5770"/>
            <a:ext cx="1614805" cy="379095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005" y="3743325"/>
            <a:ext cx="3790950" cy="22752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180" y="54880"/>
            <a:ext cx="9719035" cy="6598767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29" y="5724815"/>
            <a:ext cx="1959965" cy="90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59" y="5533534"/>
            <a:ext cx="1768870" cy="11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23" y="4235323"/>
            <a:ext cx="1807182" cy="14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54" y="1090656"/>
            <a:ext cx="1332449" cy="15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2970" y="-213321"/>
            <a:ext cx="1532746" cy="20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12" y="-48951"/>
            <a:ext cx="1221693" cy="122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64" y="81773"/>
            <a:ext cx="1993736" cy="13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71" y="1434504"/>
            <a:ext cx="975641" cy="10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08" y="1172542"/>
            <a:ext cx="1288812" cy="10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05" y="2228815"/>
            <a:ext cx="1828682" cy="93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61" y="1434437"/>
            <a:ext cx="1567772" cy="117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826" y="2229120"/>
            <a:ext cx="1561689" cy="12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88" y="3462760"/>
            <a:ext cx="1379348" cy="9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802" y="3699977"/>
            <a:ext cx="1212928" cy="8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Content Placeholder 170"/>
          <p:cNvPicPr>
            <a:picLocks noChangeAspect="1"/>
          </p:cNvPicPr>
          <p:nvPr>
            <p:ph sz="half" idx="1"/>
          </p:nvPr>
        </p:nvPicPr>
        <p:blipFill>
          <a:blip r:embed="rId16"/>
          <a:stretch>
            <a:fillRect/>
          </a:stretch>
        </p:blipFill>
        <p:spPr>
          <a:xfrm>
            <a:off x="949960" y="3387725"/>
            <a:ext cx="1394460" cy="1369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2" name="Content Placeholder 171"/>
          <p:cNvPicPr/>
          <p:nvPr>
            <p:ph sz="half" idx="2"/>
          </p:nvPr>
        </p:nvPicPr>
        <p:blipFill>
          <a:blip r:embed="rId17"/>
          <a:stretch>
            <a:fillRect/>
          </a:stretch>
        </p:blipFill>
        <p:spPr>
          <a:xfrm>
            <a:off x="6459855" y="5660390"/>
            <a:ext cx="1425575" cy="1197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3" name="Picture 172"/>
          <p:cNvPicPr/>
          <p:nvPr/>
        </p:nvPicPr>
        <p:blipFill>
          <a:blip r:embed="rId18"/>
          <a:stretch>
            <a:fillRect/>
          </a:stretch>
        </p:blipFill>
        <p:spPr>
          <a:xfrm>
            <a:off x="8368665" y="5001260"/>
            <a:ext cx="2341245" cy="1316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8255000" y="4699000"/>
            <a:ext cx="782955" cy="502285"/>
          </a:xfrm>
          <a:prstGeom prst="ellipse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4" name="Овал 3"/>
          <p:cNvSpPr/>
          <p:nvPr/>
        </p:nvSpPr>
        <p:spPr>
          <a:xfrm>
            <a:off x="6162675" y="6101080"/>
            <a:ext cx="833120" cy="606425"/>
          </a:xfrm>
          <a:prstGeom prst="ellipse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Овал 4"/>
          <p:cNvSpPr/>
          <p:nvPr/>
        </p:nvSpPr>
        <p:spPr>
          <a:xfrm>
            <a:off x="5295900" y="5885815"/>
            <a:ext cx="541020" cy="626745"/>
          </a:xfrm>
          <a:prstGeom prst="ellipse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Овал 5"/>
          <p:cNvSpPr/>
          <p:nvPr/>
        </p:nvSpPr>
        <p:spPr>
          <a:xfrm>
            <a:off x="7732395" y="558800"/>
            <a:ext cx="1625600" cy="1259840"/>
          </a:xfrm>
          <a:prstGeom prst="ellipse">
            <a:avLst/>
          </a:prstGeom>
          <a:noFill/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>
            <a:off x="10608945" y="3940175"/>
            <a:ext cx="1409065" cy="913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8185" y="1273810"/>
            <a:ext cx="7996555" cy="5273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en-US"/>
              <a:t>Amoebozoa</a:t>
            </a:r>
            <a:endParaRPr lang="en-US" altLang="en-US"/>
          </a:p>
        </p:txBody>
      </p:sp>
      <p:pic>
        <p:nvPicPr>
          <p:cNvPr id="1058" name="Picture 3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" y="1584960"/>
            <a:ext cx="3135630" cy="21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15" y="1584960"/>
            <a:ext cx="4402455" cy="247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50605" y="1584960"/>
            <a:ext cx="3290570" cy="246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20160000">
            <a:off x="10658475" y="1658620"/>
            <a:ext cx="1409065" cy="913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ru-RU"/>
              <a:t>Excavata</a:t>
            </a:r>
            <a:endParaRPr lang="en-US" altLang="ru-RU"/>
          </a:p>
        </p:txBody>
      </p:sp>
      <p:pic>
        <p:nvPicPr>
          <p:cNvPr id="1056" name="Picture 3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70" y="1453515"/>
            <a:ext cx="3629660" cy="29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1454150"/>
            <a:ext cx="3901440" cy="2903220"/>
          </a:xfrm>
          <a:prstGeom prst="rect">
            <a:avLst/>
          </a:prstGeom>
        </p:spPr>
      </p:pic>
      <p:pic>
        <p:nvPicPr>
          <p:cNvPr id="5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05" y="1470660"/>
            <a:ext cx="3764280" cy="28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9320000">
            <a:off x="8814435" y="167640"/>
            <a:ext cx="1409065" cy="913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 altLang="ru-RU"/>
              <a:t>Archaeplastida</a:t>
            </a:r>
            <a:endParaRPr lang="en-US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2090" y="906780"/>
            <a:ext cx="3539490" cy="292862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906780"/>
            <a:ext cx="3759835" cy="51041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345" y="906780"/>
            <a:ext cx="4404995" cy="2929255"/>
          </a:xfrm>
          <a:prstGeom prst="rect">
            <a:avLst/>
          </a:prstGeom>
        </p:spPr>
      </p:pic>
      <p:pic>
        <p:nvPicPr>
          <p:cNvPr id="170" name="Content Placeholder 169"/>
          <p:cNvPicPr/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20105" y="3947160"/>
            <a:ext cx="3825240" cy="2910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WPS Presentation</Application>
  <PresentationFormat>Широкоэкранный</PresentationFormat>
  <Paragraphs>24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Тема Office</vt:lpstr>
      <vt:lpstr>Многообразие протист</vt:lpstr>
      <vt:lpstr>Еще 50 лет назад говорили о том, что протисты бывают всего лишь нескольких форм</vt:lpstr>
      <vt:lpstr>PowerPoint 演示文稿</vt:lpstr>
      <vt:lpstr>PowerPoint 演示文稿</vt:lpstr>
      <vt:lpstr>Amoebozoa</vt:lpstr>
      <vt:lpstr>PowerPoint 演示文稿</vt:lpstr>
      <vt:lpstr>Excavata</vt:lpstr>
      <vt:lpstr>PowerPoint 演示文稿</vt:lpstr>
      <vt:lpstr>Archaeplastida</vt:lpstr>
      <vt:lpstr>PowerPoint 演示文稿</vt:lpstr>
      <vt:lpstr>Hacrobia</vt:lpstr>
      <vt:lpstr>PowerPoint 演示文稿</vt:lpstr>
      <vt:lpstr>Rhyzaria</vt:lpstr>
      <vt:lpstr>PowerPoint 演示文稿</vt:lpstr>
      <vt:lpstr>Alveolata</vt:lpstr>
      <vt:lpstr>PowerPoint 演示文稿</vt:lpstr>
      <vt:lpstr>Heteroconta</vt:lpstr>
      <vt:lpstr>PowerPoint 演示文稿</vt:lpstr>
      <vt:lpstr>Opisthoconta</vt:lpstr>
      <vt:lpstr>Opisthoconta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Сафонов</dc:creator>
  <cp:lastModifiedBy>polyd</cp:lastModifiedBy>
  <cp:revision>129</cp:revision>
  <dcterms:created xsi:type="dcterms:W3CDTF">2018-10-14T15:04:00Z</dcterms:created>
  <dcterms:modified xsi:type="dcterms:W3CDTF">2021-10-30T10:31:06Z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1033-11.2.0.10351</vt:lpwstr>
  </property>
  <property fmtid="{D5CDD505-2E9C-101B-9397-08002B2CF9AE}" pid="3" name="ICV">
    <vt:lpwstr>ADFF1759EB424639A42BEA5198FE197C</vt:lpwstr>
  </property>
</Properties>
</file>