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bmp" ContentType="image/bmp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01" r:id="rId4"/>
    <p:sldId id="263" r:id="rId5"/>
    <p:sldId id="290" r:id="rId6"/>
    <p:sldId id="292" r:id="rId7"/>
    <p:sldId id="319" r:id="rId8"/>
    <p:sldId id="320" r:id="rId9"/>
    <p:sldId id="293" r:id="rId10"/>
    <p:sldId id="294" r:id="rId11"/>
    <p:sldId id="322" r:id="rId12"/>
    <p:sldId id="295" r:id="rId13"/>
    <p:sldId id="323" r:id="rId14"/>
    <p:sldId id="260" r:id="rId15"/>
    <p:sldId id="328" r:id="rId16"/>
    <p:sldId id="326" r:id="rId17"/>
    <p:sldId id="298" r:id="rId18"/>
    <p:sldId id="329" r:id="rId19"/>
    <p:sldId id="330" r:id="rId20"/>
    <p:sldId id="331" r:id="rId21"/>
    <p:sldId id="333" r:id="rId22"/>
    <p:sldId id="353" r:id="rId23"/>
    <p:sldId id="354" r:id="rId24"/>
    <p:sldId id="334" r:id="rId25"/>
    <p:sldId id="332" r:id="rId26"/>
    <p:sldId id="335" r:id="rId27"/>
    <p:sldId id="297" r:id="rId28"/>
    <p:sldId id="337" r:id="rId29"/>
    <p:sldId id="296" r:id="rId30"/>
    <p:sldId id="338" r:id="rId31"/>
    <p:sldId id="300" r:id="rId32"/>
    <p:sldId id="291" r:id="rId33"/>
    <p:sldId id="262" r:id="rId34"/>
    <p:sldId id="274" r:id="rId35"/>
    <p:sldId id="339" r:id="rId36"/>
    <p:sldId id="341" r:id="rId37"/>
    <p:sldId id="259" r:id="rId38"/>
    <p:sldId id="342" r:id="rId39"/>
    <p:sldId id="343" r:id="rId40"/>
    <p:sldId id="373" r:id="rId41"/>
    <p:sldId id="270" r:id="rId42"/>
    <p:sldId id="271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80" autoAdjust="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8986-0681-45E1-825B-2F428C5BAE0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D8B33-F306-42EC-AC19-E1B85FAB3F8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file:///C:\Users\polyd\AppData\Local\Temp\wps\INetCache\926494d31653b2298b27f7883c44d5ad" TargetMode="Externa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emf"/><Relationship Id="rId1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bmp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35723"/>
            <a:ext cx="9144000" cy="2387600"/>
          </a:xfrm>
        </p:spPr>
        <p:txBody>
          <a:bodyPr/>
          <a:lstStyle/>
          <a:p>
            <a:r>
              <a:rPr lang="ru-RU" dirty="0" smtClean="0"/>
              <a:t>Клетки протистов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590" y="10795"/>
            <a:ext cx="10515600" cy="1325563"/>
          </a:xfrm>
        </p:spPr>
        <p:txBody>
          <a:bodyPr/>
          <a:p>
            <a:pPr algn="ctr"/>
            <a:r>
              <a:rPr lang="ru-RU" altLang="en-US" b="1"/>
              <a:t>Для работы нужна энергия</a:t>
            </a:r>
            <a:endParaRPr lang="ru-RU" altLang="en-US" b="1"/>
          </a:p>
        </p:txBody>
      </p:sp>
      <p:pic>
        <p:nvPicPr>
          <p:cNvPr id="106" name="Content Placeholder 10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666105" y="1630045"/>
            <a:ext cx="2381250" cy="333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5831840" y="5066665"/>
            <a:ext cx="2373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Майкл Фарадей</a:t>
            </a:r>
            <a:endParaRPr lang="ru-RU" altLang="en-US"/>
          </a:p>
        </p:txBody>
      </p:sp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1553190" y="336804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3135" y="1505585"/>
            <a:ext cx="2609850" cy="280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8327390" y="4595495"/>
            <a:ext cx="3671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Бензол -</a:t>
            </a:r>
            <a:r>
              <a:rPr lang="en-US" altLang="en-US"/>
              <a:t>&gt; </a:t>
            </a:r>
            <a:r>
              <a:rPr lang="ru-RU" altLang="en-US"/>
              <a:t>Бензен -</a:t>
            </a:r>
            <a:r>
              <a:rPr lang="en-US" altLang="ru-RU"/>
              <a:t>&gt;</a:t>
            </a:r>
            <a:r>
              <a:rPr lang="ru-RU" altLang="en-US"/>
              <a:t> Бензин</a:t>
            </a:r>
            <a:endParaRPr lang="ru-RU" altLang="en-US"/>
          </a:p>
        </p:txBody>
      </p:sp>
      <p:pic>
        <p:nvPicPr>
          <p:cNvPr id="108" name="Picture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96520" y="3611245"/>
            <a:ext cx="3942080" cy="1946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96520" y="1336675"/>
            <a:ext cx="3942080" cy="2217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Аденозинтрифосфорная кислота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48945" y="2258060"/>
            <a:ext cx="5455920" cy="3192145"/>
          </a:xfrm>
          <a:prstGeom prst="rect">
            <a:avLst/>
          </a:prstGeom>
        </p:spPr>
      </p:pic>
      <p:pic>
        <p:nvPicPr>
          <p:cNvPr id="104" name="Content Placeholder 103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2135" y="1825625"/>
            <a:ext cx="4431665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132080"/>
            <a:ext cx="10515600" cy="1325563"/>
          </a:xfrm>
        </p:spPr>
        <p:txBody>
          <a:bodyPr/>
          <a:p>
            <a:pPr algn="ctr"/>
            <a:r>
              <a:rPr lang="ru-RU" altLang="en-US"/>
              <a:t>Митохондрии</a:t>
            </a:r>
            <a:endParaRPr lang="ru-RU" altLang="en-US"/>
          </a:p>
        </p:txBody>
      </p:sp>
      <p:pic>
        <p:nvPicPr>
          <p:cNvPr id="111" name="Content Placeholder 1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07185" y="1457960"/>
            <a:ext cx="9159875" cy="5385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0" y="424815"/>
            <a:ext cx="4673600" cy="60090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dirty="0" smtClean="0"/>
              <a:t>Митохондрии - бывшие ...</a:t>
            </a:r>
            <a:endParaRPr lang="ru-RU" dirty="0"/>
          </a:p>
        </p:txBody>
      </p:sp>
      <p:sp>
        <p:nvSpPr>
          <p:cNvPr id="5" name="Content Placeholder 4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p>
            <a:r>
              <a:rPr lang="ru-RU" dirty="0" smtClean="0">
                <a:sym typeface="+mn-ea"/>
              </a:rPr>
              <a:t>Митохондрии - бывшие бактерии</a:t>
            </a:r>
            <a:endParaRPr lang="en-US"/>
          </a:p>
        </p:txBody>
      </p:sp>
      <p:pic>
        <p:nvPicPr>
          <p:cNvPr id="7" name="Изображение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73455" y="1188085"/>
            <a:ext cx="10528935" cy="5669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35305"/>
          </a:xfrm>
        </p:spPr>
        <p:txBody>
          <a:bodyPr>
            <a:normAutofit fontScale="90000"/>
          </a:bodyPr>
          <a:p>
            <a:pPr algn="ctr"/>
            <a:r>
              <a:rPr lang="ru-RU" altLang="en-US"/>
              <a:t>Белки надо из чего-то сделать</a:t>
            </a:r>
            <a:endParaRPr lang="ru-RU" altLang="en-US"/>
          </a:p>
        </p:txBody>
      </p:sp>
      <p:pic>
        <p:nvPicPr>
          <p:cNvPr id="113" name="Content Placeholder 11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38760" y="535305"/>
            <a:ext cx="5761990" cy="6166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Picture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7757160" y="535305"/>
            <a:ext cx="2789555" cy="219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Picture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Content Placeholder 116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90080" y="3143885"/>
            <a:ext cx="4762500" cy="3905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920" y="71120"/>
            <a:ext cx="10515600" cy="1325563"/>
          </a:xfrm>
        </p:spPr>
        <p:txBody>
          <a:bodyPr/>
          <a:p>
            <a:r>
              <a:rPr lang="ru-RU" altLang="ru-RU"/>
              <a:t>Пищеварительные вакуоли и Лизосомы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" y="1397000"/>
            <a:ext cx="7396480" cy="448754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43090" y="2942590"/>
            <a:ext cx="5486400" cy="18821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060"/>
            <a:ext cx="12192000" cy="1325880"/>
          </a:xfrm>
        </p:spPr>
        <p:txBody>
          <a:bodyPr/>
          <a:p>
            <a:pPr algn="ctr"/>
            <a:r>
              <a:rPr lang="ru-RU" altLang="en-US" sz="6600" b="1"/>
              <a:t>Как клетка делает белки?</a:t>
            </a:r>
            <a:endParaRPr lang="ru-RU" altLang="en-US" sz="66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880"/>
          </a:xfrm>
        </p:spPr>
        <p:txBody>
          <a:bodyPr/>
          <a:p>
            <a:r>
              <a:rPr lang="ru-RU" altLang="en-US" sz="3200"/>
              <a:t>Чтобы построить сложный прибор нужна информация.</a:t>
            </a:r>
            <a:br>
              <a:rPr lang="ru-RU" altLang="en-US" sz="3200"/>
            </a:br>
            <a:r>
              <a:rPr lang="ru-RU" altLang="en-US" sz="3200"/>
              <a:t>Информация всегда связана с кодом.</a:t>
            </a:r>
            <a:endParaRPr lang="ru-RU" alt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100330" y="1232535"/>
            <a:ext cx="3316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Кодирование информации</a:t>
            </a:r>
            <a:endParaRPr lang="ru-RU" altLang="en-US"/>
          </a:p>
        </p:txBody>
      </p:sp>
      <p:pic>
        <p:nvPicPr>
          <p:cNvPr id="118" name="Content Placeholder 117"/>
          <p:cNvPicPr/>
          <p:nvPr>
            <p:ph idx="1"/>
          </p:nvPr>
        </p:nvPicPr>
        <p:blipFill>
          <a:blip r:embed="rId1"/>
          <a:srcRect l="34013" t="27506" r="2375" b="39618"/>
          <a:stretch>
            <a:fillRect/>
          </a:stretch>
        </p:blipFill>
        <p:spPr>
          <a:xfrm>
            <a:off x="47625" y="1499235"/>
            <a:ext cx="4608830" cy="1532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100330" y="3139440"/>
            <a:ext cx="413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Прочитайте:  </a:t>
            </a:r>
            <a:r>
              <a:rPr lang="ru-RU" altLang="en-US" b="1"/>
              <a:t>13 31 14 02</a:t>
            </a:r>
            <a:endParaRPr lang="ru-RU" altLang="en-US" b="1"/>
          </a:p>
        </p:txBody>
      </p:sp>
      <p:pic>
        <p:nvPicPr>
          <p:cNvPr id="119" name="Picture 118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2"/>
          <a:stretch>
            <a:fillRect/>
          </a:stretch>
        </p:blipFill>
        <p:spPr>
          <a:xfrm>
            <a:off x="4656455" y="1232535"/>
            <a:ext cx="7481570" cy="3034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4656455" y="4387215"/>
            <a:ext cx="413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Закодируйте:  </a:t>
            </a:r>
            <a:endParaRPr lang="ru-RU" altLang="en-US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>
                <a:sym typeface="+mn-ea"/>
              </a:rPr>
              <a:t>Что нужно сообщить тупому роботу, собирающему белки, чтобы он правильно собрал большую и сложную молекулу?</a:t>
            </a:r>
            <a:endParaRPr lang="ru-RU" altLang="en-US"/>
          </a:p>
        </p:txBody>
      </p:sp>
      <p:pic>
        <p:nvPicPr>
          <p:cNvPr id="122" name="Picture 121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Content Placeholder 1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89780" y="2537460"/>
            <a:ext cx="2381250" cy="351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267460" y="4184015"/>
            <a:ext cx="3204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Информация (программа)</a:t>
            </a:r>
            <a:endParaRPr lang="ru-RU" altLang="en-US"/>
          </a:p>
        </p:txBody>
      </p:sp>
      <p:sp>
        <p:nvSpPr>
          <p:cNvPr id="5" name="Text Box 4"/>
          <p:cNvSpPr txBox="1"/>
          <p:nvPr/>
        </p:nvSpPr>
        <p:spPr>
          <a:xfrm>
            <a:off x="8148955" y="4201160"/>
            <a:ext cx="3204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Белок</a:t>
            </a:r>
            <a:endParaRPr lang="ru-RU" altLang="en-US"/>
          </a:p>
        </p:txBody>
      </p:sp>
      <p:sp>
        <p:nvSpPr>
          <p:cNvPr id="6" name="Right Arrow 5"/>
          <p:cNvSpPr/>
          <p:nvPr/>
        </p:nvSpPr>
        <p:spPr>
          <a:xfrm>
            <a:off x="4046220" y="4200525"/>
            <a:ext cx="1065530" cy="334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769735" y="4217670"/>
            <a:ext cx="1065530" cy="334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35" y="833755"/>
            <a:ext cx="8299450" cy="59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210" y="211455"/>
            <a:ext cx="4159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i="1" dirty="0"/>
              <a:t>Amoeba </a:t>
            </a:r>
            <a:r>
              <a:rPr lang="en-US" sz="4000" i="1" dirty="0" err="1"/>
              <a:t>proteus</a:t>
            </a:r>
            <a:endParaRPr lang="en-US" sz="4000" i="1" dirty="0" err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/>
              <a:t>Программа синтеза белка закодирована в молекуле ДНК</a:t>
            </a:r>
            <a:endParaRPr lang="ru-RU" altLang="en-US"/>
          </a:p>
        </p:txBody>
      </p:sp>
      <p:pic>
        <p:nvPicPr>
          <p:cNvPr id="126" name="Picture 125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Content Placeholder 1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6750" y="1620520"/>
            <a:ext cx="5429250" cy="5020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Picture 127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" name="Picture 130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" name="Picture 131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1691005"/>
            <a:ext cx="5935980" cy="3206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445"/>
            <a:ext cx="3456305" cy="1325880"/>
          </a:xfrm>
        </p:spPr>
        <p:txBody>
          <a:bodyPr>
            <a:normAutofit fontScale="90000"/>
          </a:bodyPr>
          <a:p>
            <a:r>
              <a:rPr lang="ru-RU" altLang="en-US"/>
              <a:t>Струкутра нуклеиновых кислот</a:t>
            </a:r>
            <a:endParaRPr lang="ru-RU" altLang="en-US"/>
          </a:p>
        </p:txBody>
      </p:sp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3035300" y="212725"/>
            <a:ext cx="9128125" cy="61099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445"/>
            <a:ext cx="3456305" cy="1325880"/>
          </a:xfrm>
        </p:spPr>
        <p:txBody>
          <a:bodyPr>
            <a:normAutofit fontScale="90000"/>
          </a:bodyPr>
          <a:p>
            <a:r>
              <a:rPr lang="ru-RU" altLang="en-US"/>
              <a:t>Струкутра нуклеиновых кислот</a:t>
            </a:r>
            <a:endParaRPr lang="ru-RU" altLang="en-US"/>
          </a:p>
        </p:txBody>
      </p:sp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Content Placeholder 10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0330" y="0"/>
            <a:ext cx="8281670" cy="685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 b="1"/>
              <a:t>Реплика участка ДНК в виде молекулы РНК =  Транскрипция</a:t>
            </a:r>
            <a:endParaRPr lang="ru-RU" altLang="en-US" b="1"/>
          </a:p>
        </p:txBody>
      </p:sp>
      <p:pic>
        <p:nvPicPr>
          <p:cNvPr id="130" name="Content Placeholder 12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6595" y="2028825"/>
            <a:ext cx="10515600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Генетический код</a:t>
            </a:r>
            <a:endParaRPr lang="ru-RU" altLang="en-US"/>
          </a:p>
        </p:txBody>
      </p:sp>
      <p:pic>
        <p:nvPicPr>
          <p:cNvPr id="124" name="Picture 123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Content Placeholder 12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4615" y="1772285"/>
            <a:ext cx="4375150" cy="435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" name="Content Placeholder 132"/>
          <p:cNvPicPr/>
          <p:nvPr>
            <p:ph sz="half" idx="2"/>
          </p:nvPr>
        </p:nvPicPr>
        <p:blipFill>
          <a:blip r:embed="rId2"/>
          <a:srcRect l="10084" t="30357" r="10415" b="50343"/>
          <a:stretch>
            <a:fillRect/>
          </a:stretch>
        </p:blipFill>
        <p:spPr>
          <a:xfrm>
            <a:off x="4753610" y="2009775"/>
            <a:ext cx="7118985" cy="1419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p>
            <a:r>
              <a:rPr lang="ru-RU"/>
              <a:t>В программе могут появиться сбои...</a:t>
            </a:r>
            <a:br>
              <a:rPr lang="ru-RU"/>
            </a:br>
            <a:r>
              <a:rPr lang="ru-RU" b="1"/>
              <a:t>Мутации</a:t>
            </a:r>
            <a:endParaRPr lang="ru-RU" b="1"/>
          </a:p>
        </p:txBody>
      </p:sp>
      <p:pic>
        <p:nvPicPr>
          <p:cNvPr id="134" name="Picture 133"/>
          <p:cNvPicPr/>
          <p:nvPr/>
        </p:nvPicPr>
        <p:blipFill>
          <a:blip r:embed="rId1"/>
          <a:srcRect l="9570" t="22465" r="9570" b="22726"/>
          <a:stretch>
            <a:fillRect/>
          </a:stretch>
        </p:blipFill>
        <p:spPr>
          <a:xfrm>
            <a:off x="4398010" y="1888490"/>
            <a:ext cx="7705090" cy="3917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Content Placeholder 12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" y="1772285"/>
            <a:ext cx="4375150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36270"/>
          </a:xfrm>
        </p:spPr>
        <p:txBody>
          <a:bodyPr>
            <a:normAutofit fontScale="90000"/>
          </a:bodyPr>
          <a:p>
            <a:r>
              <a:rPr lang="ru-RU" altLang="en-US"/>
              <a:t>ДНК - РНК - Белок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76700" y="0"/>
            <a:ext cx="8115300" cy="65322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7325"/>
            <a:ext cx="12192000" cy="2026285"/>
          </a:xfrm>
        </p:spPr>
        <p:txBody>
          <a:bodyPr/>
          <a:p>
            <a:pPr algn="ctr"/>
            <a:r>
              <a:rPr lang="ru-RU" altLang="en-US" sz="6600" b="1"/>
              <a:t>Как выглядит робот, который собирает молекулы белка?</a:t>
            </a:r>
            <a:endParaRPr lang="ru-RU" altLang="en-US" sz="6600" b="1"/>
          </a:p>
        </p:txBody>
      </p:sp>
      <p:pic>
        <p:nvPicPr>
          <p:cNvPr id="123" name="Content Placeholder 1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05375" y="3343275"/>
            <a:ext cx="2381250" cy="3514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565785"/>
          </a:xfrm>
        </p:spPr>
        <p:txBody>
          <a:bodyPr>
            <a:normAutofit fontScale="90000"/>
          </a:bodyPr>
          <a:p>
            <a:r>
              <a:rPr lang="ru-RU" altLang="ru-RU"/>
              <a:t>Рибосомы</a:t>
            </a:r>
            <a:endParaRPr lang="ru-RU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9235" y="2140585"/>
            <a:ext cx="4750435" cy="23736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95" y="1035050"/>
            <a:ext cx="66313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Доработка белков</a:t>
            </a:r>
            <a:endParaRPr lang="ru-RU" altLang="en-US"/>
          </a:p>
        </p:txBody>
      </p:sp>
      <p:pic>
        <p:nvPicPr>
          <p:cNvPr id="135" name="Picture 134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Content Placeholder 13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2405" y="1988185"/>
            <a:ext cx="5181600" cy="3456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" name="Picture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8" name="Content Placeholder 13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04505" y="2832100"/>
            <a:ext cx="3884930" cy="1604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" name="Picture 138"/>
          <p:cNvPicPr/>
          <p:nvPr/>
        </p:nvPicPr>
        <p:blipFill>
          <a:blip r:embed="rId3"/>
          <a:stretch>
            <a:fillRect/>
          </a:stretch>
        </p:blipFill>
        <p:spPr>
          <a:xfrm>
            <a:off x="5520690" y="2404110"/>
            <a:ext cx="2658745" cy="1821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Покровы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795787"/>
          </a:xfrm>
        </p:spPr>
        <p:txBody>
          <a:bodyPr/>
          <a:lstStyle/>
          <a:p>
            <a:r>
              <a:rPr lang="ru-RU" dirty="0"/>
              <a:t>Мембрана + </a:t>
            </a:r>
            <a:r>
              <a:rPr lang="ru-RU" dirty="0" err="1"/>
              <a:t>гликокаликс</a:t>
            </a:r>
            <a:endParaRPr lang="en-US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5" y="2446153"/>
            <a:ext cx="5220168" cy="2772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5905" y="5399650"/>
            <a:ext cx="577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Клеточная мембрана с </a:t>
            </a:r>
            <a:r>
              <a:rPr lang="ru-RU" sz="2000" dirty="0" err="1" smtClean="0"/>
              <a:t>гликокаликсом</a:t>
            </a:r>
            <a:r>
              <a:rPr lang="ru-RU" sz="2000" dirty="0" smtClean="0"/>
              <a:t>.</a:t>
            </a:r>
            <a:endParaRPr lang="ru-RU" sz="2000" dirty="0" smtClean="0"/>
          </a:p>
          <a:p>
            <a:r>
              <a:rPr lang="ru-RU" sz="2000" dirty="0" smtClean="0"/>
              <a:t>Просвечивающая электронная микроскопия (ПЭМ)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595" y="0"/>
            <a:ext cx="10515600" cy="505460"/>
          </a:xfrm>
        </p:spPr>
        <p:txBody>
          <a:bodyPr>
            <a:normAutofit fontScale="90000"/>
          </a:bodyPr>
          <a:p>
            <a:r>
              <a:rPr lang="ru-RU" altLang="ru-RU"/>
              <a:t>Эндоплазматическая сеть и аппрат Гольджи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8040" y="577215"/>
            <a:ext cx="3615055" cy="45065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355"/>
            <a:ext cx="8423275" cy="37407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2607310"/>
            <a:ext cx="10515600" cy="1325563"/>
          </a:xfrm>
        </p:spPr>
        <p:txBody>
          <a:bodyPr/>
          <a:p>
            <a:r>
              <a:rPr lang="ru-RU" altLang="en-US"/>
              <a:t>Специфические органоиды</a:t>
            </a:r>
            <a:endParaRPr lang="ru-RU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24418" cy="1325563"/>
          </a:xfrm>
        </p:spPr>
        <p:txBody>
          <a:bodyPr/>
          <a:lstStyle/>
          <a:p>
            <a:r>
              <a:rPr lang="ru-RU" dirty="0" smtClean="0"/>
              <a:t>История приобретения хлоропластов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4010891" cy="4351338"/>
          </a:xfrm>
        </p:spPr>
        <p:txBody>
          <a:bodyPr/>
          <a:lstStyle/>
          <a:p>
            <a:r>
              <a:rPr lang="ru-RU" dirty="0" smtClean="0"/>
              <a:t>Первичный </a:t>
            </a:r>
            <a:r>
              <a:rPr lang="ru-RU" dirty="0" err="1" smtClean="0"/>
              <a:t>эндосимбиоз</a:t>
            </a:r>
            <a:r>
              <a:rPr lang="ru-RU" dirty="0" smtClean="0"/>
              <a:t> – предок </a:t>
            </a:r>
            <a:r>
              <a:rPr lang="en-US" dirty="0" err="1" smtClean="0"/>
              <a:t>Archaeplastida</a:t>
            </a:r>
            <a:r>
              <a:rPr lang="en-US" dirty="0" smtClean="0"/>
              <a:t> </a:t>
            </a:r>
            <a:r>
              <a:rPr lang="ru-RU" dirty="0" smtClean="0"/>
              <a:t>+ </a:t>
            </a:r>
            <a:r>
              <a:rPr lang="ru-RU" dirty="0" err="1" smtClean="0"/>
              <a:t>цианобактерия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://rstb.royalsocietypublishing.org/content/royptb/365/1541/729/F2.large.jpg?width=800&amp;height=600&amp;carousel=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58" y="267855"/>
            <a:ext cx="4462606" cy="62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Paulinella</a:t>
            </a:r>
            <a:r>
              <a:rPr lang="en-US" i="1" dirty="0"/>
              <a:t> </a:t>
            </a:r>
            <a:r>
              <a:rPr lang="en-US" i="1" dirty="0" err="1"/>
              <a:t>chromatophora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78829" cy="4351338"/>
          </a:xfrm>
        </p:spPr>
        <p:txBody>
          <a:bodyPr/>
          <a:lstStyle/>
          <a:p>
            <a:r>
              <a:rPr lang="en-US" dirty="0" err="1" smtClean="0"/>
              <a:t>Rhizaria</a:t>
            </a:r>
            <a:r>
              <a:rPr lang="en-US" dirty="0" smtClean="0"/>
              <a:t>, </a:t>
            </a:r>
            <a:r>
              <a:rPr lang="en-US" dirty="0" err="1" smtClean="0"/>
              <a:t>Cercozoa</a:t>
            </a:r>
            <a:endParaRPr lang="en-US" dirty="0" smtClean="0"/>
          </a:p>
          <a:p>
            <a:r>
              <a:rPr lang="ru-RU" dirty="0" smtClean="0"/>
              <a:t>Среди рода </a:t>
            </a:r>
            <a:r>
              <a:rPr lang="en-US" i="1" dirty="0" err="1" smtClean="0"/>
              <a:t>Paulinella</a:t>
            </a:r>
            <a:r>
              <a:rPr lang="ru-RU" i="1" dirty="0" smtClean="0"/>
              <a:t> </a:t>
            </a:r>
            <a:r>
              <a:rPr lang="ru-RU" dirty="0" smtClean="0"/>
              <a:t>только </a:t>
            </a:r>
            <a:r>
              <a:rPr lang="en-US" i="1" dirty="0" smtClean="0"/>
              <a:t>P.</a:t>
            </a:r>
            <a:r>
              <a:rPr lang="en-US" i="1" dirty="0"/>
              <a:t> </a:t>
            </a:r>
            <a:r>
              <a:rPr lang="en-US" i="1" dirty="0" err="1" smtClean="0"/>
              <a:t>chromatophora</a:t>
            </a:r>
            <a:r>
              <a:rPr lang="ru-RU" i="1" dirty="0"/>
              <a:t> </a:t>
            </a:r>
            <a:r>
              <a:rPr lang="ru-RU" dirty="0" smtClean="0"/>
              <a:t>способна к фотосинтезу</a:t>
            </a:r>
            <a:endParaRPr lang="ru-RU" dirty="0" smtClean="0"/>
          </a:p>
          <a:p>
            <a:r>
              <a:rPr lang="ru-RU" dirty="0" smtClean="0"/>
              <a:t>Независимо возникший первичный </a:t>
            </a:r>
            <a:r>
              <a:rPr lang="ru-RU" dirty="0" err="1" smtClean="0"/>
              <a:t>эндосимбиоз</a:t>
            </a:r>
            <a:r>
              <a:rPr lang="ru-RU" dirty="0" smtClean="0"/>
              <a:t> с </a:t>
            </a:r>
            <a:r>
              <a:rPr lang="ru-RU" dirty="0" err="1" smtClean="0"/>
              <a:t>цианобактерией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26" y="2146948"/>
            <a:ext cx="4826929" cy="370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8524127" y="1418253"/>
            <a:ext cx="507906" cy="23734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8778081" y="1483567"/>
            <a:ext cx="253952" cy="29111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55396" y="1111986"/>
            <a:ext cx="156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Хроматофоры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485"/>
            <a:ext cx="10515600" cy="1325563"/>
          </a:xfrm>
        </p:spPr>
        <p:txBody>
          <a:bodyPr/>
          <a:p>
            <a:r>
              <a:rPr lang="ru-RU" altLang="en-US"/>
              <a:t>Сократительная вакуоль</a:t>
            </a:r>
            <a:endParaRPr lang="ru-RU" altLang="en-US"/>
          </a:p>
        </p:txBody>
      </p:sp>
      <p:pic>
        <p:nvPicPr>
          <p:cNvPr id="140" name="Picture 139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1" name="Content Placeholder 14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73250" y="1255395"/>
            <a:ext cx="7997190" cy="5217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p>
            <a:r>
              <a:rPr lang="ru-RU"/>
              <a:t>Скелет</a:t>
            </a:r>
            <a:endParaRPr lang="ru-RU"/>
          </a:p>
        </p:txBody>
      </p:sp>
      <p:pic>
        <p:nvPicPr>
          <p:cNvPr id="146" name="Picture 145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" name="Picture 148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" name="Content Placeholder 149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3945"/>
            <a:ext cx="5801995" cy="435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1" name="Picture 150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7"/>
          <p:cNvPicPr/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0005" y="0"/>
            <a:ext cx="4862195" cy="67697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Надмембранные</a:t>
            </a:r>
            <a:r>
              <a:rPr lang="ru-RU" dirty="0" smtClean="0"/>
              <a:t> структуры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7697"/>
            <a:ext cx="6864927" cy="260783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Клеточная стенка (целлюлозная – у оомицетов, зелёных водорослей, растений, слизевиков</a:t>
            </a:r>
            <a:r>
              <a:rPr lang="en-US" dirty="0" smtClean="0"/>
              <a:t>; </a:t>
            </a:r>
            <a:r>
              <a:rPr lang="ru-RU" dirty="0" smtClean="0"/>
              <a:t>хитиновая – у грибов)</a:t>
            </a:r>
            <a:endParaRPr lang="ru-RU" dirty="0" smtClean="0"/>
          </a:p>
          <a:p>
            <a:r>
              <a:rPr lang="ru-RU" dirty="0" smtClean="0"/>
              <a:t>Чешуйки (органические либо известковые, у </a:t>
            </a:r>
            <a:r>
              <a:rPr lang="en-US" dirty="0" err="1" smtClean="0"/>
              <a:t>Haptophyta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ru-RU" dirty="0" smtClean="0"/>
              <a:t>Известковые раковины фораминифер</a:t>
            </a:r>
            <a:endParaRPr lang="ru-RU" dirty="0" smtClean="0"/>
          </a:p>
          <a:p>
            <a:r>
              <a:rPr lang="ru-RU" dirty="0" smtClean="0"/>
              <a:t>Панцирь диатомовых водорослей (</a:t>
            </a:r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2052" name="Picture 4" descr="ÐÐ°ÑÑÐ¸Ð½ÐºÐ¸ Ð¿Ð¾ Ð·Ð°Ð¿ÑÐ¾ÑÑ Coccolithus pelagicu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87" y="4119419"/>
            <a:ext cx="2759077" cy="22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ÑÐ¾ÑÐ°Ð¼Ð¸Ð½Ð¸ÑÐµÑ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2345" y="1791052"/>
            <a:ext cx="5405072" cy="360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39" y="4119419"/>
            <a:ext cx="2861253" cy="2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35000"/>
          </a:xfrm>
        </p:spPr>
        <p:txBody>
          <a:bodyPr>
            <a:normAutofit fontScale="90000"/>
          </a:bodyPr>
          <a:p>
            <a:r>
              <a:rPr lang="ru-RU" altLang="en-US"/>
              <a:t>Жгутиковые формы</a:t>
            </a:r>
            <a:endParaRPr lang="ru-RU" altLang="en-US"/>
          </a:p>
        </p:txBody>
      </p:sp>
      <p:pic>
        <p:nvPicPr>
          <p:cNvPr id="152" name="Picture 151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Content Placeholder 15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8265" y="1006475"/>
            <a:ext cx="5721350" cy="4434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" name="Picture 153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Picture 154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" name="Content Placeholder 157"/>
          <p:cNvPicPr/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635" y="339725"/>
            <a:ext cx="3115945" cy="2616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Picture 158"/>
          <p:cNvPicPr/>
          <p:nvPr/>
        </p:nvPicPr>
        <p:blipFill>
          <a:blip r:embed="rId5"/>
          <a:stretch>
            <a:fillRect/>
          </a:stretch>
        </p:blipFill>
        <p:spPr>
          <a:xfrm>
            <a:off x="9443085" y="288925"/>
            <a:ext cx="2562860" cy="2667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Picture 159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096260"/>
            <a:ext cx="3119120" cy="3010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" name="Picture 160"/>
          <p:cNvPicPr/>
          <p:nvPr/>
        </p:nvPicPr>
        <p:blipFill>
          <a:blip r:embed="rId7"/>
          <a:srcRect t="10417" b="17188"/>
          <a:stretch>
            <a:fillRect/>
          </a:stretch>
        </p:blipFill>
        <p:spPr>
          <a:xfrm>
            <a:off x="9365615" y="3096260"/>
            <a:ext cx="2718435" cy="29775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05"/>
            <a:ext cx="10515600" cy="1325563"/>
          </a:xfrm>
        </p:spPr>
        <p:txBody>
          <a:bodyPr/>
          <a:p>
            <a:r>
              <a:rPr lang="ru-RU"/>
              <a:t>Ресничные формы</a:t>
            </a:r>
            <a:endParaRPr lang="ru-RU"/>
          </a:p>
        </p:txBody>
      </p:sp>
      <p:pic>
        <p:nvPicPr>
          <p:cNvPr id="162" name="Picture 161"/>
          <p:cNvPicPr/>
          <p:nvPr/>
        </p:nvPicPr>
        <p:blipFill>
          <a:blip r:embed="rId1"/>
          <a:stretch>
            <a:fillRect/>
          </a:stretch>
        </p:blipFill>
        <p:spPr>
          <a:xfrm>
            <a:off x="8639810" y="184658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" name="Content Placeholder 162"/>
          <p:cNvPicPr>
            <a:picLocks noChangeAspect="1"/>
          </p:cNvPicPr>
          <p:nvPr>
            <p:ph idx="1"/>
          </p:nvPr>
        </p:nvPicPr>
        <p:blipFill>
          <a:blip r:embed="rId1"/>
          <a:srcRect l="19833" t="700" r="18913" b="-700"/>
          <a:stretch>
            <a:fillRect/>
          </a:stretch>
        </p:blipFill>
        <p:spPr>
          <a:xfrm>
            <a:off x="6479540" y="0"/>
            <a:ext cx="5712460" cy="5246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" name="Picture 16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9810" y="184658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5" name="Picture 164"/>
          <p:cNvPicPr/>
          <p:nvPr/>
        </p:nvPicPr>
        <p:blipFill>
          <a:blip r:embed="rId2"/>
          <a:srcRect t="33955" b="27438"/>
          <a:stretch>
            <a:fillRect/>
          </a:stretch>
        </p:blipFill>
        <p:spPr>
          <a:xfrm>
            <a:off x="10010140" y="0"/>
            <a:ext cx="2095500" cy="1143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6" name="Picture 165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7" name="Picture 166"/>
          <p:cNvPicPr/>
          <p:nvPr/>
        </p:nvPicPr>
        <p:blipFill>
          <a:blip r:embed="rId3"/>
          <a:stretch>
            <a:fillRect/>
          </a:stretch>
        </p:blipFill>
        <p:spPr>
          <a:xfrm>
            <a:off x="77470" y="1143635"/>
            <a:ext cx="6318250" cy="4102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8" name="Picture 167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9" name="Picture 168"/>
          <p:cNvPicPr/>
          <p:nvPr/>
        </p:nvPicPr>
        <p:blipFill>
          <a:blip r:embed="rId4"/>
          <a:srcRect l="21817" r="16823"/>
          <a:stretch>
            <a:fillRect/>
          </a:stretch>
        </p:blipFill>
        <p:spPr>
          <a:xfrm rot="5400000">
            <a:off x="4935220" y="3587115"/>
            <a:ext cx="3197860" cy="3343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Жгутики и реснички</a:t>
            </a:r>
            <a:endParaRPr lang="ru-RU"/>
          </a:p>
        </p:txBody>
      </p:sp>
      <p:pic>
        <p:nvPicPr>
          <p:cNvPr id="114" name="Content Placeholder 11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27045" y="1856740"/>
            <a:ext cx="5384800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035" y="81915"/>
            <a:ext cx="10819765" cy="960120"/>
          </a:xfrm>
        </p:spPr>
        <p:txBody>
          <a:bodyPr>
            <a:normAutofit/>
          </a:bodyPr>
          <a:p>
            <a:r>
              <a:rPr lang="ru-RU" altLang="en-US"/>
              <a:t>Строение мембраны клетки</a:t>
            </a:r>
            <a:endParaRPr lang="ru-RU" alt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1" r="47999"/>
          <a:stretch>
            <a:fillRect/>
          </a:stretch>
        </p:blipFill>
        <p:spPr>
          <a:xfrm>
            <a:off x="234950" y="1177925"/>
            <a:ext cx="3596640" cy="277050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 r="63287" b="54596"/>
          <a:stretch>
            <a:fillRect/>
          </a:stretch>
        </p:blipFill>
        <p:spPr>
          <a:xfrm>
            <a:off x="4225925" y="1177925"/>
            <a:ext cx="4713605" cy="242316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8296910" y="239395"/>
            <a:ext cx="3469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Гидрофильные и гидрофобные вещества</a:t>
            </a:r>
            <a:endParaRPr lang="ru-RU" altLang="en-US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650" y="3456940"/>
            <a:ext cx="2609850" cy="232664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50" y="1042035"/>
            <a:ext cx="3056890" cy="19107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335"/>
            <a:ext cx="7715250" cy="13258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Жгутики и реснички протист </a:t>
            </a:r>
            <a:br>
              <a:rPr lang="ru-RU" dirty="0" smtClean="0"/>
            </a:br>
            <a:r>
              <a:rPr lang="ru-RU" dirty="0" smtClean="0"/>
              <a:t>(и прочих эукариот)</a:t>
            </a:r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9"/>
          <a:stretch>
            <a:fillRect/>
          </a:stretch>
        </p:blipFill>
        <p:spPr bwMode="auto">
          <a:xfrm>
            <a:off x="2835531" y="1265815"/>
            <a:ext cx="288318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080" y="746880"/>
            <a:ext cx="3870000" cy="3627801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630269" y="2972214"/>
            <a:ext cx="2085782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945745" y="1690688"/>
            <a:ext cx="1126837" cy="19353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69702" y="1265815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Динеиновые</a:t>
            </a:r>
            <a:endParaRPr lang="ru-RU" dirty="0" smtClean="0"/>
          </a:p>
          <a:p>
            <a:r>
              <a:rPr lang="ru-RU" dirty="0" smtClean="0"/>
              <a:t>ручки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945745" y="1690688"/>
            <a:ext cx="1638012" cy="38706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Левая фигурная скобка 18"/>
          <p:cNvSpPr/>
          <p:nvPr/>
        </p:nvSpPr>
        <p:spPr>
          <a:xfrm>
            <a:off x="2669309" y="1477818"/>
            <a:ext cx="64655" cy="303876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029173" y="2787548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Ундулиподия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126203" y="4655128"/>
            <a:ext cx="775855" cy="92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5793" y="4404110"/>
            <a:ext cx="18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Переходная зона</a:t>
            </a:r>
            <a:endParaRPr lang="ru-RU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2126203" y="5251852"/>
            <a:ext cx="775855" cy="92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5793" y="5024460"/>
            <a:ext cx="136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Кинетосома</a:t>
            </a:r>
            <a:endParaRPr lang="ru-RU" dirty="0" smtClean="0"/>
          </a:p>
          <a:p>
            <a:r>
              <a:rPr lang="ru-RU" dirty="0" smtClean="0"/>
              <a:t>(ЦОМТ)</a:t>
            </a:r>
            <a:endParaRPr lang="ru-RU" dirty="0"/>
          </a:p>
        </p:txBody>
      </p:sp>
      <p:pic>
        <p:nvPicPr>
          <p:cNvPr id="1028" name="Picture 4" descr="ÐÐ°ÑÑÐ¸Ð½ÐºÐ¸ Ð¿Ð¾ Ð·Ð°Ð¿ÑÐ¾ÑÑ Ð´Ð¸Ð½ÐµÐ¸Ð½Ð¾Ð²ÑÐµ ÑÑÑ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45" y="4219354"/>
            <a:ext cx="4768850" cy="243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Устройство </a:t>
            </a:r>
            <a:r>
              <a:rPr lang="ru-RU" dirty="0" smtClean="0"/>
              <a:t>жгутика, корешковый аппарат</a:t>
            </a:r>
            <a:endParaRPr lang="ru-RU" dirty="0"/>
          </a:p>
        </p:txBody>
      </p:sp>
      <p:sp>
        <p:nvSpPr>
          <p:cNvPr id="21" name="Объект 20"/>
          <p:cNvSpPr>
            <a:spLocks noGrp="1"/>
          </p:cNvSpPr>
          <p:nvPr>
            <p:ph idx="1"/>
          </p:nvPr>
        </p:nvSpPr>
        <p:spPr>
          <a:xfrm>
            <a:off x="838200" y="1825625"/>
            <a:ext cx="3390900" cy="4351338"/>
          </a:xfrm>
        </p:spPr>
        <p:txBody>
          <a:bodyPr/>
          <a:lstStyle/>
          <a:p>
            <a:r>
              <a:rPr lang="ru-RU" dirty="0" smtClean="0"/>
              <a:t>Корешковый аппарат закрепляет жгутики и реснички в цитоплазме (связь с </a:t>
            </a:r>
            <a:r>
              <a:rPr lang="ru-RU" dirty="0" err="1" smtClean="0"/>
              <a:t>цитоскелетом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6824" y="1226935"/>
            <a:ext cx="4159501" cy="5194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0500" y="2402443"/>
            <a:ext cx="141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Кинетосомы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6667500" y="2771775"/>
            <a:ext cx="1266825" cy="1438275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686675" y="2771775"/>
            <a:ext cx="247650" cy="1438275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5137276" y="4708598"/>
            <a:ext cx="4311524" cy="320602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6616574" y="5029200"/>
            <a:ext cx="2838639" cy="149059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943600" y="5029200"/>
            <a:ext cx="3511613" cy="621662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422833" y="4814004"/>
            <a:ext cx="228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Корешковый аппарат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p>
            <a:r>
              <a:rPr lang="ru-RU" altLang="en-US"/>
              <a:t>Мембрана = Два слоя фосфолипидов + Белки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55800" y="922655"/>
            <a:ext cx="7863840" cy="57740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1640"/>
            <a:ext cx="10515600" cy="1325563"/>
          </a:xfrm>
        </p:spPr>
        <p:txBody>
          <a:bodyPr/>
          <a:p>
            <a:pPr algn="ctr"/>
            <a:r>
              <a:rPr lang="ru-RU" altLang="en-US" sz="6600" b="1"/>
              <a:t>Белки</a:t>
            </a:r>
            <a:endParaRPr lang="ru-RU" altLang="en-US" sz="66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5285"/>
            <a:ext cx="10515600" cy="1325563"/>
          </a:xfrm>
        </p:spPr>
        <p:txBody>
          <a:bodyPr/>
          <a:p>
            <a:r>
              <a:rPr lang="ru-RU" altLang="en-US"/>
              <a:t>Полимеры и мономеры</a:t>
            </a:r>
            <a:endParaRPr lang="ru-RU" altLang="en-US"/>
          </a:p>
        </p:txBody>
      </p:sp>
      <p:pic>
        <p:nvPicPr>
          <p:cNvPr id="100" name="Content Placeholder 99"/>
          <p:cNvPicPr>
            <a:picLocks noChangeAspect="1"/>
          </p:cNvPicPr>
          <p:nvPr>
            <p:ph sz="half" idx="1"/>
          </p:nvPr>
        </p:nvPicPr>
        <p:blipFill>
          <a:blip r:embed="rId1"/>
          <a:srcRect l="20750" r="20050"/>
          <a:stretch>
            <a:fillRect/>
          </a:stretch>
        </p:blipFill>
        <p:spPr>
          <a:xfrm>
            <a:off x="1628140" y="1866265"/>
            <a:ext cx="2576195" cy="435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48275" y="1701165"/>
            <a:ext cx="5181600" cy="3265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5210175" y="4540250"/>
            <a:ext cx="5325110" cy="1526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757555"/>
          </a:xfrm>
        </p:spPr>
        <p:txBody>
          <a:bodyPr/>
          <a:p>
            <a:r>
              <a:rPr lang="ru-RU" altLang="en-US"/>
              <a:t>Белки </a:t>
            </a:r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2792095"/>
            <a:ext cx="7038340" cy="395922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 r="77208" b="87915"/>
          <a:stretch>
            <a:fillRect/>
          </a:stretch>
        </p:blipFill>
        <p:spPr>
          <a:xfrm>
            <a:off x="351155" y="655955"/>
            <a:ext cx="3187065" cy="18084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rcRect l="25022" t="48259" r="52550" b="29353"/>
          <a:stretch>
            <a:fillRect/>
          </a:stretch>
        </p:blipFill>
        <p:spPr>
          <a:xfrm>
            <a:off x="3217545" y="331470"/>
            <a:ext cx="2416810" cy="2581910"/>
          </a:xfrm>
          <a:prstGeom prst="rect">
            <a:avLst/>
          </a:prstGeom>
        </p:spPr>
      </p:pic>
      <p:pic>
        <p:nvPicPr>
          <p:cNvPr id="115" name="Picture 114"/>
          <p:cNvPicPr/>
          <p:nvPr/>
        </p:nvPicPr>
        <p:blipFill>
          <a:blip r:embed="rId3"/>
          <a:stretch>
            <a:fillRect/>
          </a:stretch>
        </p:blipFill>
        <p:spPr>
          <a:xfrm>
            <a:off x="7990205" y="183515"/>
            <a:ext cx="2789555" cy="219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Content Placeholder 11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23125" y="2792095"/>
            <a:ext cx="4762500" cy="3905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757555"/>
          </a:xfrm>
        </p:spPr>
        <p:txBody>
          <a:bodyPr/>
          <a:p>
            <a:r>
              <a:rPr lang="ru-RU" altLang="en-US"/>
              <a:t>Глобулы </a:t>
            </a:r>
            <a:r>
              <a:rPr lang="en-US" altLang="ru-RU"/>
              <a:t> </a:t>
            </a:r>
            <a:r>
              <a:rPr lang="ru-RU" altLang="en-US"/>
              <a:t>белков </a:t>
            </a:r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83360"/>
            <a:ext cx="4895215" cy="53746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520" y="1584960"/>
            <a:ext cx="4244340" cy="28244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2037</Words>
  <Application>WPS Presentation</Application>
  <PresentationFormat>Широкоэкранный</PresentationFormat>
  <Paragraphs>134</Paragraphs>
  <Slides>41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9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Тема Office</vt:lpstr>
      <vt:lpstr>Клетки протистов</vt:lpstr>
      <vt:lpstr>PowerPoint 演示文稿</vt:lpstr>
      <vt:lpstr>Покровы</vt:lpstr>
      <vt:lpstr>Строение мембраны клетки</vt:lpstr>
      <vt:lpstr>Мембрана = Два слоя фосфолипидов + Белки</vt:lpstr>
      <vt:lpstr>Белки</vt:lpstr>
      <vt:lpstr>Полимеры и мономеры</vt:lpstr>
      <vt:lpstr>Белки </vt:lpstr>
      <vt:lpstr>Глобулы  белков </vt:lpstr>
      <vt:lpstr>Для работы нужна энергия</vt:lpstr>
      <vt:lpstr>Аденозинтрифосфорная кислота</vt:lpstr>
      <vt:lpstr>Митохондрии</vt:lpstr>
      <vt:lpstr>Митохондрии - бывшие ...</vt:lpstr>
      <vt:lpstr>Митохондрии - бывшие бактерии</vt:lpstr>
      <vt:lpstr>Белки надо из чего-то сделать</vt:lpstr>
      <vt:lpstr>Пищеварительные вакуоли и Лизосомы</vt:lpstr>
      <vt:lpstr>Как клетка делает белки?</vt:lpstr>
      <vt:lpstr>Чтобы построить сложный прибор нужна информация. Информация всегда связана с кодом.</vt:lpstr>
      <vt:lpstr>Что нужно сообщить тупому роботу, собирающему белки, чтобы он правильно собрал большую и сложную молекулу?</vt:lpstr>
      <vt:lpstr>Программа синтеза белка закодирована в молекуле ДНК</vt:lpstr>
      <vt:lpstr>Струкутра нуклеиновых кислот</vt:lpstr>
      <vt:lpstr>Струкутра нуклеиновых кислот</vt:lpstr>
      <vt:lpstr>Реплика участка ДНК в виде молекулы РНК =  Транскрипция</vt:lpstr>
      <vt:lpstr>Генетический код</vt:lpstr>
      <vt:lpstr>В программе могут появиться сбои... Мутации</vt:lpstr>
      <vt:lpstr>ДНК - РНК - Белок</vt:lpstr>
      <vt:lpstr>Как выглядит робот, который собирает молекулы белка?</vt:lpstr>
      <vt:lpstr>Рибосомы</vt:lpstr>
      <vt:lpstr>Доработка белков</vt:lpstr>
      <vt:lpstr>Эндоплазматическая сеть и аппрат Гольджи</vt:lpstr>
      <vt:lpstr>Специфические органоиды</vt:lpstr>
      <vt:lpstr>История приобретения хлоропластов</vt:lpstr>
      <vt:lpstr>Paulinella chromatophora</vt:lpstr>
      <vt:lpstr>Сократительная вакуоль</vt:lpstr>
      <vt:lpstr>Скелет</vt:lpstr>
      <vt:lpstr>Надмембранные структуры</vt:lpstr>
      <vt:lpstr>Жгутиковые формы</vt:lpstr>
      <vt:lpstr>Ресничные формы</vt:lpstr>
      <vt:lpstr>PowerPoint 演示文稿</vt:lpstr>
      <vt:lpstr>Жгутики и реснички протист  (и прочих эукариот)</vt:lpstr>
      <vt:lpstr>Устройство жгутика, корешковый аппарат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Сафонов</dc:creator>
  <cp:lastModifiedBy>polyd</cp:lastModifiedBy>
  <cp:revision>126</cp:revision>
  <dcterms:created xsi:type="dcterms:W3CDTF">2018-10-31T10:20:00Z</dcterms:created>
  <dcterms:modified xsi:type="dcterms:W3CDTF">2021-11-27T13:20:32Z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1033-11.2.0.10382</vt:lpwstr>
  </property>
  <property fmtid="{D5CDD505-2E9C-101B-9397-08002B2CF9AE}" pid="3" name="ICV">
    <vt:lpwstr>6E1398EA215B4647AEE405B2BB816472</vt:lpwstr>
  </property>
</Properties>
</file>