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7" r:id="rId3"/>
    <p:sldId id="256" r:id="rId4"/>
    <p:sldId id="257" r:id="rId5"/>
    <p:sldId id="258" r:id="rId6"/>
    <p:sldId id="259" r:id="rId7"/>
    <p:sldId id="262" r:id="rId8"/>
    <p:sldId id="261" r:id="rId9"/>
    <p:sldId id="263" r:id="rId11"/>
    <p:sldId id="264" r:id="rId12"/>
    <p:sldId id="266" r:id="rId13"/>
    <p:sldId id="260" r:id="rId14"/>
    <p:sldId id="265" r:id="rId15"/>
    <p:sldId id="274" r:id="rId16"/>
    <p:sldId id="267" r:id="rId17"/>
    <p:sldId id="268" r:id="rId18"/>
    <p:sldId id="269" r:id="rId19"/>
    <p:sldId id="270" r:id="rId20"/>
    <p:sldId id="272" r:id="rId21"/>
    <p:sldId id="271" r:id="rId22"/>
    <p:sldId id="273" r:id="rId23"/>
    <p:sldId id="276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1391 513,'-3'21,"3"-18,-1 0,2-6,1 0,3-7,0 4,-2 4,1 2,0 2,-2 1,-2 6,0-5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742 725,'-12'19,"12"-11,0-1,0-1,0 2,0-2,1 0,1-3,3 3,1-1,6 2,-8-5,4-1,-3 0,3-5,-5 1,3-5,-2-1,-4 2,-1-3,-4-2,1 3,-1-3,0 5,-1-2,1 4,-2 1,0 1,-1 5,4 1,0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690 704,'-23'-5,"19"5,0-1,-3 1,4 1,-9 4,2-2,2 0,1 0,2 5,5-1,6 13,4-7,9-7,-9-4,7 1,-7-2,-2-2,1-4,-2 0,2-4,-3 1,-3 0,-3-6,0 5,-4 1,-3 3,-5 1,-1 3,10 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768 312,'-5'22,"5"-19,0-10,0-8,1 5,-1 3,0 11,3 4,5 4,-3-7,-6-9,-1-2,1 2,0 10,1-3,0 0,1 11,1-6,1 7,-2-8,1-3,-1-7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704 527,'-27'11,"21"-10,-1 0,-1 0,-32 4,33-3,0-1,0 1,0 0,0-1,1 1,-22 5,24-7,-14-5,8 3,-7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387 549,'2'0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388 549,'-6'-16,"-1"16,-6 0,-2 3,12-2,-12 15,3 0,9-14,-8 14,5-1,6-12,-1 22,3 2,-2-22,10 23,-1-8,9 4,0-18,-14-6,20 0,2 0,13 0,-21-1,27-17,-40 15,9-7,-10 7,1 0,-1-1,20-18,-20 18,14-16,-15 16,3-29,-15 1,-8 7,13 21,-22-24,1 9,-19 0,39 18,-27 1,-15 18,8 6,35-20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1496 460,'2'0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1235 517,'-1'22,"4"-31,1 2,-1 5,0 5,0 5,-3 0,1-5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1296 660,'-24'-1,"20"2,0 1,1 0,-4 3,0 1,2-1,2 1,1-2,0 5,4-1,7 3,-6-8,6 8,-2-8,1 3,0-2,-1-1,5 1,-5-3,5-2,-3-3,1-3,0-2,-2-4,-5 4,-2 0,0-1,-1 4,-3-3,2 6,-8-7,2 7,-1 1,0 0,1 1,-3 0,-1 5,8-3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1379 714,'-6'21,"6"-27,4 0,-2 3,1 1,2 1,1 2,-4 4,-6 4,-4-2,3-1,-2 1,6-4,1 1,5-4,4 1,-5-1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1412 736,'22'8,"-22"-4,-1-1,1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1414 727,'-1'22,"0"-19,1 0,-1 0,0 0,1-6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960 735,'-6'21,"5"-17,2-9,3-11,-1 9,-2 4,2 4,-1 10,-1-8,-1 0,1 0,1 5,-2-11,-2 0,-1 2,-2 0,2 0,9-2,-2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977 739,'23'-6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17T18:23: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955 737,'-23'6,"20"-4,0-1,-5 5,0 3,3-3,-4 2,5-1,2-1,3 0,-1-2,2-9,6 18,-1 3,-11-37,3 18,1-8,3 14,-1 0,9 24,-9-23,-3-18,0-5,0 16,1-2,3 27,-2-5,-8-18,-4-10,5 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Coccidea</a:t>
            </a:r>
            <a:r>
              <a:rPr lang="ru-RU" sz="1200" dirty="0" smtClean="0"/>
              <a:t> – группа, выделенная зелёным контуром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70E5D-D826-4E38-8A3A-F48A96F1E4E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customXml" Target="../ink/ink4.xml"/><Relationship Id="rId7" Type="http://schemas.openxmlformats.org/officeDocument/2006/relationships/image" Target="../media/image6.png"/><Relationship Id="rId6" Type="http://schemas.openxmlformats.org/officeDocument/2006/relationships/customXml" Target="../ink/ink3.xml"/><Relationship Id="rId5" Type="http://schemas.openxmlformats.org/officeDocument/2006/relationships/image" Target="../media/image5.png"/><Relationship Id="rId4" Type="http://schemas.openxmlformats.org/officeDocument/2006/relationships/customXml" Target="../ink/ink2.xml"/><Relationship Id="rId3" Type="http://schemas.openxmlformats.org/officeDocument/2006/relationships/image" Target="../media/image4.png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15.png"/><Relationship Id="rId24" Type="http://schemas.openxmlformats.org/officeDocument/2006/relationships/customXml" Target="../ink/ink12.xml"/><Relationship Id="rId23" Type="http://schemas.openxmlformats.org/officeDocument/2006/relationships/image" Target="../media/image14.png"/><Relationship Id="rId22" Type="http://schemas.openxmlformats.org/officeDocument/2006/relationships/customXml" Target="../ink/ink11.xml"/><Relationship Id="rId21" Type="http://schemas.openxmlformats.org/officeDocument/2006/relationships/image" Target="../media/image13.png"/><Relationship Id="rId20" Type="http://schemas.openxmlformats.org/officeDocument/2006/relationships/customXml" Target="../ink/ink10.xml"/><Relationship Id="rId2" Type="http://schemas.openxmlformats.org/officeDocument/2006/relationships/customXml" Target="../ink/ink1.xml"/><Relationship Id="rId19" Type="http://schemas.openxmlformats.org/officeDocument/2006/relationships/image" Target="../media/image12.png"/><Relationship Id="rId18" Type="http://schemas.openxmlformats.org/officeDocument/2006/relationships/customXml" Target="../ink/ink9.xml"/><Relationship Id="rId17" Type="http://schemas.openxmlformats.org/officeDocument/2006/relationships/image" Target="../media/image11.png"/><Relationship Id="rId16" Type="http://schemas.openxmlformats.org/officeDocument/2006/relationships/customXml" Target="../ink/ink8.xml"/><Relationship Id="rId15" Type="http://schemas.openxmlformats.org/officeDocument/2006/relationships/image" Target="../media/image10.png"/><Relationship Id="rId14" Type="http://schemas.openxmlformats.org/officeDocument/2006/relationships/customXml" Target="../ink/ink7.xml"/><Relationship Id="rId13" Type="http://schemas.openxmlformats.org/officeDocument/2006/relationships/image" Target="../media/image9.png"/><Relationship Id="rId12" Type="http://schemas.openxmlformats.org/officeDocument/2006/relationships/customXml" Target="../ink/ink6.xml"/><Relationship Id="rId11" Type="http://schemas.openxmlformats.org/officeDocument/2006/relationships/image" Target="../media/image8.png"/><Relationship Id="rId10" Type="http://schemas.openxmlformats.org/officeDocument/2006/relationships/customXml" Target="../ink/ink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customXml" Target="../ink/ink15.xml"/><Relationship Id="rId5" Type="http://schemas.openxmlformats.org/officeDocument/2006/relationships/image" Target="../media/image18.png"/><Relationship Id="rId4" Type="http://schemas.openxmlformats.org/officeDocument/2006/relationships/customXml" Target="../ink/ink14.xml"/><Relationship Id="rId3" Type="http://schemas.openxmlformats.org/officeDocument/2006/relationships/image" Target="../media/image17.png"/><Relationship Id="rId2" Type="http://schemas.openxmlformats.org/officeDocument/2006/relationships/customXml" Target="../ink/ink13.xml"/><Relationship Id="rId1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6.xml"/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13635"/>
            <a:ext cx="10515600" cy="1325563"/>
          </a:xfrm>
        </p:spPr>
        <p:txBody>
          <a:bodyPr/>
          <a:p>
            <a:pPr algn="ctr"/>
            <a:r>
              <a:rPr lang="ru-RU" altLang="ru-RU"/>
              <a:t>Сложные жизненные циклы протист</a:t>
            </a:r>
            <a:endParaRPr lang="ru-RU" alt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8535" y="137160"/>
            <a:ext cx="10081260" cy="67208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p>
            <a:endParaRPr lang="en-US" altLang="ru-RU"/>
          </a:p>
        </p:txBody>
      </p:sp>
      <p:pic>
        <p:nvPicPr>
          <p:cNvPr id="4" name="Рисунок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240" y="66040"/>
            <a:ext cx="11708765" cy="6791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p>
            <a:r>
              <a:rPr lang="en-US">
                <a:sym typeface="+mn-ea"/>
              </a:rPr>
              <a:t>Toxoplasma gondii</a:t>
            </a:r>
            <a:endParaRPr lang="en-US"/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53660" y="0"/>
            <a:ext cx="6835775" cy="68529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 fontScale="90000"/>
          </a:bodyPr>
          <a:p>
            <a:r>
              <a:rPr lang="ru-RU" altLang="en-US"/>
              <a:t>Кто победил пиратов на </a:t>
            </a:r>
            <a:br>
              <a:rPr lang="ru-RU" altLang="en-US"/>
            </a:br>
            <a:r>
              <a:rPr lang="ru-RU" altLang="en-US"/>
              <a:t>Острове Сокровищ?</a:t>
            </a:r>
            <a:endParaRPr lang="ru-RU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19480" y="1234440"/>
            <a:ext cx="10352405" cy="5176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p>
            <a:r>
              <a:rPr lang="en-US">
                <a:sym typeface="+mn-ea"/>
              </a:rPr>
              <a:t>Plasmodium</a:t>
            </a:r>
            <a:endParaRPr 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0" y="1171575"/>
            <a:ext cx="81876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В 1880 году французский военный врач Шарль Луи Альфонс Лаверан ,</a:t>
            </a:r>
            <a:endParaRPr lang="ru-RU" altLang="en-US"/>
          </a:p>
          <a:p>
            <a:r>
              <a:rPr lang="ru-RU" altLang="en-US"/>
              <a:t>работавший в Алжире, обнаружил в кровяных шариках больного</a:t>
            </a:r>
            <a:endParaRPr lang="ru-RU" altLang="en-US"/>
          </a:p>
          <a:p>
            <a:r>
              <a:rPr lang="ru-RU" altLang="en-US"/>
              <a:t>малярией живой одноклеточный организм. Это был первый случай, когда</a:t>
            </a:r>
            <a:endParaRPr lang="ru-RU" altLang="en-US"/>
          </a:p>
          <a:p>
            <a:r>
              <a:rPr lang="ru-RU" altLang="en-US"/>
              <a:t>простейшие были идентифицированы как причина болезни. За это и</a:t>
            </a:r>
            <a:endParaRPr lang="ru-RU" altLang="en-US"/>
          </a:p>
          <a:p>
            <a:r>
              <a:rPr lang="ru-RU" altLang="en-US"/>
              <a:t>другие открытия он был награждён Нобелевской премией по физиологии</a:t>
            </a:r>
            <a:endParaRPr lang="ru-RU" altLang="en-US"/>
          </a:p>
          <a:p>
            <a:r>
              <a:rPr lang="ru-RU" altLang="en-US"/>
              <a:t>и медицине 1907 года.</a:t>
            </a:r>
            <a:endParaRPr lang="ru-RU" altLang="en-US"/>
          </a:p>
        </p:txBody>
      </p:sp>
      <p:pic>
        <p:nvPicPr>
          <p:cNvPr id="9" name="Замещающее содержимое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51190" y="1047750"/>
            <a:ext cx="3174365" cy="47618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p>
            <a:r>
              <a:rPr lang="en-US">
                <a:sym typeface="+mn-ea"/>
              </a:rPr>
              <a:t>Plasmodium</a:t>
            </a:r>
            <a:endParaRPr 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0" y="1770380"/>
            <a:ext cx="818769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Англичанин сэр Рональд Росс, работавший в Индии, показал в 1898 году,</a:t>
            </a:r>
            <a:endParaRPr lang="ru-RU" altLang="en-US"/>
          </a:p>
          <a:p>
            <a:r>
              <a:rPr lang="ru-RU" altLang="en-US"/>
              <a:t>что определённые разновидности комаров передают малярию птицам, и</a:t>
            </a:r>
            <a:endParaRPr lang="ru-RU" altLang="en-US"/>
          </a:p>
          <a:p>
            <a:r>
              <a:rPr lang="ru-RU" altLang="en-US"/>
              <a:t>выделил паразитов из слюнных желез комара. Ему также удалось найти</a:t>
            </a:r>
            <a:endParaRPr lang="ru-RU" altLang="en-US"/>
          </a:p>
          <a:p>
            <a:r>
              <a:rPr lang="ru-RU" altLang="en-US"/>
              <a:t>паразитов в кишечнике комаров, питавшихся кровью больных людей, но</a:t>
            </a:r>
            <a:endParaRPr lang="ru-RU" altLang="en-US"/>
          </a:p>
          <a:p>
            <a:r>
              <a:rPr lang="ru-RU" altLang="en-US"/>
              <a:t>не удалось проследить передачу паразитов от комаров к человеку.</a:t>
            </a:r>
            <a:endParaRPr lang="ru-RU" altLang="en-US"/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450455" y="1171575"/>
            <a:ext cx="4479290" cy="31203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p>
            <a:r>
              <a:rPr lang="en-US">
                <a:sym typeface="+mn-ea"/>
              </a:rPr>
              <a:t>Plasmodium</a:t>
            </a:r>
            <a:endParaRPr 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0" y="1770380"/>
            <a:ext cx="818769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Джованни Батиста Грасси в 1898 году удалось осуществить</a:t>
            </a:r>
            <a:endParaRPr lang="ru-RU" altLang="en-US"/>
          </a:p>
          <a:p>
            <a:r>
              <a:rPr lang="ru-RU" altLang="en-US"/>
              <a:t>экспериментальное заражение человека малярией через укус комара (он</a:t>
            </a:r>
            <a:endParaRPr lang="ru-RU" altLang="en-US"/>
          </a:p>
          <a:p>
            <a:r>
              <a:rPr lang="ru-RU" altLang="en-US"/>
              <a:t>ставил опыты на добровольцах, в том числе и на себе). Он доказал также,</a:t>
            </a:r>
            <a:endParaRPr lang="ru-RU" altLang="en-US"/>
          </a:p>
          <a:p>
            <a:r>
              <a:rPr lang="ru-RU" altLang="en-US"/>
              <a:t>что только комары рода Anopheles являются переносчиками малярии в</a:t>
            </a:r>
            <a:endParaRPr lang="ru-RU" altLang="en-US"/>
          </a:p>
          <a:p>
            <a:r>
              <a:rPr lang="ru-RU" altLang="en-US"/>
              <a:t>Италии, разработал и внедрил меры профилактики малярии. 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50250" y="1192530"/>
            <a:ext cx="3661410" cy="44729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0960"/>
            <a:ext cx="10515600" cy="1325563"/>
          </a:xfrm>
        </p:spPr>
        <p:txBody>
          <a:bodyPr>
            <a:normAutofit fontScale="90000"/>
          </a:bodyPr>
          <a:p>
            <a:r>
              <a:rPr lang="ru-RU" altLang="en-US"/>
              <a:t>Anopheles </a:t>
            </a:r>
            <a:br>
              <a:rPr lang="ru-RU" altLang="en-US"/>
            </a:br>
            <a:r>
              <a:rPr lang="ru-RU" altLang="en-US"/>
              <a:t>189 видов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96845" y="0"/>
            <a:ext cx="9238615" cy="60902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p>
            <a:r>
              <a:rPr lang="ru-RU" altLang="en-US"/>
              <a:t>Распространение малярии 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02385" y="1464310"/>
            <a:ext cx="9587865" cy="53936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" y="81280"/>
            <a:ext cx="10515600" cy="1325563"/>
          </a:xfrm>
        </p:spPr>
        <p:txBody>
          <a:bodyPr>
            <a:normAutofit fontScale="90000"/>
          </a:bodyPr>
          <a:p>
            <a:r>
              <a:rPr lang="ru-RU" altLang="ru-RU"/>
              <a:t>Малярийный комар</a:t>
            </a:r>
            <a:br>
              <a:rPr lang="ru-RU" altLang="ru-RU"/>
            </a:br>
            <a:r>
              <a:rPr lang="en-US" altLang="ru-RU"/>
              <a:t>Anopheles (</a:t>
            </a:r>
            <a:r>
              <a:rPr lang="ru-RU" altLang="ru-RU"/>
              <a:t>Сем. </a:t>
            </a:r>
            <a:r>
              <a:rPr lang="en-US" altLang="ru-RU"/>
              <a:t>Culicidae)</a:t>
            </a:r>
            <a:endParaRPr lang="en-US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9690" y="81280"/>
            <a:ext cx="5660390" cy="677481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2360930"/>
            <a:ext cx="5081905" cy="438721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186815" y="1992630"/>
            <a:ext cx="3428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ru-RU"/>
              <a:t>сем. </a:t>
            </a:r>
            <a:r>
              <a:rPr lang="en-US" altLang="ru-RU"/>
              <a:t>Tipulidae</a:t>
            </a:r>
            <a:endParaRPr lang="en-US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Жизненный цикл </a:t>
            </a:r>
            <a:r>
              <a:rPr lang="en-US" dirty="0"/>
              <a:t>Foraminifera</a:t>
            </a:r>
            <a:r>
              <a:rPr lang="ru-RU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5325" y="0"/>
            <a:ext cx="9836150" cy="67544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ym typeface="+mn-ea"/>
              </a:rPr>
              <a:t>Gregarinomorpha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45380" cy="4351655"/>
          </a:xfrm>
        </p:spPr>
        <p:txBody>
          <a:bodyPr/>
          <a:lstStyle/>
          <a:p>
            <a:r>
              <a:rPr lang="ru-RU" dirty="0" smtClean="0"/>
              <a:t>Паразиты беспозвоночных и низших хордовых (оболочники)</a:t>
            </a:r>
            <a:endParaRPr lang="ru-RU" dirty="0" smtClean="0"/>
          </a:p>
          <a:p>
            <a:r>
              <a:rPr lang="ru-RU" dirty="0" smtClean="0"/>
              <a:t>В основном паразитируют в кишечнике</a:t>
            </a:r>
            <a:endParaRPr lang="ru-RU" dirty="0" smtClean="0"/>
          </a:p>
          <a:p>
            <a:r>
              <a:rPr lang="ru-RU" dirty="0" smtClean="0"/>
              <a:t>Не проникают внутрь клеток хозяина</a:t>
            </a:r>
            <a:endParaRPr lang="ru-RU" dirty="0" smtClean="0"/>
          </a:p>
        </p:txBody>
      </p:sp>
      <p:pic>
        <p:nvPicPr>
          <p:cNvPr id="5122" name="Picture 2" descr="ÐÐ°ÑÑÐ¸Ð½ÐºÐ¸ Ð¿Ð¾ Ð·Ð°Ð¿ÑÐ¾ÑÑ gregarin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14700" y="-487821"/>
            <a:ext cx="1956262" cy="352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0856" y="2333873"/>
            <a:ext cx="117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Грегарина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30856" y="5526504"/>
            <a:ext cx="975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dirty="0" err="1" smtClean="0"/>
              <a:t>C</a:t>
            </a:r>
            <a:r>
              <a:rPr lang="ru-RU" dirty="0" smtClean="0"/>
              <a:t>изигий</a:t>
            </a:r>
            <a:endParaRPr lang="ru-RU" dirty="0"/>
          </a:p>
        </p:txBody>
      </p:sp>
      <p:pic>
        <p:nvPicPr>
          <p:cNvPr id="5126" name="Picture 6" descr="ÐÐ°ÑÑÐ¸Ð½ÐºÐ¸ Ð¿Ð¾ Ð·Ð°Ð¿ÑÐ¾ÑÑ gregar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56" y="2876649"/>
            <a:ext cx="3528224" cy="26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60" y="150495"/>
            <a:ext cx="9002395" cy="65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1280"/>
            <a:ext cx="10515600" cy="1325563"/>
          </a:xfrm>
        </p:spPr>
        <p:txBody>
          <a:bodyPr/>
          <a:p>
            <a:r>
              <a:rPr lang="en-US" altLang="en-US"/>
              <a:t>Gregarinomorpha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/>
              <a:t>Foraminfera</a:t>
            </a:r>
            <a:endParaRPr lang="en-US" altLang="ru-RU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15595" y="1948180"/>
            <a:ext cx="5181600" cy="4145280"/>
          </a:xfrm>
          <a:prstGeom prst="rect">
            <a:avLst/>
          </a:prstGeom>
        </p:spPr>
      </p:pic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7710" y="1948180"/>
            <a:ext cx="6158230" cy="41459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21380" y="-14605"/>
            <a:ext cx="5349240" cy="68726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Рукописный ввод 1"/>
              <p14:cNvContentPartPr/>
              <p14:nvPr/>
            </p14:nvContentPartPr>
            <p14:xfrm>
              <a:off x="8807450" y="3257550"/>
              <a:ext cx="165100" cy="171450"/>
            </p14:xfrm>
          </p:contentPart>
        </mc:Choice>
        <mc:Fallback xmlns="">
          <p:pic>
            <p:nvPicPr>
              <p:cNvPr id="2" name="Рукописный ввод 1"/>
            </p:nvPicPr>
            <p:blipFill>
              <a:blip r:embed="rId3"/>
            </p:blipFill>
            <p:spPr>
              <a:xfrm>
                <a:off x="8807450" y="3257550"/>
                <a:ext cx="165100" cy="171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3" name="Рукописный ввод 2"/>
              <p14:cNvContentPartPr/>
              <p14:nvPr/>
            </p14:nvContentPartPr>
            <p14:xfrm>
              <a:off x="7835900" y="3282950"/>
              <a:ext cx="107950" cy="165100"/>
            </p14:xfrm>
          </p:contentPart>
        </mc:Choice>
        <mc:Fallback xmlns="">
          <p:pic>
            <p:nvPicPr>
              <p:cNvPr id="3" name="Рукописный ввод 2"/>
            </p:nvPicPr>
            <p:blipFill>
              <a:blip r:embed="rId5"/>
            </p:blipFill>
            <p:spPr>
              <a:xfrm>
                <a:off x="7835900" y="3282950"/>
                <a:ext cx="107950" cy="16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4" name="Рукописный ввод 3"/>
              <p14:cNvContentPartPr/>
              <p14:nvPr/>
            </p14:nvContentPartPr>
            <p14:xfrm>
              <a:off x="7842250" y="4152900"/>
              <a:ext cx="800100" cy="628650"/>
            </p14:xfrm>
          </p:contentPart>
        </mc:Choice>
        <mc:Fallback xmlns="">
          <p:pic>
            <p:nvPicPr>
              <p:cNvPr id="4" name="Рукописный ввод 3"/>
            </p:nvPicPr>
            <p:blipFill>
              <a:blip r:embed="rId7"/>
            </p:blipFill>
            <p:spPr>
              <a:xfrm>
                <a:off x="7842250" y="4152900"/>
                <a:ext cx="800100" cy="628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6" name="Рукописный ввод 5"/>
              <p14:cNvContentPartPr/>
              <p14:nvPr/>
            </p14:nvContentPartPr>
            <p14:xfrm>
              <a:off x="8699500" y="4533900"/>
              <a:ext cx="158750" cy="292100"/>
            </p14:xfrm>
          </p:contentPart>
        </mc:Choice>
        <mc:Fallback xmlns="">
          <p:pic>
            <p:nvPicPr>
              <p:cNvPr id="6" name="Рукописный ввод 5"/>
            </p:nvPicPr>
            <p:blipFill>
              <a:blip r:embed="rId9"/>
            </p:blipFill>
            <p:spPr>
              <a:xfrm>
                <a:off x="8699500" y="4533900"/>
                <a:ext cx="158750" cy="292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7" name="Рукописный ввод 6"/>
              <p14:cNvContentPartPr/>
              <p14:nvPr/>
            </p14:nvContentPartPr>
            <p14:xfrm>
              <a:off x="8966200" y="4673600"/>
              <a:ext cx="139700" cy="114300"/>
            </p14:xfrm>
          </p:contentPart>
        </mc:Choice>
        <mc:Fallback xmlns="">
          <p:pic>
            <p:nvPicPr>
              <p:cNvPr id="7" name="Рукописный ввод 6"/>
            </p:nvPicPr>
            <p:blipFill>
              <a:blip r:embed="rId11"/>
            </p:blipFill>
            <p:spPr>
              <a:xfrm>
                <a:off x="8966200" y="4673600"/>
                <a:ext cx="13970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8" name="Рукописный ввод 7"/>
              <p14:cNvContentPartPr/>
              <p14:nvPr/>
            </p14:nvContentPartPr>
            <p14:xfrm>
              <a:off x="8953500" y="4616450"/>
              <a:ext cx="25400" cy="215900"/>
            </p14:xfrm>
          </p:contentPart>
        </mc:Choice>
        <mc:Fallback xmlns="">
          <p:pic>
            <p:nvPicPr>
              <p:cNvPr id="8" name="Рукописный ввод 7"/>
            </p:nvPicPr>
            <p:blipFill>
              <a:blip r:embed="rId13"/>
            </p:blipFill>
            <p:spPr>
              <a:xfrm>
                <a:off x="8953500" y="4616450"/>
                <a:ext cx="25400" cy="215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9" name="Рукописный ввод 8"/>
              <p14:cNvContentPartPr/>
              <p14:nvPr/>
            </p14:nvContentPartPr>
            <p14:xfrm>
              <a:off x="6051550" y="4629150"/>
              <a:ext cx="114300" cy="196850"/>
            </p14:xfrm>
          </p:contentPart>
        </mc:Choice>
        <mc:Fallback xmlns="">
          <p:pic>
            <p:nvPicPr>
              <p:cNvPr id="9" name="Рукописный ввод 8"/>
            </p:nvPicPr>
            <p:blipFill>
              <a:blip r:embed="rId15"/>
            </p:blipFill>
            <p:spPr>
              <a:xfrm>
                <a:off x="6051550" y="4629150"/>
                <a:ext cx="114300" cy="19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" name="Рукописный ввод 9"/>
              <p14:cNvContentPartPr/>
              <p14:nvPr/>
            </p14:nvContentPartPr>
            <p14:xfrm>
              <a:off x="6203950" y="4654550"/>
              <a:ext cx="146050" cy="38100"/>
            </p14:xfrm>
          </p:contentPart>
        </mc:Choice>
        <mc:Fallback xmlns="">
          <p:pic>
            <p:nvPicPr>
              <p:cNvPr id="10" name="Рукописный ввод 9"/>
            </p:nvPicPr>
            <p:blipFill>
              <a:blip r:embed="rId17"/>
            </p:blipFill>
            <p:spPr>
              <a:xfrm>
                <a:off x="6203950" y="4654550"/>
                <a:ext cx="14605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1" name="Рукописный ввод 10"/>
              <p14:cNvContentPartPr/>
              <p14:nvPr/>
            </p14:nvContentPartPr>
            <p14:xfrm>
              <a:off x="5651500" y="4679950"/>
              <a:ext cx="412750" cy="552450"/>
            </p14:xfrm>
          </p:contentPart>
        </mc:Choice>
        <mc:Fallback xmlns="">
          <p:pic>
            <p:nvPicPr>
              <p:cNvPr id="11" name="Рукописный ввод 10"/>
            </p:nvPicPr>
            <p:blipFill>
              <a:blip r:embed="rId19"/>
            </p:blipFill>
            <p:spPr>
              <a:xfrm>
                <a:off x="5651500" y="4679950"/>
                <a:ext cx="412750" cy="552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2" name="Рукописный ввод 11"/>
              <p14:cNvContentPartPr/>
              <p14:nvPr/>
            </p14:nvContentPartPr>
            <p14:xfrm>
              <a:off x="4635500" y="4495800"/>
              <a:ext cx="406400" cy="647700"/>
            </p14:xfrm>
          </p:contentPart>
        </mc:Choice>
        <mc:Fallback xmlns="">
          <p:pic>
            <p:nvPicPr>
              <p:cNvPr id="12" name="Рукописный ввод 11"/>
            </p:nvPicPr>
            <p:blipFill>
              <a:blip r:embed="rId21"/>
            </p:blipFill>
            <p:spPr>
              <a:xfrm>
                <a:off x="4635500" y="4495800"/>
                <a:ext cx="406400" cy="64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3" name="Рукописный ввод 12"/>
              <p14:cNvContentPartPr/>
              <p14:nvPr/>
            </p14:nvContentPartPr>
            <p14:xfrm>
              <a:off x="3854450" y="4419600"/>
              <a:ext cx="723900" cy="488950"/>
            </p14:xfrm>
          </p:contentPart>
        </mc:Choice>
        <mc:Fallback xmlns="">
          <p:pic>
            <p:nvPicPr>
              <p:cNvPr id="13" name="Рукописный ввод 12"/>
            </p:nvPicPr>
            <p:blipFill>
              <a:blip r:embed="rId23"/>
            </p:blipFill>
            <p:spPr>
              <a:xfrm>
                <a:off x="3854450" y="4419600"/>
                <a:ext cx="723900" cy="488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4" name="Рукописный ввод 13"/>
              <p14:cNvContentPartPr/>
              <p14:nvPr/>
            </p14:nvContentPartPr>
            <p14:xfrm>
              <a:off x="4845050" y="1892300"/>
              <a:ext cx="139700" cy="476250"/>
            </p14:xfrm>
          </p:contentPart>
        </mc:Choice>
        <mc:Fallback xmlns="">
          <p:pic>
            <p:nvPicPr>
              <p:cNvPr id="14" name="Рукописный ввод 13"/>
            </p:nvPicPr>
            <p:blipFill>
              <a:blip r:embed="rId25"/>
            </p:blipFill>
            <p:spPr>
              <a:xfrm>
                <a:off x="4845050" y="1892300"/>
                <a:ext cx="139700" cy="47625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89710"/>
            <a:ext cx="10515600" cy="1325563"/>
          </a:xfrm>
        </p:spPr>
        <p:txBody>
          <a:bodyPr/>
          <a:p>
            <a:r>
              <a:rPr lang="ru-RU" altLang="en-US"/>
              <a:t>Жизненные циклы </a:t>
            </a:r>
            <a:r>
              <a:rPr lang="en-US" altLang="en-US"/>
              <a:t>Apicomplexa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Рисунок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1305" y="46990"/>
            <a:ext cx="9795510" cy="66344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Рукописный ввод 1"/>
              <p14:cNvContentPartPr/>
              <p14:nvPr/>
            </p14:nvContentPartPr>
            <p14:xfrm>
              <a:off x="3162300" y="3346450"/>
              <a:ext cx="1308100" cy="228600"/>
            </p14:xfrm>
          </p:contentPart>
        </mc:Choice>
        <mc:Fallback xmlns="">
          <p:pic>
            <p:nvPicPr>
              <p:cNvPr id="2" name="Рукописный ввод 1"/>
            </p:nvPicPr>
            <p:blipFill>
              <a:blip r:embed="rId3"/>
            </p:blipFill>
            <p:spPr>
              <a:xfrm>
                <a:off x="3162300" y="3346450"/>
                <a:ext cx="1308100" cy="228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3" name="Рукописный ввод 2"/>
              <p14:cNvContentPartPr/>
              <p14:nvPr/>
            </p14:nvContentPartPr>
            <p14:xfrm>
              <a:off x="2457450" y="3486150"/>
              <a:ext cx="12700" cy="360"/>
            </p14:xfrm>
          </p:contentPart>
        </mc:Choice>
        <mc:Fallback xmlns="">
          <p:pic>
            <p:nvPicPr>
              <p:cNvPr id="3" name="Рукописный ввод 2"/>
            </p:nvPicPr>
            <p:blipFill>
              <a:blip r:embed="rId5"/>
            </p:blipFill>
            <p:spPr>
              <a:xfrm>
                <a:off x="2457450" y="34861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5" name="Рукописный ввод 4"/>
              <p14:cNvContentPartPr/>
              <p14:nvPr/>
            </p14:nvContentPartPr>
            <p14:xfrm>
              <a:off x="1879600" y="3092450"/>
              <a:ext cx="1905000" cy="1606550"/>
            </p14:xfrm>
          </p:contentPart>
        </mc:Choice>
        <mc:Fallback xmlns="">
          <p:pic>
            <p:nvPicPr>
              <p:cNvPr id="5" name="Рукописный ввод 4"/>
            </p:nvPicPr>
            <p:blipFill>
              <a:blip r:embed="rId7"/>
            </p:blipFill>
            <p:spPr>
              <a:xfrm>
                <a:off x="1879600" y="3092450"/>
                <a:ext cx="1905000" cy="160655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lweb.org/tree/ToLimages/apicomplexa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83" y="118424"/>
            <a:ext cx="10207752" cy="673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39494" y="535710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Coccidea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2" y="-23541"/>
            <a:ext cx="5950527" cy="1325563"/>
          </a:xfrm>
        </p:spPr>
        <p:txBody>
          <a:bodyPr/>
          <a:lstStyle/>
          <a:p>
            <a:r>
              <a:rPr lang="ru-RU" dirty="0" smtClean="0"/>
              <a:t>Общий план строения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5999" y="639240"/>
            <a:ext cx="5606159" cy="5890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0" y="850497"/>
            <a:ext cx="3823908" cy="2917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49" y="3905521"/>
            <a:ext cx="3561629" cy="28291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3" name="Рукописный ввод 2"/>
              <p14:cNvContentPartPr/>
              <p14:nvPr/>
            </p14:nvContentPartPr>
            <p14:xfrm>
              <a:off x="9499600" y="2921000"/>
              <a:ext cx="12700" cy="360"/>
            </p14:xfrm>
          </p:contentPart>
        </mc:Choice>
        <mc:Fallback xmlns="">
          <p:pic>
            <p:nvPicPr>
              <p:cNvPr id="3" name="Рукописный ввод 2"/>
            </p:nvPicPr>
            <p:blipFill>
              <a:blip r:embed="rId5"/>
            </p:blipFill>
            <p:spPr>
              <a:xfrm>
                <a:off x="9499600" y="2921000"/>
                <a:ext cx="12700" cy="360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p>
            <a:r>
              <a:rPr lang="en-US" altLang="ru-RU">
                <a:sym typeface="+mn-ea"/>
              </a:rPr>
              <a:t>Eimeria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3040" y="1034415"/>
            <a:ext cx="4165600" cy="23431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965" y="72390"/>
            <a:ext cx="7121525" cy="67113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WPS Presentation</Application>
  <PresentationFormat>Widescreen</PresentationFormat>
  <Paragraphs>63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Сложные жизненные циклы протист</vt:lpstr>
      <vt:lpstr>Жизненный цикл Foraminifera </vt:lpstr>
      <vt:lpstr>Foraminfera</vt:lpstr>
      <vt:lpstr>PowerPoint 演示文稿</vt:lpstr>
      <vt:lpstr>Жизненные циклы Apicomplexa</vt:lpstr>
      <vt:lpstr>PowerPoint 演示文稿</vt:lpstr>
      <vt:lpstr>PowerPoint 演示文稿</vt:lpstr>
      <vt:lpstr>Общий план строения</vt:lpstr>
      <vt:lpstr>Eimeria</vt:lpstr>
      <vt:lpstr>PowerPoint 演示文稿</vt:lpstr>
      <vt:lpstr>PowerPoint 演示文稿</vt:lpstr>
      <vt:lpstr>Toxoplasma gondii</vt:lpstr>
      <vt:lpstr>Кто победил пиратов на  Острове Сокровищ?</vt:lpstr>
      <vt:lpstr>Plasmodium</vt:lpstr>
      <vt:lpstr>Plasmodium</vt:lpstr>
      <vt:lpstr>Plasmodium</vt:lpstr>
      <vt:lpstr>Anopheles  189 видов</vt:lpstr>
      <vt:lpstr>Распространение малярии </vt:lpstr>
      <vt:lpstr>Малярийный комар Anopheles (Сем. Culicidae)</vt:lpstr>
      <vt:lpstr>PowerPoint 演示文稿</vt:lpstr>
      <vt:lpstr>Gregarinomorpha</vt:lpstr>
      <vt:lpstr>Gregarinomorpha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Жизненный цикл Foraminifera </dc:title>
  <dc:creator/>
  <cp:lastModifiedBy>google1599737165</cp:lastModifiedBy>
  <cp:revision>4</cp:revision>
  <dcterms:created xsi:type="dcterms:W3CDTF">2020-11-14T13:15:00Z</dcterms:created>
  <dcterms:modified xsi:type="dcterms:W3CDTF">2022-12-17T15:23:21Z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1049-11.2.0.11130</vt:lpwstr>
  </property>
  <property fmtid="{D5CDD505-2E9C-101B-9397-08002B2CF9AE}" pid="3" name="ICV">
    <vt:lpwstr>4F3884EF726F40BCBDDB130272D0AB0F</vt:lpwstr>
  </property>
</Properties>
</file>