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34" r:id="rId3"/>
    <p:sldId id="1051" r:id="rId4"/>
    <p:sldId id="1133" r:id="rId5"/>
    <p:sldId id="1132" r:id="rId6"/>
    <p:sldId id="1134" r:id="rId7"/>
    <p:sldId id="1138" r:id="rId8"/>
    <p:sldId id="1139" r:id="rId9"/>
    <p:sldId id="1151" r:id="rId10"/>
    <p:sldId id="1152" r:id="rId11"/>
    <p:sldId id="1137" r:id="rId12"/>
    <p:sldId id="1136" r:id="rId13"/>
    <p:sldId id="1140" r:id="rId14"/>
    <p:sldId id="1141" r:id="rId15"/>
    <p:sldId id="1135" r:id="rId16"/>
    <p:sldId id="1142" r:id="rId17"/>
    <p:sldId id="1143" r:id="rId18"/>
    <p:sldId id="1144" r:id="rId19"/>
    <p:sldId id="1150" r:id="rId20"/>
    <p:sldId id="1147" r:id="rId21"/>
    <p:sldId id="1145" r:id="rId22"/>
    <p:sldId id="1154" r:id="rId23"/>
    <p:sldId id="1155" r:id="rId24"/>
    <p:sldId id="1156" r:id="rId25"/>
    <p:sldId id="1153" r:id="rId26"/>
    <p:sldId id="1157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0"/>
    <p:restoredTop sz="94719"/>
  </p:normalViewPr>
  <p:slideViewPr>
    <p:cSldViewPr showGuides="1">
      <p:cViewPr>
        <p:scale>
          <a:sx n="66" d="100"/>
          <a:sy n="66" d="100"/>
        </p:scale>
        <p:origin x="-2922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Заголовок 4034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x-none" dirty="0"/>
              <a:t>Щелчок правит образец заголовка</a:t>
            </a:r>
            <a:endParaRPr lang="ru-RU" altLang="x-none" dirty="0"/>
          </a:p>
        </p:txBody>
      </p:sp>
      <p:sp>
        <p:nvSpPr>
          <p:cNvPr id="403459" name="Замещающий текст 40345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x-none" dirty="0"/>
              <a:t>Щелчок правит 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ru-RU" altLang="x-none" dirty="0"/>
          </a:p>
        </p:txBody>
      </p:sp>
      <p:sp>
        <p:nvSpPr>
          <p:cNvPr id="403460" name="Замещающая дата 403459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1" name="Замещающий нижний колонтитул 40346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2" name="Замещающий номер слайда 40346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i="0"/>
            </a:lvl1pPr>
          </a:lstStyle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Заголовок 48640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r>
              <a:rPr lang="en-US" altLang="ru-RU" sz="8000" kern="1200" baseline="0">
                <a:latin typeface="Times New Roman" panose="02020603050405020304" pitchFamily="18" charset="0"/>
              </a:rPr>
              <a:t>Trematoda</a:t>
            </a:r>
            <a:endParaRPr lang="en-US" altLang="ru-RU" sz="8000" kern="120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770"/>
            <a:ext cx="7772400" cy="1143000"/>
          </a:xfrm>
        </p:spPr>
        <p:txBody>
          <a:bodyPr/>
          <a:p>
            <a:r>
              <a:rPr lang="ru-RU" altLang="en-US"/>
              <a:t>Половая система мариты</a:t>
            </a:r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1207770"/>
            <a:ext cx="7371080" cy="5528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рямоугольник 2"/>
          <p:cNvSpPr/>
          <p:nvPr/>
        </p:nvSpPr>
        <p:spPr>
          <a:xfrm>
            <a:off x="87630" y="1196340"/>
            <a:ext cx="8949055" cy="53289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2235"/>
            <a:ext cx="7772400" cy="1143000"/>
          </a:xfrm>
        </p:spPr>
        <p:txBody>
          <a:bodyPr/>
          <a:p>
            <a:r>
              <a:rPr lang="ru-RU" altLang="en-US">
                <a:sym typeface="+mn-ea"/>
              </a:rPr>
              <a:t>Половая система мариты</a:t>
            </a:r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2100" y="1245235"/>
            <a:ext cx="4845050" cy="5082540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" y="1249045"/>
            <a:ext cx="3946525" cy="4599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160"/>
            <a:ext cx="7772400" cy="1143000"/>
          </a:xfrm>
        </p:spPr>
        <p:txBody>
          <a:bodyPr/>
          <a:p>
            <a:r>
              <a:rPr lang="ru-RU" altLang="en-US"/>
              <a:t>Яйцо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50795" y="1365885"/>
            <a:ext cx="4041775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71120"/>
            <a:ext cx="7772400" cy="1143000"/>
          </a:xfrm>
        </p:spPr>
        <p:txBody>
          <a:bodyPr/>
          <a:p>
            <a:r>
              <a:rPr lang="ru-RU" altLang="ru-RU"/>
              <a:t>Яйцо </a:t>
            </a:r>
            <a:r>
              <a:rPr lang="en-US" altLang="ru-RU"/>
              <a:t>Schistosomatidae</a:t>
            </a:r>
            <a:endParaRPr lang="en-US" altLang="ru-RU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012950" y="2200275"/>
            <a:ext cx="5575935" cy="3604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4200" y="81280"/>
            <a:ext cx="7772400" cy="736600"/>
          </a:xfrm>
        </p:spPr>
        <p:txBody>
          <a:bodyPr/>
          <a:p>
            <a:r>
              <a:rPr lang="ru-RU" altLang="ru-RU"/>
              <a:t>Мирацидий</a:t>
            </a:r>
            <a:endParaRPr lang="ru-RU" altLang="ru-RU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845" y="746760"/>
            <a:ext cx="7051675" cy="396684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565" y="3646805"/>
            <a:ext cx="3221355" cy="3221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165" y="81280"/>
            <a:ext cx="7772400" cy="1143000"/>
          </a:xfrm>
        </p:spPr>
        <p:txBody>
          <a:bodyPr/>
          <a:p>
            <a:r>
              <a:rPr lang="ru-RU" altLang="ru-RU"/>
              <a:t>Мирацидий</a:t>
            </a:r>
            <a:endParaRPr lang="ru-RU" altLang="ru-RU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rcRect l="9008" r="13133" b="11707"/>
          <a:stretch>
            <a:fillRect/>
          </a:stretch>
        </p:blipFill>
        <p:spPr>
          <a:xfrm>
            <a:off x="685165" y="1366520"/>
            <a:ext cx="7910830" cy="48539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1600"/>
            <a:ext cx="7772400" cy="1143000"/>
          </a:xfrm>
        </p:spPr>
        <p:txBody>
          <a:bodyPr/>
          <a:p>
            <a:r>
              <a:rPr lang="ru-RU" altLang="en-US"/>
              <a:t>Материнская спороциста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5800" y="2609850"/>
            <a:ext cx="3808730" cy="2856230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2"/>
          <a:srcRect l="27156" t="3854" r="47293" b="40349"/>
          <a:stretch>
            <a:fillRect/>
          </a:stretch>
        </p:blipFill>
        <p:spPr>
          <a:xfrm>
            <a:off x="5934710" y="1605280"/>
            <a:ext cx="2684145" cy="50311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0320"/>
            <a:ext cx="7772400" cy="1143000"/>
          </a:xfrm>
        </p:spPr>
        <p:txBody>
          <a:bodyPr/>
          <a:p>
            <a:r>
              <a:rPr lang="ru-RU" altLang="en-US"/>
              <a:t>Редия</a:t>
            </a:r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332605" y="2172335"/>
            <a:ext cx="5873750" cy="338328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rcRect b="7658"/>
          <a:stretch>
            <a:fillRect/>
          </a:stretch>
        </p:blipFill>
        <p:spPr>
          <a:xfrm>
            <a:off x="218440" y="927100"/>
            <a:ext cx="4703445" cy="58737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6360" y="10160"/>
            <a:ext cx="9275445" cy="747395"/>
          </a:xfrm>
        </p:spPr>
        <p:txBody>
          <a:bodyPr/>
          <a:p>
            <a:r>
              <a:rPr lang="ru-RU" altLang="en-US" sz="3600"/>
              <a:t>«Странное» поведение у партенит Himasthla</a:t>
            </a:r>
            <a:endParaRPr lang="ru-RU" altLang="en-US" sz="3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040" y="1225550"/>
            <a:ext cx="8413750" cy="47821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1760"/>
            <a:ext cx="7772400" cy="1143000"/>
          </a:xfrm>
        </p:spPr>
        <p:txBody>
          <a:bodyPr/>
          <a:p>
            <a:r>
              <a:rPr lang="ru-RU" altLang="ru-RU"/>
              <a:t>Церкария</a:t>
            </a:r>
            <a:endParaRPr lang="ru-RU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890" y="1254760"/>
            <a:ext cx="3590925" cy="498284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1254760"/>
            <a:ext cx="4421505" cy="4982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/>
          <p:nvPr>
            <p:ph type="title"/>
          </p:nvPr>
        </p:nvSpPr>
        <p:spPr>
          <a:xfrm>
            <a:off x="750570" y="194310"/>
            <a:ext cx="7772400" cy="1143000"/>
          </a:xfrm>
        </p:spPr>
        <p:txBody>
          <a:bodyPr/>
          <a:p>
            <a:r>
              <a:rPr lang="ru-RU" altLang="ru-RU"/>
              <a:t>План строения плоских червей</a:t>
            </a:r>
            <a:endParaRPr lang="ru-RU" alt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8850" y="1316355"/>
            <a:ext cx="7499350" cy="516318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graphicFrame>
        <p:nvGraphicFramePr>
          <p:cNvPr id="31746" name="Замещающее содержимое 31745"/>
          <p:cNvGraphicFramePr/>
          <p:nvPr>
            <p:ph idx="1"/>
          </p:nvPr>
        </p:nvGraphicFramePr>
        <p:xfrm>
          <a:off x="2297430" y="2001520"/>
          <a:ext cx="4366895" cy="379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460625" imgH="2400300" progId="CorelDRAW.Graphic.13">
                  <p:embed/>
                </p:oleObj>
              </mc:Choice>
              <mc:Fallback>
                <p:oleObj name="" r:id="rId1" imgW="2460625" imgH="2400300" progId="CorelDRAW.Graphic.13">
                  <p:embed/>
                  <p:pic>
                    <p:nvPicPr>
                      <p:cNvPr id="0" name="Изображение 1024" descr="image6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7430" y="2001520"/>
                        <a:ext cx="4366895" cy="37922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6737350" y="2933700"/>
            <a:ext cx="1884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>
                <a:solidFill>
                  <a:schemeClr val="bg2"/>
                </a:solidFill>
              </a:rPr>
              <a:t>Gut</a:t>
            </a:r>
            <a:endParaRPr lang="en-US" altLang="ru-RU">
              <a:solidFill>
                <a:schemeClr val="bg2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450465" y="2115820"/>
            <a:ext cx="1884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>
                <a:solidFill>
                  <a:schemeClr val="bg2"/>
                </a:solidFill>
              </a:rPr>
              <a:t>Ecto-</a:t>
            </a:r>
            <a:endParaRPr lang="en-US" altLang="ru-RU">
              <a:solidFill>
                <a:schemeClr val="bg2"/>
              </a:solidFill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450465" y="2565400"/>
            <a:ext cx="1884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>
                <a:solidFill>
                  <a:schemeClr val="bg2"/>
                </a:solidFill>
              </a:rPr>
              <a:t>Ento-</a:t>
            </a:r>
            <a:endParaRPr lang="en-US" altLang="ru-RU">
              <a:solidFill>
                <a:schemeClr val="bg2"/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450465" y="2992755"/>
            <a:ext cx="1884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>
                <a:solidFill>
                  <a:schemeClr val="bg2"/>
                </a:solidFill>
              </a:rPr>
              <a:t>Meso-</a:t>
            </a:r>
            <a:endParaRPr lang="en-US" altLang="ru-RU">
              <a:solidFill>
                <a:schemeClr val="bg2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131820" y="2333625"/>
            <a:ext cx="1916430" cy="600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31820" y="2780665"/>
            <a:ext cx="2643505" cy="47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03575" y="3213100"/>
            <a:ext cx="2232025" cy="287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овое поле 14"/>
          <p:cNvSpPr txBox="1"/>
          <p:nvPr/>
        </p:nvSpPr>
        <p:spPr>
          <a:xfrm>
            <a:off x="3585210" y="5441950"/>
            <a:ext cx="1399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>
                <a:solidFill>
                  <a:schemeClr val="bg2"/>
                </a:solidFill>
              </a:rPr>
              <a:t>Basal membrane</a:t>
            </a:r>
            <a:endParaRPr lang="en-US" altLang="ru-RU">
              <a:solidFill>
                <a:schemeClr val="bg2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432300" y="4940935"/>
            <a:ext cx="1003300" cy="565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1"/>
          </p:cNvCxnSpPr>
          <p:nvPr/>
        </p:nvCxnSpPr>
        <p:spPr>
          <a:xfrm flipH="1">
            <a:off x="5795645" y="3117850"/>
            <a:ext cx="941705" cy="671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30480"/>
            <a:ext cx="7772400" cy="584200"/>
          </a:xfrm>
        </p:spPr>
        <p:txBody>
          <a:bodyPr/>
          <a:p>
            <a:r>
              <a:rPr lang="ru-RU" altLang="ru-RU"/>
              <a:t>Болезнь купальщиков</a:t>
            </a:r>
            <a:endParaRPr lang="ru-RU" altLang="ru-RU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1285" y="851535"/>
            <a:ext cx="7357110" cy="5601970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6945" y="851535"/>
            <a:ext cx="43815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Замещающее содержимое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7585" y="798830"/>
            <a:ext cx="7531735" cy="605980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6920" y="111760"/>
            <a:ext cx="7772400" cy="604520"/>
          </a:xfrm>
        </p:spPr>
        <p:txBody>
          <a:bodyPr/>
          <a:p>
            <a:r>
              <a:rPr lang="en-US" altLang="ru-RU" sz="3200"/>
              <a:t>F</a:t>
            </a:r>
            <a:r>
              <a:rPr lang="ru-RU" altLang="en-US" sz="3200"/>
              <a:t>asciola hepatica</a:t>
            </a:r>
            <a:endParaRPr lang="ru-RU" altLang="en-US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3455" y="686435"/>
            <a:ext cx="6963410" cy="612711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6920" y="111760"/>
            <a:ext cx="7772400" cy="604520"/>
          </a:xfrm>
        </p:spPr>
        <p:txBody>
          <a:bodyPr/>
          <a:p>
            <a:r>
              <a:rPr lang="en-US" altLang="ru-RU" sz="3200"/>
              <a:t>O</a:t>
            </a:r>
            <a:r>
              <a:rPr lang="ru-RU" altLang="en-US" sz="3200"/>
              <a:t>pistorchis felineus</a:t>
            </a:r>
            <a:endParaRPr lang="ru-RU" alt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20" y="111760"/>
            <a:ext cx="7772400" cy="604520"/>
          </a:xfrm>
        </p:spPr>
        <p:txBody>
          <a:bodyPr/>
          <a:p>
            <a:r>
              <a:rPr lang="ru-RU" altLang="en-US" sz="3200"/>
              <a:t>Dicrocoelium dendriticum</a:t>
            </a:r>
            <a:endParaRPr lang="ru-RU" altLang="en-US" sz="32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2110" y="1068705"/>
            <a:ext cx="7454265" cy="56915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645160"/>
            <a:ext cx="29940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1655" y="697865"/>
            <a:ext cx="8060055" cy="612521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6920" y="111760"/>
            <a:ext cx="7772400" cy="604520"/>
          </a:xfrm>
        </p:spPr>
        <p:txBody>
          <a:bodyPr/>
          <a:p>
            <a:r>
              <a:rPr lang="en-US" altLang="ru-RU" sz="3200"/>
              <a:t>Schistosomatidae</a:t>
            </a:r>
            <a:endParaRPr lang="en-US" altLang="ru-RU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7400" y="9525"/>
            <a:ext cx="7772400" cy="534035"/>
          </a:xfrm>
        </p:spPr>
        <p:txBody>
          <a:bodyPr/>
          <a:p>
            <a:r>
              <a:rPr lang="en-US" altLang="ru-RU" sz="3200"/>
              <a:t>Bilharzia</a:t>
            </a:r>
            <a:endParaRPr lang="en-US" altLang="ru-RU" sz="32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7770" y="3872865"/>
            <a:ext cx="4392295" cy="2930525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623570"/>
            <a:ext cx="6096000" cy="3169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35"/>
            <a:ext cx="7772400" cy="810895"/>
          </a:xfrm>
        </p:spPr>
        <p:txBody>
          <a:bodyPr/>
          <a:p>
            <a:r>
              <a:rPr lang="ru-RU" altLang="en-US" sz="3200"/>
              <a:t>Что «сделано» из каждого из слоев клеток?</a:t>
            </a:r>
            <a:endParaRPr lang="ru-RU" altLang="en-US" sz="32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6360" y="811530"/>
            <a:ext cx="8814435" cy="5443220"/>
          </a:xfrm>
        </p:spPr>
        <p:txBody>
          <a:bodyPr/>
          <a:p>
            <a:r>
              <a:rPr lang="ru-RU" altLang="en-US"/>
              <a:t>Эктодерма: </a:t>
            </a:r>
            <a:endParaRPr lang="ru-RU" altLang="en-US"/>
          </a:p>
          <a:p>
            <a:pPr lvl="2"/>
            <a:r>
              <a:rPr lang="ru-RU" altLang="en-US"/>
              <a:t>Покровы</a:t>
            </a:r>
            <a:endParaRPr lang="ru-RU" altLang="en-US"/>
          </a:p>
          <a:p>
            <a:pPr lvl="2"/>
            <a:r>
              <a:rPr lang="ru-RU" altLang="en-US"/>
              <a:t>Органы чувств</a:t>
            </a:r>
            <a:endParaRPr lang="ru-RU" altLang="en-US"/>
          </a:p>
          <a:p>
            <a:pPr lvl="2"/>
            <a:r>
              <a:rPr lang="ru-RU" altLang="en-US"/>
              <a:t>Нервная система</a:t>
            </a:r>
            <a:endParaRPr lang="ru-RU" altLang="en-US"/>
          </a:p>
          <a:p>
            <a:pPr lvl="0"/>
            <a:r>
              <a:rPr lang="ru-RU" altLang="en-US">
                <a:sym typeface="+mn-ea"/>
              </a:rPr>
              <a:t>Энтодерма: </a:t>
            </a:r>
            <a:endParaRPr lang="ru-RU" altLang="en-US">
              <a:sym typeface="+mn-ea"/>
            </a:endParaRPr>
          </a:p>
          <a:p>
            <a:pPr lvl="2"/>
            <a:r>
              <a:rPr lang="ru-RU" altLang="en-US" sz="2400">
                <a:sym typeface="+mn-ea"/>
              </a:rPr>
              <a:t>Кишечник и его производные</a:t>
            </a:r>
            <a:endParaRPr lang="ru-RU" altLang="en-US" sz="2400">
              <a:sym typeface="+mn-ea"/>
            </a:endParaRPr>
          </a:p>
          <a:p>
            <a:pPr lvl="0"/>
            <a:r>
              <a:rPr lang="ru-RU" altLang="en-US"/>
              <a:t>Мезодерма:</a:t>
            </a:r>
            <a:endParaRPr lang="ru-RU" altLang="en-US"/>
          </a:p>
          <a:p>
            <a:pPr lvl="2"/>
            <a:r>
              <a:rPr lang="ru-RU" altLang="en-US"/>
              <a:t>Мышцы </a:t>
            </a:r>
            <a:endParaRPr lang="ru-RU" altLang="en-US"/>
          </a:p>
          <a:p>
            <a:pPr lvl="2"/>
            <a:r>
              <a:rPr lang="ru-RU" altLang="en-US"/>
              <a:t>Выделительная система</a:t>
            </a:r>
            <a:endParaRPr lang="ru-RU" altLang="en-US"/>
          </a:p>
          <a:p>
            <a:pPr lvl="2"/>
            <a:r>
              <a:rPr lang="ru-RU" altLang="en-US"/>
              <a:t>Половые железы</a:t>
            </a:r>
            <a:endParaRPr lang="ru-RU" altLang="en-US"/>
          </a:p>
          <a:p>
            <a:pPr lvl="2"/>
            <a:r>
              <a:rPr lang="ru-RU" altLang="en-US"/>
              <a:t>Паренхима </a:t>
            </a:r>
            <a:endParaRPr lang="ru-RU" altLang="en-US"/>
          </a:p>
          <a:p>
            <a:pPr lvl="2"/>
            <a:endParaRPr lang="ru-RU" altLang="en-US"/>
          </a:p>
          <a:p>
            <a:pPr lvl="2"/>
            <a:endParaRPr lang="ru-RU" altLang="en-US"/>
          </a:p>
          <a:p>
            <a:pPr lvl="2"/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" y="101600"/>
            <a:ext cx="9036685" cy="1143000"/>
          </a:xfrm>
        </p:spPr>
        <p:txBody>
          <a:bodyPr/>
          <a:p>
            <a:r>
              <a:rPr lang="ru-RU" altLang="en-US" sz="3200"/>
              <a:t>В жизненном цикле трематод всегда чередуется, как минимум, два хозяина</a:t>
            </a:r>
            <a:endParaRPr lang="ru-RU" altLang="en-US" sz="32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55850" y="2242820"/>
            <a:ext cx="1660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/>
              <a:t>Позвоночное животное</a:t>
            </a:r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559935" y="2242820"/>
            <a:ext cx="1660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/>
              <a:t>Брюхоногий моллюск</a:t>
            </a:r>
            <a:endParaRPr lang="ru-RU" altLang="en-US"/>
          </a:p>
        </p:txBody>
      </p:sp>
      <p:sp>
        <p:nvSpPr>
          <p:cNvPr id="6" name="Круговая стрелка 5"/>
          <p:cNvSpPr/>
          <p:nvPr/>
        </p:nvSpPr>
        <p:spPr>
          <a:xfrm>
            <a:off x="3675380" y="1577340"/>
            <a:ext cx="1151890" cy="12242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10800000">
            <a:off x="3675380" y="2242820"/>
            <a:ext cx="1151890" cy="12242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945765" y="4612640"/>
            <a:ext cx="2426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/>
              <a:t>Дополнительный промежуточный хозяин</a:t>
            </a:r>
            <a:endParaRPr lang="ru-RU" altLang="en-US"/>
          </a:p>
        </p:txBody>
      </p:sp>
      <p:sp>
        <p:nvSpPr>
          <p:cNvPr id="9" name="Стрелка влево 8"/>
          <p:cNvSpPr/>
          <p:nvPr/>
        </p:nvSpPr>
        <p:spPr>
          <a:xfrm rot="17880000">
            <a:off x="4014470" y="3606165"/>
            <a:ext cx="1800225" cy="2882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Стрелка влево 9"/>
          <p:cNvSpPr/>
          <p:nvPr/>
        </p:nvSpPr>
        <p:spPr>
          <a:xfrm rot="3720000">
            <a:off x="2566035" y="3606165"/>
            <a:ext cx="1800225" cy="2882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5" y="182880"/>
            <a:ext cx="5702300" cy="570865"/>
          </a:xfrm>
        </p:spPr>
        <p:txBody>
          <a:bodyPr/>
          <a:p>
            <a:r>
              <a:rPr lang="ru-RU" altLang="en-US"/>
              <a:t>Марита</a:t>
            </a:r>
            <a:endParaRPr lang="ru-RU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1048385" y="2263775"/>
            <a:ext cx="5652770" cy="342582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61185" y="2920365"/>
            <a:ext cx="5675630" cy="213614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610" y="253365"/>
            <a:ext cx="3155950" cy="216916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610" y="2422525"/>
            <a:ext cx="3155315" cy="4403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0320"/>
            <a:ext cx="7772400" cy="889000"/>
          </a:xfrm>
        </p:spPr>
        <p:txBody>
          <a:bodyPr/>
          <a:p>
            <a:r>
              <a:rPr lang="ru-RU" altLang="en-US"/>
              <a:t>Присоски и кишечник</a:t>
            </a:r>
            <a:endParaRPr lang="ru-RU" altLang="en-US"/>
          </a:p>
        </p:txBody>
      </p:sp>
      <p:pic>
        <p:nvPicPr>
          <p:cNvPr id="8" name="Замещающее содержимое 7"/>
          <p:cNvPicPr>
            <a:picLocks noChangeAspect="1"/>
          </p:cNvPicPr>
          <p:nvPr>
            <p:ph idx="1"/>
          </p:nvPr>
        </p:nvPicPr>
        <p:blipFill>
          <a:blip r:embed="rId1"/>
          <a:srcRect l="64534" t="-760" r="-1332" b="760"/>
          <a:stretch>
            <a:fillRect/>
          </a:stretch>
        </p:blipFill>
        <p:spPr>
          <a:xfrm rot="16200000">
            <a:off x="1517650" y="666115"/>
            <a:ext cx="6108065" cy="6247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"/>
            <a:ext cx="7772400" cy="1143000"/>
          </a:xfrm>
        </p:spPr>
        <p:txBody>
          <a:bodyPr/>
          <a:p>
            <a:r>
              <a:rPr lang="ru-RU" altLang="ru-RU"/>
              <a:t>Покровы</a:t>
            </a:r>
            <a:endParaRPr lang="ru-RU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1420" y="1337310"/>
            <a:ext cx="5320030" cy="403098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37310"/>
            <a:ext cx="3494405" cy="4700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320"/>
            <a:ext cx="7772400" cy="1143000"/>
          </a:xfrm>
        </p:spPr>
        <p:txBody>
          <a:bodyPr/>
          <a:p>
            <a:r>
              <a:rPr lang="ru-RU" altLang="ru-RU"/>
              <a:t>Нервная система</a:t>
            </a:r>
            <a:endParaRPr lang="ru-RU" alt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9280" y="1163320"/>
            <a:ext cx="3225165" cy="32251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" y="1163320"/>
            <a:ext cx="2612390" cy="414845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1163320"/>
            <a:ext cx="2542540" cy="43605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120"/>
            <a:ext cx="7772400" cy="635000"/>
          </a:xfrm>
        </p:spPr>
        <p:txBody>
          <a:bodyPr/>
          <a:p>
            <a:r>
              <a:rPr lang="ru-RU" altLang="en-US"/>
              <a:t>Выделительная система</a:t>
            </a:r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7330" y="706120"/>
            <a:ext cx="3578225" cy="2222500"/>
          </a:xfrm>
          <a:prstGeom prst="rect">
            <a:avLst/>
          </a:prstGeom>
        </p:spPr>
      </p:pic>
      <p:pic>
        <p:nvPicPr>
          <p:cNvPr id="32785" name="Изображение 32784" descr="&amp;scy;&amp;tcy;&amp;rcy;&amp;ocy;&amp;iecy;&amp;ncy;&amp;icy;&amp;iecy; &amp;icy; &amp;rcy;&amp;acy;&amp;bcy;&amp;ocy;&amp;tcy;&amp;acy; &amp;pcy;&amp;rcy;&amp;ocy;&amp;tcy;&amp;ocy;&amp;ncy;&amp;iecy;&amp;fcy;&amp;rcy;&amp;icy;&amp;dcy;&amp;icy;&amp;yacy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25" y="706120"/>
            <a:ext cx="5056505" cy="4594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690" y="3075940"/>
            <a:ext cx="3151505" cy="364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овая презентация">
  <a:themeElements>
    <a:clrScheme name="">
      <a:dk1>
        <a:srgbClr val="FFFFFF"/>
      </a:dk1>
      <a:lt1>
        <a:srgbClr val="0000FF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AAAAFF"/>
      </a:accent3>
      <a:accent4>
        <a:srgbClr val="DCDCDC"/>
      </a:accent4>
      <a:accent5>
        <a:srgbClr val="FFCAAA"/>
      </a:accent5>
      <a:accent6>
        <a:srgbClr val="00E5E5"/>
      </a:accent6>
      <a:hlink>
        <a:srgbClr val="FF0000"/>
      </a:hlink>
      <a:folHlink>
        <a:srgbClr val="969696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WPS Presentation</Application>
  <PresentationFormat>Экран (4:3)</PresentationFormat>
  <Paragraphs>81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Comic Sans MS</vt:lpstr>
      <vt:lpstr>Microsoft YaHei</vt:lpstr>
      <vt:lpstr/>
      <vt:lpstr>Arial Unicode MS</vt:lpstr>
      <vt:lpstr>Calibri</vt:lpstr>
      <vt:lpstr>Segoe Print</vt:lpstr>
      <vt:lpstr>Новая презентация</vt:lpstr>
      <vt:lpstr>CorelDRAW.Graphic.13</vt:lpstr>
      <vt:lpstr>Предмет экологии</vt:lpstr>
      <vt:lpstr>Глоссарий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Марита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Dicrocoelium dendriticum</vt:lpstr>
      <vt:lpstr>Dicrocoelium dendriticum</vt:lpstr>
      <vt:lpstr>PowerPoint 演示文稿</vt:lpstr>
      <vt:lpstr>Dicrocoelium dendriticum</vt:lpstr>
      <vt:lpstr>PowerPoint 演示文稿</vt:lpstr>
    </vt:vector>
  </TitlesOfParts>
  <Company>СПбГУ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Riftia pachyptila</dc:title>
  <dc:creator>Наталья Николаевна Шунатова</dc:creator>
  <cp:lastModifiedBy>Vadim Khaitov</cp:lastModifiedBy>
  <cp:revision>396</cp:revision>
  <dcterms:created xsi:type="dcterms:W3CDTF">2005-03-02T19:00:00Z</dcterms:created>
  <dcterms:modified xsi:type="dcterms:W3CDTF">2020-03-28T07:41:40Z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1049-11.2.0.9232</vt:lpwstr>
  </property>
</Properties>
</file>