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85" r:id="rId3"/>
    <p:sldId id="938" r:id="rId4"/>
    <p:sldId id="943" r:id="rId5"/>
    <p:sldId id="944" r:id="rId6"/>
    <p:sldId id="945" r:id="rId7"/>
    <p:sldId id="946" r:id="rId8"/>
    <p:sldId id="947" r:id="rId9"/>
    <p:sldId id="966" r:id="rId10"/>
    <p:sldId id="967" r:id="rId11"/>
    <p:sldId id="976" r:id="rId12"/>
    <p:sldId id="968" r:id="rId13"/>
    <p:sldId id="973" r:id="rId14"/>
    <p:sldId id="969" r:id="rId15"/>
    <p:sldId id="977" r:id="rId16"/>
    <p:sldId id="970" r:id="rId17"/>
    <p:sldId id="971" r:id="rId18"/>
    <p:sldId id="972" r:id="rId19"/>
    <p:sldId id="980" r:id="rId20"/>
    <p:sldId id="979" r:id="rId21"/>
    <p:sldId id="974" r:id="rId22"/>
    <p:sldId id="984" r:id="rId23"/>
    <p:sldId id="981" r:id="rId24"/>
    <p:sldId id="978" r:id="rId25"/>
    <p:sldId id="982" r:id="rId26"/>
    <p:sldId id="983" r:id="rId2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0"/>
    <p:restoredTop sz="94719"/>
  </p:normalViewPr>
  <p:slideViewPr>
    <p:cSldViewPr showGuides="1"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.emf"/><Relationship Id="rId1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5.e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0.emf"/><Relationship Id="rId1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" y="2072005"/>
            <a:ext cx="8952230" cy="1143000"/>
          </a:xfrm>
        </p:spPr>
        <p:txBody>
          <a:bodyPr/>
          <a:p>
            <a:r>
              <a:rPr lang="en-US" altLang="ru-RU" sz="6600" dirty="0">
                <a:sym typeface="+mn-ea"/>
              </a:rPr>
              <a:t>Ecdysozoa </a:t>
            </a:r>
            <a:r>
              <a:rPr lang="ru-RU" altLang="en-US" sz="6600" dirty="0">
                <a:sym typeface="+mn-ea"/>
              </a:rPr>
              <a:t>- Линяющие</a:t>
            </a:r>
            <a:endParaRPr lang="ru-RU" altLang="en-US" sz="6600" dirty="0"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410" y="20320"/>
            <a:ext cx="7772400" cy="661670"/>
          </a:xfrm>
        </p:spPr>
        <p:txBody>
          <a:bodyPr/>
          <a:p>
            <a:r>
              <a:rPr lang="en-US" altLang="ru-RU"/>
              <a:t>Root-knot Nematoda</a:t>
            </a:r>
            <a:endParaRPr lang="en-US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50239" t="2464" b="53770"/>
          <a:stretch>
            <a:fillRect/>
          </a:stretch>
        </p:blipFill>
        <p:spPr>
          <a:xfrm>
            <a:off x="1067435" y="681990"/>
            <a:ext cx="3455035" cy="31724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45" y="681990"/>
            <a:ext cx="3172460" cy="31724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70" y="3993515"/>
            <a:ext cx="4848860" cy="27279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73660"/>
            <a:ext cx="7772400" cy="1143000"/>
          </a:xfrm>
        </p:spPr>
        <p:txBody>
          <a:bodyPr/>
          <a:p>
            <a:r>
              <a:rPr lang="ru-RU" altLang="en-US"/>
              <a:t>Задний конец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5660" y="1333500"/>
            <a:ext cx="7622540" cy="50819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0410" y="10795"/>
            <a:ext cx="7772400" cy="1143000"/>
          </a:xfrm>
        </p:spPr>
        <p:txBody>
          <a:bodyPr/>
          <a:p>
            <a:r>
              <a:rPr lang="ru-RU" altLang="ru-RU"/>
              <a:t>Половой диморфизм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3275" y="963930"/>
            <a:ext cx="7537450" cy="5622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55880"/>
            <a:ext cx="7772400" cy="1143000"/>
          </a:xfrm>
        </p:spPr>
        <p:txBody>
          <a:bodyPr/>
          <a:p>
            <a:r>
              <a:rPr lang="ru-RU" altLang="en-US"/>
              <a:t>Передний конец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140" y="1063625"/>
            <a:ext cx="4201795" cy="56045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0" y="1063625"/>
            <a:ext cx="4082415" cy="5614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8905"/>
            <a:ext cx="7772400" cy="426085"/>
          </a:xfrm>
        </p:spPr>
        <p:txBody>
          <a:bodyPr/>
          <a:p>
            <a:r>
              <a:rPr lang="ru-RU" altLang="ru-RU"/>
              <a:t>Губы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rcRect l="8496" t="20849" r="14886"/>
          <a:stretch>
            <a:fillRect/>
          </a:stretch>
        </p:blipFill>
        <p:spPr>
          <a:xfrm>
            <a:off x="168910" y="843915"/>
            <a:ext cx="5186680" cy="40189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0715" y="1722755"/>
            <a:ext cx="4018915" cy="2261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190" y="19685"/>
            <a:ext cx="7772400" cy="543560"/>
          </a:xfrm>
        </p:spPr>
        <p:txBody>
          <a:bodyPr/>
          <a:p>
            <a:r>
              <a:rPr lang="ru-RU" altLang="en-US"/>
              <a:t>Стома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3890645"/>
            <a:ext cx="4171315" cy="290004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4030345" y="885825"/>
            <a:ext cx="3028950" cy="26854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3890645"/>
            <a:ext cx="4305935" cy="290004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44145" y="713740"/>
            <a:ext cx="3808730" cy="30295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19050"/>
            <a:ext cx="7772400" cy="734695"/>
          </a:xfrm>
        </p:spPr>
        <p:txBody>
          <a:bodyPr/>
          <a:p>
            <a:r>
              <a:rPr lang="ru-RU" altLang="ru-RU"/>
              <a:t>Пищевод</a:t>
            </a:r>
            <a:endParaRPr lang="ru-RU" altLang="ru-RU"/>
          </a:p>
        </p:txBody>
      </p:sp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36625" y="753745"/>
            <a:ext cx="7398385" cy="60344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90" y="100965"/>
            <a:ext cx="7772400" cy="662305"/>
          </a:xfrm>
        </p:spPr>
        <p:txBody>
          <a:bodyPr/>
          <a:p>
            <a:r>
              <a:rPr lang="ru-RU" altLang="ru-RU"/>
              <a:t>Кутикула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839470"/>
            <a:ext cx="3806190" cy="43268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60" y="839470"/>
            <a:ext cx="5181600" cy="32429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715" y="-13335"/>
            <a:ext cx="7772400" cy="1143000"/>
          </a:xfrm>
        </p:spPr>
        <p:txBody>
          <a:bodyPr/>
          <a:p>
            <a:r>
              <a:rPr lang="ru-RU" altLang="en-US"/>
              <a:t>Внутреннее строение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15" y="1129665"/>
            <a:ext cx="8675370" cy="48806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910" y="37465"/>
            <a:ext cx="7772400" cy="1143000"/>
          </a:xfrm>
        </p:spPr>
        <p:txBody>
          <a:bodyPr/>
          <a:p>
            <a:r>
              <a:rPr lang="ru-RU" altLang="en-US"/>
              <a:t>Половая система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155" y="1334770"/>
            <a:ext cx="8949690" cy="4670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58850" y="1531620"/>
            <a:ext cx="7499350" cy="516318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18770"/>
            <a:ext cx="7772400" cy="1079500"/>
          </a:xfrm>
        </p:spPr>
        <p:txBody>
          <a:bodyPr/>
          <a:lstStyle/>
          <a:p>
            <a:r>
              <a:rPr lang="en-US" altLang="ru-RU" dirty="0" err="1"/>
              <a:t>Plathelmithes </a:t>
            </a:r>
            <a:r>
              <a:rPr lang="ru-RU" altLang="en-US" dirty="0" err="1"/>
              <a:t>- мешковидные трехслойные животные</a:t>
            </a:r>
            <a:endParaRPr lang="ru-RU" altLang="en-US" dirty="0" err="1"/>
          </a:p>
        </p:txBody>
      </p:sp>
      <p:graphicFrame>
        <p:nvGraphicFramePr>
          <p:cNvPr id="31746" name="Замещающее содержимое 31745"/>
          <p:cNvGraphicFramePr/>
          <p:nvPr>
            <p:ph idx="1"/>
          </p:nvPr>
        </p:nvGraphicFramePr>
        <p:xfrm>
          <a:off x="2297430" y="2216785"/>
          <a:ext cx="4366895" cy="37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460625" imgH="2400300" progId="CorelDRAW.Graphic.13">
                  <p:embed/>
                </p:oleObj>
              </mc:Choice>
              <mc:Fallback>
                <p:oleObj name="" r:id="rId1" imgW="2460625" imgH="2400300" progId="CorelDRAW.Graphic.13">
                  <p:embed/>
                  <p:pic>
                    <p:nvPicPr>
                      <p:cNvPr id="0" name="Изображение 1024" descr="image6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97430" y="2216785"/>
                        <a:ext cx="4366895" cy="37922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6737350" y="314896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Gut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450465" y="233108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Ecto-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450465" y="278066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Ento-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450465" y="3208020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Meso-</a:t>
            </a:r>
            <a:endParaRPr lang="en-US" altLang="ru-RU">
              <a:solidFill>
                <a:schemeClr val="bg2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31820" y="2548890"/>
            <a:ext cx="1916430" cy="600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131820" y="2995930"/>
            <a:ext cx="2643505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03575" y="3428365"/>
            <a:ext cx="2232025" cy="28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овое поле 14"/>
          <p:cNvSpPr txBox="1"/>
          <p:nvPr/>
        </p:nvSpPr>
        <p:spPr>
          <a:xfrm>
            <a:off x="3585210" y="5657215"/>
            <a:ext cx="1399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>
                <a:solidFill>
                  <a:schemeClr val="bg2"/>
                </a:solidFill>
              </a:rPr>
              <a:t>Basal membrane</a:t>
            </a:r>
            <a:endParaRPr lang="en-US" altLang="ru-RU">
              <a:solidFill>
                <a:schemeClr val="bg2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432300" y="5156200"/>
            <a:ext cx="1003300" cy="565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1"/>
          </p:cNvCxnSpPr>
          <p:nvPr/>
        </p:nvCxnSpPr>
        <p:spPr>
          <a:xfrm flipH="1">
            <a:off x="5795645" y="3404870"/>
            <a:ext cx="941705" cy="671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9855"/>
            <a:ext cx="7772400" cy="635000"/>
          </a:xfrm>
        </p:spPr>
        <p:txBody>
          <a:bodyPr/>
          <a:p>
            <a:r>
              <a:rPr lang="ru-RU" altLang="en-US"/>
              <a:t>Строение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r="8204"/>
          <a:stretch>
            <a:fillRect/>
          </a:stretch>
        </p:blipFill>
        <p:spPr>
          <a:xfrm>
            <a:off x="304800" y="900430"/>
            <a:ext cx="4589780" cy="52419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580" y="900430"/>
            <a:ext cx="4154170" cy="41541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"/>
            <a:ext cx="7772400" cy="807085"/>
          </a:xfrm>
        </p:spPr>
        <p:txBody>
          <a:bodyPr/>
          <a:p>
            <a:r>
              <a:rPr lang="ru-RU" altLang="ru-RU"/>
              <a:t>Строение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5305" y="1023620"/>
            <a:ext cx="7792085" cy="5844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-26035"/>
            <a:ext cx="7772400" cy="1143000"/>
          </a:xfrm>
        </p:spPr>
        <p:txBody>
          <a:bodyPr/>
          <a:p>
            <a:r>
              <a:rPr lang="ru-RU" altLang="ru-RU"/>
              <a:t>Нервы, мышцы и гиподерма</a:t>
            </a:r>
            <a:endParaRPr lang="ru-RU" alt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 b="5978"/>
          <a:stretch>
            <a:fillRect/>
          </a:stretch>
        </p:blipFill>
        <p:spPr>
          <a:xfrm>
            <a:off x="1039495" y="956310"/>
            <a:ext cx="6909435" cy="571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-26035"/>
            <a:ext cx="7772400" cy="1143000"/>
          </a:xfrm>
        </p:spPr>
        <p:txBody>
          <a:bodyPr/>
          <a:p>
            <a:r>
              <a:rPr lang="ru-RU" altLang="ru-RU"/>
              <a:t>Нервы, мышцы и гиподерма</a:t>
            </a:r>
            <a:endParaRPr lang="ru-RU" altLang="ru-RU"/>
          </a:p>
        </p:txBody>
      </p:sp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426210" y="1116965"/>
            <a:ext cx="6291580" cy="570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94385" y="46355"/>
            <a:ext cx="7772400" cy="1143000"/>
          </a:xfrm>
        </p:spPr>
        <p:txBody>
          <a:bodyPr/>
          <a:p>
            <a:r>
              <a:rPr lang="ru-RU" altLang="ru-RU"/>
              <a:t>Нервная система</a:t>
            </a:r>
            <a:endParaRPr lang="ru-RU" altLang="ru-RU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775" y="1341755"/>
            <a:ext cx="8973185" cy="35401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8825" y="1270"/>
            <a:ext cx="7772400" cy="1143000"/>
          </a:xfrm>
        </p:spPr>
        <p:txBody>
          <a:bodyPr/>
          <a:p>
            <a:r>
              <a:rPr lang="ru-RU" altLang="ru-RU"/>
              <a:t>Шейная железа</a:t>
            </a:r>
            <a:endParaRPr lang="ru-RU" altLang="ru-RU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88695" y="996950"/>
            <a:ext cx="7469505" cy="57994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17470"/>
            <a:ext cx="7772400" cy="1143000"/>
          </a:xfrm>
        </p:spPr>
        <p:txBody>
          <a:bodyPr/>
          <a:lstStyle/>
          <a:p>
            <a:r>
              <a:rPr lang="en-US" altLang="ru-RU"/>
              <a:t>Level 4 a. </a:t>
            </a:r>
            <a:r>
              <a:rPr lang="ru-RU" altLang="en-US"/>
              <a:t>Внешние опорные структуры</a:t>
            </a:r>
            <a:r>
              <a:rPr lang="en-US" altLang="ru-RU"/>
              <a:t> </a:t>
            </a:r>
            <a:endParaRPr lang="en-US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0660"/>
            <a:ext cx="7772400" cy="743585"/>
          </a:xfrm>
        </p:spPr>
        <p:txBody>
          <a:bodyPr/>
          <a:lstStyle/>
          <a:p>
            <a:r>
              <a:rPr lang="en-US" altLang="ru-RU" sz="3200" dirty="0"/>
              <a:t>Ecdysozoa = </a:t>
            </a:r>
            <a:r>
              <a:rPr lang="ru-RU" altLang="en-US" sz="3200" dirty="0" smtClean="0">
                <a:sym typeface="+mn-ea"/>
              </a:rPr>
              <a:t>Кутикула </a:t>
            </a:r>
            <a:r>
              <a:rPr lang="en-US" altLang="ru-RU" sz="3200" dirty="0">
                <a:sym typeface="+mn-ea"/>
              </a:rPr>
              <a:t>+ </a:t>
            </a:r>
            <a:r>
              <a:rPr lang="ru-RU" altLang="en-US" sz="3200" dirty="0">
                <a:sym typeface="+mn-ea"/>
              </a:rPr>
              <a:t>Гидравлика</a:t>
            </a:r>
            <a:br>
              <a:rPr lang="en-US" altLang="ru-RU" sz="3200" dirty="0"/>
            </a:br>
            <a:endParaRPr lang="en-US" altLang="ru-RU" sz="3200" dirty="0"/>
          </a:p>
        </p:txBody>
      </p:sp>
      <p:graphicFrame>
        <p:nvGraphicFramePr>
          <p:cNvPr id="70660" name="Объект 70659"/>
          <p:cNvGraphicFramePr/>
          <p:nvPr/>
        </p:nvGraphicFramePr>
        <p:xfrm>
          <a:off x="4871720" y="1840230"/>
          <a:ext cx="2028825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1438910" imgH="3140075" progId="CorelDRAW.Graphic.13">
                  <p:embed/>
                </p:oleObj>
              </mc:Choice>
              <mc:Fallback>
                <p:oleObj name="" r:id="rId1" imgW="1438910" imgH="3140075" progId="CorelDRAW.Graphic.13">
                  <p:embed/>
                  <p:pic>
                    <p:nvPicPr>
                      <p:cNvPr id="0" name="Изображение 2048" descr="image6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71720" y="1840230"/>
                        <a:ext cx="2028825" cy="4441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Объект 70660"/>
          <p:cNvGraphicFramePr/>
          <p:nvPr/>
        </p:nvGraphicFramePr>
        <p:xfrm>
          <a:off x="73025" y="1214755"/>
          <a:ext cx="3851275" cy="3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3" imgW="2225675" imgH="2192020" progId="CorelDRAW.Graphic.13">
                  <p:embed/>
                </p:oleObj>
              </mc:Choice>
              <mc:Fallback>
                <p:oleObj name="" r:id="rId3" imgW="2225675" imgH="2192020" progId="CorelDRAW.Graphic.13">
                  <p:embed/>
                  <p:pic>
                    <p:nvPicPr>
                      <p:cNvPr id="0" name="Изображение 2049" descr="image6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25" y="1214755"/>
                        <a:ext cx="3851275" cy="3794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3" name="Замещающее содержимое 70662" descr="&amp;Kcy;&amp;acy;&amp;rcy;&amp;tcy;&amp;icy;&amp;ncy;&amp;kcy;&amp;icy; &amp;pcy;&amp;ocy; &amp;zcy;&amp;acy;&amp;pcy;&amp;rcy;&amp;ocy;&amp;scy;&amp;ucy; Nematoda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6191885" y="2197100"/>
            <a:ext cx="3279775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3295650" y="780415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Cuticle</a:t>
            </a:r>
            <a:endParaRPr lang="en-US" alt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295650" y="1103630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Hypoderma (Ecto-)</a:t>
            </a:r>
            <a:endParaRPr lang="en-US" altLang="ru-RU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565525" y="1656080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Meso-</a:t>
            </a:r>
            <a:endParaRPr lang="en-US" alt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851910" y="2164715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Ento-</a:t>
            </a:r>
            <a:endParaRPr lang="en-US" altLang="ru-RU"/>
          </a:p>
        </p:txBody>
      </p:sp>
      <p:cxnSp>
        <p:nvCxnSpPr>
          <p:cNvPr id="7" name="Прямая со стрелкой 6"/>
          <p:cNvCxnSpPr>
            <a:stCxn id="3" idx="1"/>
          </p:cNvCxnSpPr>
          <p:nvPr/>
        </p:nvCxnSpPr>
        <p:spPr>
          <a:xfrm flipH="1">
            <a:off x="2700020" y="964565"/>
            <a:ext cx="595630" cy="5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915920" y="1340485"/>
            <a:ext cx="504190" cy="504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987675" y="1988820"/>
            <a:ext cx="576580" cy="720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11730" y="2420620"/>
            <a:ext cx="1512570" cy="792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овое поле 10"/>
          <p:cNvSpPr txBox="1"/>
          <p:nvPr/>
        </p:nvSpPr>
        <p:spPr>
          <a:xfrm>
            <a:off x="3851910" y="3454400"/>
            <a:ext cx="2149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Schisocoel (Blastocoelom)</a:t>
            </a:r>
            <a:endParaRPr lang="en-US" alt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555875" y="3573145"/>
            <a:ext cx="1368425" cy="143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4630" y="995680"/>
            <a:ext cx="6390005" cy="28079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910" y="345440"/>
            <a:ext cx="7781290" cy="871220"/>
          </a:xfrm>
        </p:spPr>
        <p:txBody>
          <a:bodyPr/>
          <a:lstStyle/>
          <a:p>
            <a:r>
              <a:rPr lang="en-US" altLang="ru-RU" sz="3200" dirty="0">
                <a:sym typeface="+mn-ea"/>
              </a:rPr>
              <a:t>Ecdysozoa = </a:t>
            </a:r>
            <a:r>
              <a:rPr lang="ru-RU" altLang="en-US" sz="3200" dirty="0" smtClean="0">
                <a:sym typeface="+mn-ea"/>
              </a:rPr>
              <a:t>Кутикула </a:t>
            </a:r>
            <a:r>
              <a:rPr lang="en-US" altLang="ru-RU" sz="3200" dirty="0">
                <a:sym typeface="+mn-ea"/>
              </a:rPr>
              <a:t>+ </a:t>
            </a:r>
            <a:r>
              <a:rPr lang="ru-RU" altLang="en-US" sz="3200" dirty="0">
                <a:sym typeface="+mn-ea"/>
              </a:rPr>
              <a:t>Гидравлика</a:t>
            </a:r>
            <a:br>
              <a:rPr lang="en-US" altLang="ru-RU" sz="3200" dirty="0">
                <a:sym typeface="+mn-ea"/>
              </a:rPr>
            </a:br>
            <a:endParaRPr lang="en-US" altLang="ru-RU" dirty="0"/>
          </a:p>
        </p:txBody>
      </p:sp>
      <p:graphicFrame>
        <p:nvGraphicFramePr>
          <p:cNvPr id="71684" name="Объект 71683"/>
          <p:cNvGraphicFramePr/>
          <p:nvPr/>
        </p:nvGraphicFramePr>
        <p:xfrm>
          <a:off x="5041900" y="1216660"/>
          <a:ext cx="2677160" cy="2586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2642235" imgH="2716530" progId="CorelDRAW.Graphic.13">
                  <p:embed/>
                </p:oleObj>
              </mc:Choice>
              <mc:Fallback>
                <p:oleObj name="" r:id="rId1" imgW="2642235" imgH="2716530" progId="CorelDRAW.Graphic.13">
                  <p:embed/>
                  <p:pic>
                    <p:nvPicPr>
                      <p:cNvPr id="0" name="Изображение 3072" descr="image7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41900" y="1216660"/>
                        <a:ext cx="2677160" cy="25869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Объект 71684"/>
          <p:cNvGraphicFramePr/>
          <p:nvPr/>
        </p:nvGraphicFramePr>
        <p:xfrm>
          <a:off x="1597025" y="1168400"/>
          <a:ext cx="2827655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" r:id="rId3" imgW="1412240" imgH="1391920" progId="CorelDRAW.Graphic.13">
                  <p:embed/>
                </p:oleObj>
              </mc:Choice>
              <mc:Fallback>
                <p:oleObj name="" r:id="rId3" imgW="1412240" imgH="1391920" progId="CorelDRAW.Graphic.13">
                  <p:embed/>
                  <p:pic>
                    <p:nvPicPr>
                      <p:cNvPr id="0" name="Изображение 3073" descr="image7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7025" y="1168400"/>
                        <a:ext cx="2827655" cy="2635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9" name="Изображение 71688" descr="&amp;Kcy;&amp;acy;&amp;rcy;&amp;tcy;&amp;icy;&amp;ncy;&amp;kcy;&amp;icy; &amp;pcy;&amp;ocy; &amp;zcy;&amp;acy;&amp;pcy;&amp;rcy;&amp;ocy;&amp;scy;&amp;ucy; cephalorhynch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2113" y="3957638"/>
            <a:ext cx="4356100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1" name="Изображение 71690" descr="&amp;Kcy;&amp;acy;&amp;rcy;&amp;tcy;&amp;icy;&amp;ncy;&amp;kcy;&amp;icy; &amp;pcy;&amp;ocy; &amp;zcy;&amp;acy;&amp;pcy;&amp;rcy;&amp;ocy;&amp;scy;&amp;ucy; loricifera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9745" y="3954463"/>
            <a:ext cx="3095625" cy="2906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7772400" cy="1143000"/>
          </a:xfrm>
        </p:spPr>
        <p:txBody>
          <a:bodyPr/>
          <a:lstStyle/>
          <a:p>
            <a:r>
              <a:rPr lang="ru-RU" altLang="en-US" dirty="0" smtClean="0"/>
              <a:t>Кембрийские кутикулярные формы</a:t>
            </a:r>
            <a:endParaRPr lang="ru-RU" altLang="en-US" dirty="0"/>
          </a:p>
        </p:txBody>
      </p:sp>
      <p:pic>
        <p:nvPicPr>
          <p:cNvPr id="72711" name="Замещающее содержимое 72710" descr="&amp;Kcy;&amp;acy;&amp;rcy;&amp;tcy;&amp;icy;&amp;ncy;&amp;kcy;&amp;icy; &amp;pcy;&amp;ocy; &amp;zcy;&amp;acy;&amp;pcy;&amp;rcy;&amp;ocy;&amp;scy;&amp;ucy; &amp;kcy;&amp;iecy;&amp;mcy;&amp;bcy;&amp;rcy;&amp;icy;&amp;jcy;&amp;scy;&amp;kcy;&amp;acy;&amp;yacy; &amp;fcy;&amp;acy;&amp;ucy;&amp;ncy;&amp;a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103630" y="1680845"/>
            <a:ext cx="6450330" cy="4643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2880"/>
            <a:ext cx="7772400" cy="1170305"/>
          </a:xfrm>
        </p:spPr>
        <p:txBody>
          <a:bodyPr/>
          <a:lstStyle/>
          <a:p>
            <a:r>
              <a:rPr lang="en-US" altLang="ru-RU" sz="3600" dirty="0" err="1"/>
              <a:t>Arthropoda</a:t>
            </a:r>
            <a:r>
              <a:rPr lang="en-US" altLang="ru-RU" sz="3600" dirty="0"/>
              <a:t> = </a:t>
            </a:r>
            <a:r>
              <a:rPr lang="ru-RU" altLang="en-US" sz="3600" dirty="0" smtClean="0">
                <a:sym typeface="+mn-ea"/>
              </a:rPr>
              <a:t>Кутикула</a:t>
            </a:r>
            <a:r>
              <a:rPr lang="en-US" altLang="ru-RU" sz="3600" dirty="0" smtClean="0">
                <a:sym typeface="+mn-ea"/>
              </a:rPr>
              <a:t> </a:t>
            </a:r>
            <a:r>
              <a:rPr lang="en-US" altLang="ru-RU" sz="3600" dirty="0">
                <a:sym typeface="+mn-ea"/>
              </a:rPr>
              <a:t>+ </a:t>
            </a:r>
            <a:r>
              <a:rPr lang="ru-RU" altLang="en-US" sz="3600" dirty="0">
                <a:sym typeface="+mn-ea"/>
              </a:rPr>
              <a:t>Гидравлика </a:t>
            </a:r>
            <a:r>
              <a:rPr lang="en-US" altLang="ru-RU" sz="3600" dirty="0"/>
              <a:t>+ </a:t>
            </a:r>
            <a:r>
              <a:rPr lang="ru-RU" altLang="en-US" sz="3600" dirty="0"/>
              <a:t>Членистые ноги</a:t>
            </a:r>
            <a:endParaRPr lang="ru-RU" altLang="en-US" sz="3600" dirty="0"/>
          </a:p>
        </p:txBody>
      </p:sp>
      <p:graphicFrame>
        <p:nvGraphicFramePr>
          <p:cNvPr id="69636" name="Объект 69635"/>
          <p:cNvGraphicFramePr/>
          <p:nvPr/>
        </p:nvGraphicFramePr>
        <p:xfrm>
          <a:off x="163830" y="1507490"/>
          <a:ext cx="58674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" r:id="rId1" imgW="2736215" imgH="2426970" progId="CorelDRAW.Graphic.13">
                  <p:embed/>
                </p:oleObj>
              </mc:Choice>
              <mc:Fallback>
                <p:oleObj name="" r:id="rId1" imgW="2736215" imgH="2426970" progId="CorelDRAW.Graphic.13">
                  <p:embed/>
                  <p:pic>
                    <p:nvPicPr>
                      <p:cNvPr id="0" name="Изображение 4096" descr="image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3830" y="1507490"/>
                        <a:ext cx="5867400" cy="5200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Объект 69636"/>
          <p:cNvGraphicFramePr/>
          <p:nvPr/>
        </p:nvGraphicFramePr>
        <p:xfrm>
          <a:off x="6751955" y="1767840"/>
          <a:ext cx="2157413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" r:id="rId3" imgW="1532890" imgH="2164715" progId="CorelDRAW.Graphic.13">
                  <p:embed/>
                </p:oleObj>
              </mc:Choice>
              <mc:Fallback>
                <p:oleObj name="" r:id="rId3" imgW="1532890" imgH="2164715" progId="CorelDRAW.Graphic.13">
                  <p:embed/>
                  <p:pic>
                    <p:nvPicPr>
                      <p:cNvPr id="0" name="Изображение 4097" descr="image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51955" y="1767840"/>
                        <a:ext cx="2157413" cy="30591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105" y="2562860"/>
            <a:ext cx="7772400" cy="1143000"/>
          </a:xfrm>
        </p:spPr>
        <p:txBody>
          <a:bodyPr/>
          <a:p>
            <a:r>
              <a:rPr lang="en-US" altLang="ru-RU" sz="8000"/>
              <a:t>Nematoda</a:t>
            </a:r>
            <a:endParaRPr lang="en-US" altLang="ru-RU" sz="8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880"/>
            <a:ext cx="7772400" cy="688975"/>
          </a:xfrm>
        </p:spPr>
        <p:txBody>
          <a:bodyPr/>
          <a:p>
            <a:r>
              <a:rPr lang="ru-RU" altLang="ru-RU"/>
              <a:t>Внешняя морфология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953135"/>
            <a:ext cx="6130290" cy="52019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953135"/>
            <a:ext cx="2868295" cy="31616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WPS Presentation</Application>
  <PresentationFormat>Экран (4:3)</PresentationFormat>
  <Paragraphs>70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Symbol</vt:lpstr>
      <vt:lpstr>Segoe Print</vt:lpstr>
      <vt:lpstr>1_Новая презентация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PowerPoint 演示文稿</vt:lpstr>
      <vt:lpstr>Plathelmithes - мешковидные трехслойные животные</vt:lpstr>
      <vt:lpstr>Level 4 a. Внешние опорные структуры </vt:lpstr>
      <vt:lpstr>Ecdysozoa = Кутикула + Гидравлика </vt:lpstr>
      <vt:lpstr>Ecdysozoa = Кутикула + Гидравлика </vt:lpstr>
      <vt:lpstr>Кембрийские кутикулярные формы</vt:lpstr>
      <vt:lpstr>Arthropoda = Кутикула + Гидравлика + Членистые ноги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Нервы, мышцы и гиподерма</vt:lpstr>
      <vt:lpstr>PowerPoint 演示文稿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381</cp:revision>
  <dcterms:created xsi:type="dcterms:W3CDTF">2005-03-02T19:00:00Z</dcterms:created>
  <dcterms:modified xsi:type="dcterms:W3CDTF">2020-05-11T13:25:39Z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1049-11.2.0.9327</vt:lpwstr>
  </property>
</Properties>
</file>