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634" r:id="rId3"/>
    <p:sldId id="1169" r:id="rId4"/>
    <p:sldId id="1170" r:id="rId5"/>
    <p:sldId id="1172" r:id="rId6"/>
    <p:sldId id="1174" r:id="rId7"/>
    <p:sldId id="1171" r:id="rId8"/>
    <p:sldId id="1173" r:id="rId9"/>
    <p:sldId id="1180" r:id="rId10"/>
    <p:sldId id="1189" r:id="rId11"/>
    <p:sldId id="1190" r:id="rId12"/>
    <p:sldId id="1175" r:id="rId13"/>
    <p:sldId id="1176" r:id="rId14"/>
    <p:sldId id="1193" r:id="rId15"/>
    <p:sldId id="1177" r:id="rId16"/>
    <p:sldId id="1178" r:id="rId17"/>
    <p:sldId id="1183" r:id="rId18"/>
    <p:sldId id="1179" r:id="rId19"/>
    <p:sldId id="1181" r:id="rId20"/>
    <p:sldId id="1182" r:id="rId21"/>
    <p:sldId id="1192" r:id="rId22"/>
    <p:sldId id="1194" r:id="rId23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60"/>
    <p:restoredTop sz="94719"/>
  </p:normalViewPr>
  <p:slideViewPr>
    <p:cSldViewPr showGuides="1">
      <p:cViewPr>
        <p:scale>
          <a:sx n="66" d="100"/>
          <a:sy n="66" d="100"/>
        </p:scale>
        <p:origin x="-2922" y="-10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85ADB-1465-4FCF-8D1B-E067E37D3CE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9B2AF-2D09-4280-84D1-4F6D53786F2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716657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9724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3366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Заголовок 403457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ru-RU" altLang="x-none" dirty="0"/>
              <a:t>Щелчок правит образец заголовка</a:t>
            </a:r>
            <a:endParaRPr lang="ru-RU" altLang="x-none" dirty="0"/>
          </a:p>
        </p:txBody>
      </p:sp>
      <p:sp>
        <p:nvSpPr>
          <p:cNvPr id="403459" name="Замещающий текст 403458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x-none" dirty="0"/>
              <a:t>Щелчок правит образец текста</a:t>
            </a:r>
            <a:endParaRPr lang="ru-RU" altLang="x-none" dirty="0"/>
          </a:p>
          <a:p>
            <a:pPr lvl="1"/>
            <a:r>
              <a:rPr lang="ru-RU" altLang="x-none" dirty="0"/>
              <a:t>Второй уровень</a:t>
            </a:r>
            <a:endParaRPr lang="ru-RU" altLang="x-none" dirty="0"/>
          </a:p>
          <a:p>
            <a:pPr lvl="2"/>
            <a:r>
              <a:rPr lang="ru-RU" altLang="x-none" dirty="0"/>
              <a:t>Третий уровень</a:t>
            </a:r>
            <a:endParaRPr lang="ru-RU" altLang="x-none" dirty="0"/>
          </a:p>
          <a:p>
            <a:pPr lvl="3"/>
            <a:r>
              <a:rPr lang="ru-RU" altLang="x-none" dirty="0"/>
              <a:t>Четвертый уровень</a:t>
            </a:r>
            <a:endParaRPr lang="ru-RU" altLang="x-none" dirty="0"/>
          </a:p>
          <a:p>
            <a:pPr lvl="4"/>
            <a:r>
              <a:rPr lang="ru-RU" altLang="x-none" dirty="0"/>
              <a:t>Пятый уровень</a:t>
            </a:r>
            <a:endParaRPr lang="ru-RU" altLang="x-none" dirty="0"/>
          </a:p>
        </p:txBody>
      </p:sp>
      <p:sp>
        <p:nvSpPr>
          <p:cNvPr id="403460" name="Замещающая дата 403459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1" name="Замещающий нижний колонтитул 403460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2" name="Замещающий номер слайда 403461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i="0"/>
            </a:lvl1pPr>
          </a:lstStyle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marL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4" name="Заголовок 48640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defTabSz="914400">
              <a:buSzPct val="100000"/>
            </a:pPr>
            <a:r>
              <a:rPr lang="en-US" altLang="ru-RU" sz="8000" kern="1200" baseline="0">
                <a:latin typeface="Times New Roman" panose="02020603050405020304" pitchFamily="18" charset="0"/>
              </a:rPr>
              <a:t>Cestoda</a:t>
            </a:r>
            <a:endParaRPr lang="en-US" altLang="ru-RU" sz="8000" kern="1200" baseline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17165"/>
            <a:ext cx="7772400" cy="1143000"/>
          </a:xfrm>
        </p:spPr>
        <p:txBody>
          <a:bodyPr/>
          <a:p>
            <a:r>
              <a:rPr lang="ru-RU" altLang="ru-RU" sz="6000"/>
              <a:t>Жизненные циклы</a:t>
            </a:r>
            <a:endParaRPr lang="ru-RU" altLang="ru-RU" sz="6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045" y="64770"/>
            <a:ext cx="7772400" cy="516255"/>
          </a:xfrm>
        </p:spPr>
        <p:txBody>
          <a:bodyPr/>
          <a:p>
            <a:r>
              <a:rPr lang="en-US" altLang="ru-RU" sz="3200"/>
              <a:t>Pseudophyllidea</a:t>
            </a:r>
            <a:endParaRPr lang="en-US" altLang="ru-RU" sz="320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31445" y="581025"/>
            <a:ext cx="8991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/>
              <a:t>Diphyllobothrium latum</a:t>
            </a:r>
            <a:endParaRPr lang="en-US" altLang="ru-RU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7185" y="949325"/>
            <a:ext cx="7515225" cy="585914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870585" y="1842135"/>
            <a:ext cx="3277870" cy="14922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120650"/>
            <a:ext cx="7772400" cy="367665"/>
          </a:xfrm>
        </p:spPr>
        <p:txBody>
          <a:bodyPr/>
          <a:p>
            <a:r>
              <a:rPr lang="ru-RU" altLang="en-US" sz="2800"/>
              <a:t>Стадии жизненного цикла</a:t>
            </a:r>
            <a:endParaRPr lang="ru-RU" altLang="en-US" sz="28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86075" y="569595"/>
            <a:ext cx="3371850" cy="62801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9685"/>
            <a:ext cx="7772400" cy="570865"/>
          </a:xfrm>
        </p:spPr>
        <p:txBody>
          <a:bodyPr/>
          <a:p>
            <a:r>
              <a:rPr lang="en-US" altLang="ru-RU" sz="3200"/>
              <a:t>Ligulidae</a:t>
            </a:r>
            <a:endParaRPr lang="en-US" altLang="ru-RU" sz="32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1365" y="607695"/>
            <a:ext cx="5081270" cy="386969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" y="4477385"/>
            <a:ext cx="5081270" cy="233616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010" y="4460240"/>
            <a:ext cx="3139440" cy="23533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4130"/>
            <a:ext cx="7772400" cy="492760"/>
          </a:xfrm>
        </p:spPr>
        <p:txBody>
          <a:bodyPr/>
          <a:p>
            <a:r>
              <a:rPr lang="en-US" altLang="ru-RU" sz="2400"/>
              <a:t>Cyclophyllidea</a:t>
            </a:r>
            <a:endParaRPr lang="en-US" altLang="ru-RU" sz="240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76200" y="516890"/>
            <a:ext cx="8991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/>
              <a:t>Taeniarhynchus saginatus</a:t>
            </a:r>
            <a:endParaRPr lang="en-US" altLang="ru-RU"/>
          </a:p>
        </p:txBody>
      </p:sp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245" y="885190"/>
            <a:ext cx="7380605" cy="5815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1895" y="713105"/>
            <a:ext cx="1607820" cy="2124075"/>
          </a:xfrm>
          <a:prstGeom prst="rect">
            <a:avLst/>
          </a:prstGeom>
        </p:spPr>
      </p:pic>
      <p:pic>
        <p:nvPicPr>
          <p:cNvPr id="9" name="Замещающее содержимое 8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8160" y="1021080"/>
            <a:ext cx="1714500" cy="171450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685" y="2964180"/>
            <a:ext cx="2837815" cy="385064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465" y="2964180"/>
            <a:ext cx="2903220" cy="381762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rcRect l="25292" t="8500" r="22458" b="19262"/>
          <a:stretch>
            <a:fillRect/>
          </a:stretch>
        </p:blipFill>
        <p:spPr>
          <a:xfrm>
            <a:off x="99695" y="4611370"/>
            <a:ext cx="2731770" cy="220345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rcRect l="27667" r="38379"/>
          <a:stretch>
            <a:fillRect/>
          </a:stretch>
        </p:blipFill>
        <p:spPr>
          <a:xfrm rot="16200000">
            <a:off x="636270" y="2443480"/>
            <a:ext cx="1631315" cy="270446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20" y="632460"/>
            <a:ext cx="3429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165" y="55880"/>
            <a:ext cx="7772400" cy="534035"/>
          </a:xfrm>
        </p:spPr>
        <p:txBody>
          <a:bodyPr/>
          <a:p>
            <a:r>
              <a:rPr lang="ru-RU" altLang="en-US" sz="3200"/>
              <a:t>Где ошибка?</a:t>
            </a:r>
            <a:endParaRPr lang="ru-RU" altLang="en-US" sz="32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0495" y="942340"/>
            <a:ext cx="8843645" cy="49733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1"/>
          <p:cNvSpPr>
            <a:spLocks noGrp="1"/>
          </p:cNvSpPr>
          <p:nvPr/>
        </p:nvSpPr>
        <p:spPr>
          <a:xfrm>
            <a:off x="685800" y="24130"/>
            <a:ext cx="7772400" cy="49276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400"/>
              <a:t>Cyclophyllidea</a:t>
            </a:r>
            <a:endParaRPr lang="en-US" altLang="ru-RU" sz="240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76200" y="516890"/>
            <a:ext cx="8991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/>
              <a:t>Taenia solium</a:t>
            </a:r>
            <a:endParaRPr lang="en-US" alt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885190"/>
            <a:ext cx="5474970" cy="594169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250950"/>
            <a:ext cx="3209290" cy="2317115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6282690" y="799465"/>
            <a:ext cx="2178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Цистицеркоз</a:t>
            </a:r>
            <a:endParaRPr lang="ru-RU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1"/>
          <p:cNvSpPr>
            <a:spLocks noGrp="1"/>
          </p:cNvSpPr>
          <p:nvPr/>
        </p:nvSpPr>
        <p:spPr>
          <a:xfrm>
            <a:off x="685800" y="24130"/>
            <a:ext cx="7772400" cy="49276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400"/>
              <a:t>Cyclophyllidea</a:t>
            </a:r>
            <a:endParaRPr lang="en-US" altLang="ru-RU" sz="240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76200" y="516890"/>
            <a:ext cx="8991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/>
              <a:t>Echinococcus granulosus</a:t>
            </a:r>
            <a:endParaRPr lang="en-US" alt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1385" y="977900"/>
            <a:ext cx="7536815" cy="58864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177165" y="626110"/>
            <a:ext cx="3291840" cy="2468880"/>
          </a:xfrm>
          <a:prstGeom prst="rect">
            <a:avLst/>
          </a:prstGeom>
        </p:spPr>
      </p:pic>
      <p:pic>
        <p:nvPicPr>
          <p:cNvPr id="8" name="Замещающее содержимое 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5734050" y="3648710"/>
            <a:ext cx="3808730" cy="253047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rcRect l="16100" r="11150"/>
          <a:stretch>
            <a:fillRect/>
          </a:stretch>
        </p:blipFill>
        <p:spPr>
          <a:xfrm>
            <a:off x="3149600" y="3709670"/>
            <a:ext cx="2845435" cy="2816225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15" y="3709670"/>
            <a:ext cx="2755265" cy="2755265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650" y="127635"/>
            <a:ext cx="2560320" cy="2737485"/>
          </a:xfrm>
          <a:prstGeom prst="rect">
            <a:avLst/>
          </a:prstGeom>
        </p:spPr>
      </p:pic>
      <p:pic>
        <p:nvPicPr>
          <p:cNvPr id="17" name="Изображение 16" descr="Echinococcus_strobila"/>
          <p:cNvPicPr>
            <a:picLocks noChangeAspect="1"/>
          </p:cNvPicPr>
          <p:nvPr/>
        </p:nvPicPr>
        <p:blipFill>
          <a:blip r:embed="rId6"/>
          <a:srcRect t="6695" r="36830" b="4251"/>
          <a:stretch>
            <a:fillRect/>
          </a:stretch>
        </p:blipFill>
        <p:spPr>
          <a:xfrm>
            <a:off x="3149600" y="287655"/>
            <a:ext cx="2300605" cy="2722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35"/>
            <a:ext cx="7772400" cy="1143000"/>
          </a:xfrm>
        </p:spPr>
        <p:txBody>
          <a:bodyPr/>
          <a:p>
            <a:r>
              <a:rPr lang="ru-RU" altLang="ru-RU" sz="2400"/>
              <a:t>В жизненном цикле чередуется окончательный и промежуточный хозяин</a:t>
            </a:r>
            <a:endParaRPr lang="ru-RU" altLang="ru-RU" sz="240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2209165" y="2144395"/>
            <a:ext cx="22764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ru-RU"/>
              <a:t>Позвоночное животное</a:t>
            </a:r>
            <a:endParaRPr lang="ru-RU" altLang="ru-RU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4485640" y="2144395"/>
            <a:ext cx="22764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ru-RU"/>
              <a:t>Промежуточный хозяин</a:t>
            </a:r>
            <a:endParaRPr lang="ru-RU" altLang="ru-RU"/>
          </a:p>
        </p:txBody>
      </p:sp>
      <p:sp>
        <p:nvSpPr>
          <p:cNvPr id="6" name="Круговая стрелка 5"/>
          <p:cNvSpPr/>
          <p:nvPr/>
        </p:nvSpPr>
        <p:spPr>
          <a:xfrm>
            <a:off x="3650615" y="1421130"/>
            <a:ext cx="1440180" cy="1368425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7" name="Круговая стрелка 6"/>
          <p:cNvSpPr/>
          <p:nvPr/>
        </p:nvSpPr>
        <p:spPr>
          <a:xfrm rot="10800000">
            <a:off x="3650615" y="2144395"/>
            <a:ext cx="1440180" cy="1368425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>
              <a:solidFill>
                <a:schemeClr val="tx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142490" y="3634105"/>
            <a:ext cx="4552315" cy="2571750"/>
            <a:chOff x="3374" y="5723"/>
            <a:chExt cx="7169" cy="4050"/>
          </a:xfrm>
        </p:grpSpPr>
        <p:sp>
          <p:nvSpPr>
            <p:cNvPr id="8" name="Текстовое поле 7"/>
            <p:cNvSpPr txBox="1"/>
            <p:nvPr/>
          </p:nvSpPr>
          <p:spPr>
            <a:xfrm>
              <a:off x="3374" y="6862"/>
              <a:ext cx="358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ru-RU"/>
                <a:t>Позвоночное животное</a:t>
              </a:r>
              <a:endParaRPr lang="ru-RU" altLang="ru-RU"/>
            </a:p>
          </p:txBody>
        </p:sp>
        <p:sp>
          <p:nvSpPr>
            <p:cNvPr id="9" name="Текстовое поле 8"/>
            <p:cNvSpPr txBox="1"/>
            <p:nvPr/>
          </p:nvSpPr>
          <p:spPr>
            <a:xfrm>
              <a:off x="6959" y="6862"/>
              <a:ext cx="358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ru-RU"/>
                <a:t>Промежуточный хозяин 1</a:t>
              </a:r>
              <a:endParaRPr lang="ru-RU" altLang="ru-RU"/>
            </a:p>
          </p:txBody>
        </p:sp>
        <p:sp>
          <p:nvSpPr>
            <p:cNvPr id="10" name="Круговая стрелка 9"/>
            <p:cNvSpPr/>
            <p:nvPr/>
          </p:nvSpPr>
          <p:spPr>
            <a:xfrm>
              <a:off x="5644" y="5723"/>
              <a:ext cx="2268" cy="2155"/>
            </a:xfrm>
            <a:prstGeom prst="circular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Текстовое поле 10"/>
            <p:cNvSpPr txBox="1"/>
            <p:nvPr/>
          </p:nvSpPr>
          <p:spPr>
            <a:xfrm>
              <a:off x="6933" y="8757"/>
              <a:ext cx="358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ru-RU"/>
                <a:t>Промежуточный хозяин 2</a:t>
              </a:r>
              <a:endParaRPr lang="ru-RU" altLang="ru-RU"/>
            </a:p>
          </p:txBody>
        </p:sp>
        <p:sp>
          <p:nvSpPr>
            <p:cNvPr id="12" name="Текстовое поле 11"/>
            <p:cNvSpPr txBox="1"/>
            <p:nvPr/>
          </p:nvSpPr>
          <p:spPr>
            <a:xfrm>
              <a:off x="3479" y="8757"/>
              <a:ext cx="358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ru-RU"/>
                <a:t>Промежуточный хозяин 3</a:t>
              </a:r>
              <a:endParaRPr lang="ru-RU" altLang="ru-RU"/>
            </a:p>
          </p:txBody>
        </p:sp>
        <p:sp>
          <p:nvSpPr>
            <p:cNvPr id="13" name="Стрелка вниз 12"/>
            <p:cNvSpPr/>
            <p:nvPr/>
          </p:nvSpPr>
          <p:spPr>
            <a:xfrm>
              <a:off x="8448" y="7878"/>
              <a:ext cx="340" cy="79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  <p:sp>
          <p:nvSpPr>
            <p:cNvPr id="14" name="Стрелка вниз 13"/>
            <p:cNvSpPr/>
            <p:nvPr/>
          </p:nvSpPr>
          <p:spPr>
            <a:xfrm rot="5400000">
              <a:off x="6713" y="8994"/>
              <a:ext cx="340" cy="79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  <p:sp>
          <p:nvSpPr>
            <p:cNvPr id="15" name="Стрелка вниз 14"/>
            <p:cNvSpPr/>
            <p:nvPr/>
          </p:nvSpPr>
          <p:spPr>
            <a:xfrm rot="10800000">
              <a:off x="4996" y="7964"/>
              <a:ext cx="340" cy="79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25170" y="885190"/>
            <a:ext cx="7733030" cy="5854065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/>
        </p:nvSpPr>
        <p:spPr>
          <a:xfrm>
            <a:off x="685800" y="24130"/>
            <a:ext cx="7772400" cy="49276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ru-RU" sz="2400"/>
              <a:t>Cyclophyllidea</a:t>
            </a:r>
            <a:endParaRPr lang="en-US" altLang="ru-RU" sz="2400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75565" y="516890"/>
            <a:ext cx="8991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/>
              <a:t>Alveococcus multilocularis</a:t>
            </a:r>
            <a:endParaRPr lang="en-US" alt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73660"/>
            <a:ext cx="7772400" cy="562610"/>
          </a:xfrm>
        </p:spPr>
        <p:txBody>
          <a:bodyPr/>
          <a:p>
            <a:r>
              <a:rPr lang="ru-RU" altLang="en-US" sz="2800"/>
              <a:t>Caryophyllidea</a:t>
            </a:r>
            <a:endParaRPr lang="ru-RU" altLang="en-US" sz="28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8125" y="776605"/>
            <a:ext cx="2844800" cy="213550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885" y="776605"/>
            <a:ext cx="2316480" cy="54387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543560"/>
          </a:xfrm>
        </p:spPr>
        <p:txBody>
          <a:bodyPr/>
          <a:p>
            <a:r>
              <a:rPr lang="ru-RU" altLang="en-US" sz="3600"/>
              <a:t>Стробила</a:t>
            </a:r>
            <a:endParaRPr lang="ru-RU" altLang="en-US" sz="360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335" y="737870"/>
            <a:ext cx="4326890" cy="324548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990465" y="1011555"/>
            <a:ext cx="3311525" cy="331152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" y="4098290"/>
            <a:ext cx="4327525" cy="292544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270" y="4888865"/>
            <a:ext cx="4537075" cy="181864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5942965" y="571500"/>
            <a:ext cx="1797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Сколекс</a:t>
            </a:r>
            <a:endParaRPr lang="ru-RU" altLang="en-US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747385" y="4520565"/>
            <a:ext cx="1797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Проглоттиды</a:t>
            </a:r>
            <a:endParaRPr lang="ru-RU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0160"/>
            <a:ext cx="3360420" cy="404495"/>
          </a:xfrm>
        </p:spPr>
        <p:txBody>
          <a:bodyPr/>
          <a:p>
            <a:r>
              <a:rPr lang="ru-RU" altLang="en-US" sz="2800"/>
              <a:t>Покровы</a:t>
            </a:r>
            <a:endParaRPr lang="ru-RU" altLang="en-US" sz="28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 l="67439" b="24606"/>
          <a:stretch>
            <a:fillRect/>
          </a:stretch>
        </p:blipFill>
        <p:spPr>
          <a:xfrm>
            <a:off x="152400" y="824230"/>
            <a:ext cx="3360420" cy="583565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950" y="824230"/>
            <a:ext cx="5357495" cy="1384935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/>
        </p:nvSpPr>
        <p:spPr>
          <a:xfrm>
            <a:off x="4250055" y="10160"/>
            <a:ext cx="3360420" cy="40449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2800"/>
              <a:t>Поперечный срез</a:t>
            </a:r>
            <a:endParaRPr lang="ru-RU" altLang="en-US" sz="2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74295"/>
            <a:ext cx="7772400" cy="469900"/>
          </a:xfrm>
        </p:spPr>
        <p:txBody>
          <a:bodyPr/>
          <a:p>
            <a:r>
              <a:rPr lang="ru-RU" altLang="en-US" sz="2400"/>
              <a:t>Нервная система</a:t>
            </a:r>
            <a:endParaRPr lang="ru-RU" altLang="en-US" sz="24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57630" y="527685"/>
            <a:ext cx="2550160" cy="447802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475" y="527685"/>
            <a:ext cx="3731895" cy="447865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50" y="5108575"/>
            <a:ext cx="3463290" cy="16738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985" y="-17780"/>
            <a:ext cx="7772400" cy="589915"/>
          </a:xfrm>
        </p:spPr>
        <p:txBody>
          <a:bodyPr/>
          <a:p>
            <a:r>
              <a:rPr lang="ru-RU" altLang="en-US" sz="3200"/>
              <a:t>Протонефридии</a:t>
            </a:r>
            <a:endParaRPr lang="ru-RU" altLang="en-US" sz="320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537835" y="958850"/>
            <a:ext cx="3424555" cy="581914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58850"/>
            <a:ext cx="5106035" cy="48069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26670"/>
            <a:ext cx="7772400" cy="533400"/>
          </a:xfrm>
        </p:spPr>
        <p:txBody>
          <a:bodyPr/>
          <a:p>
            <a:r>
              <a:rPr lang="ru-RU" altLang="en-US" sz="2800"/>
              <a:t>Два типа женской половой системы</a:t>
            </a:r>
            <a:endParaRPr lang="ru-RU" altLang="en-US" sz="28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445" y="929005"/>
            <a:ext cx="8373745" cy="57791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4770"/>
            <a:ext cx="7772400" cy="386715"/>
          </a:xfrm>
        </p:spPr>
        <p:txBody>
          <a:bodyPr/>
          <a:p>
            <a:r>
              <a:rPr lang="ru-RU" altLang="ru-RU" sz="2800"/>
              <a:t>Незрелый членик </a:t>
            </a:r>
            <a:r>
              <a:rPr lang="en-US" altLang="ru-RU" sz="2800"/>
              <a:t>Cyclophyllidea</a:t>
            </a:r>
            <a:endParaRPr lang="en-US" altLang="ru-RU" sz="2800"/>
          </a:p>
        </p:txBody>
      </p:sp>
      <p:pic>
        <p:nvPicPr>
          <p:cNvPr id="4" name="Изображение 3" descr="T_sagin_image0067"/>
          <p:cNvPicPr>
            <a:picLocks noChangeAspect="1"/>
          </p:cNvPicPr>
          <p:nvPr/>
        </p:nvPicPr>
        <p:blipFill>
          <a:blip r:embed="rId1"/>
          <a:srcRect t="28222" b="12290"/>
          <a:stretch>
            <a:fillRect/>
          </a:stretch>
        </p:blipFill>
        <p:spPr>
          <a:xfrm>
            <a:off x="-27305" y="1487805"/>
            <a:ext cx="5760085" cy="4570095"/>
          </a:xfrm>
          <a:prstGeom prst="rect">
            <a:avLst/>
          </a:prstGeom>
        </p:spPr>
      </p:pic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5170" y="610870"/>
            <a:ext cx="3205480" cy="54470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9685"/>
            <a:ext cx="7772400" cy="616585"/>
          </a:xfrm>
        </p:spPr>
        <p:txBody>
          <a:bodyPr/>
          <a:p>
            <a:r>
              <a:rPr lang="ru-RU" altLang="en-US" sz="2800"/>
              <a:t>Членик </a:t>
            </a:r>
            <a:r>
              <a:rPr lang="en-US" altLang="en-US" sz="2800"/>
              <a:t>Pseudophyllidea</a:t>
            </a:r>
            <a:endParaRPr lang="en-US" altLang="en-US" sz="28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" y="1061720"/>
            <a:ext cx="4869180" cy="45720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rcRect b="5016"/>
          <a:stretch>
            <a:fillRect/>
          </a:stretch>
        </p:blipFill>
        <p:spPr>
          <a:xfrm>
            <a:off x="5189855" y="1061720"/>
            <a:ext cx="3825240" cy="31261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Новая презентация">
  <a:themeElements>
    <a:clrScheme name="">
      <a:dk1>
        <a:srgbClr val="FFFFFF"/>
      </a:dk1>
      <a:lt1>
        <a:srgbClr val="0000FF"/>
      </a:lt1>
      <a:dk2>
        <a:srgbClr val="FFFF00"/>
      </a:dk2>
      <a:lt2>
        <a:srgbClr val="000000"/>
      </a:lt2>
      <a:accent1>
        <a:srgbClr val="FF9900"/>
      </a:accent1>
      <a:accent2>
        <a:srgbClr val="00FFFF"/>
      </a:accent2>
      <a:accent3>
        <a:srgbClr val="AAAAFF"/>
      </a:accent3>
      <a:accent4>
        <a:srgbClr val="DCDCDC"/>
      </a:accent4>
      <a:accent5>
        <a:srgbClr val="FFCAAA"/>
      </a:accent5>
      <a:accent6>
        <a:srgbClr val="00E5E5"/>
      </a:accent6>
      <a:hlink>
        <a:srgbClr val="FF0000"/>
      </a:hlink>
      <a:folHlink>
        <a:srgbClr val="969696"/>
      </a:folHlink>
    </a:clrScheme>
    <a:fontScheme name="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620</Words>
  <Application>WPS Presentation</Application>
  <PresentationFormat>Экран (4:3)</PresentationFormat>
  <Paragraphs>68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Arial</vt:lpstr>
      <vt:lpstr>SimSun</vt:lpstr>
      <vt:lpstr>Wingdings</vt:lpstr>
      <vt:lpstr>Times New Roman</vt:lpstr>
      <vt:lpstr>Microsoft YaHei</vt:lpstr>
      <vt:lpstr/>
      <vt:lpstr>Arial Unicode MS</vt:lpstr>
      <vt:lpstr>Calibri</vt:lpstr>
      <vt:lpstr>Segoe Print</vt:lpstr>
      <vt:lpstr>Новая презентация</vt:lpstr>
      <vt:lpstr>Cestoda</vt:lpstr>
      <vt:lpstr>В жизненном цикле чередуется окончательный и промежуточный хозяин</vt:lpstr>
      <vt:lpstr>Стробила</vt:lpstr>
      <vt:lpstr>Покровы</vt:lpstr>
      <vt:lpstr>Нервная система</vt:lpstr>
      <vt:lpstr>Протонефридии</vt:lpstr>
      <vt:lpstr>Два типа женской половой системы</vt:lpstr>
      <vt:lpstr>Незрелый членик Cyclophyllidea</vt:lpstr>
      <vt:lpstr>PowerPoint 演示文稿</vt:lpstr>
      <vt:lpstr>PowerPoint 演示文稿</vt:lpstr>
      <vt:lpstr>Pseudophyllidea</vt:lpstr>
      <vt:lpstr>Стадии жизненного цикла</vt:lpstr>
      <vt:lpstr>PowerPoint 演示文稿</vt:lpstr>
      <vt:lpstr>Cyclophyllidea</vt:lpstr>
      <vt:lpstr>PowerPoint 演示文稿</vt:lpstr>
      <vt:lpstr>Где ошибка?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СПбГУ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Riftia pachyptila</dc:title>
  <dc:creator>Наталья Николаевна Шунатова</dc:creator>
  <cp:lastModifiedBy>Vadim Khaitov</cp:lastModifiedBy>
  <cp:revision>400</cp:revision>
  <dcterms:created xsi:type="dcterms:W3CDTF">2005-03-02T19:00:00Z</dcterms:created>
  <dcterms:modified xsi:type="dcterms:W3CDTF">2020-04-04T20:02:02Z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1049-11.2.0.9232</vt:lpwstr>
  </property>
</Properties>
</file>