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1212" r:id="rId3"/>
    <p:sldId id="1169" r:id="rId4"/>
    <p:sldId id="1171" r:id="rId5"/>
    <p:sldId id="1173" r:id="rId6"/>
    <p:sldId id="1172" r:id="rId7"/>
    <p:sldId id="1174" r:id="rId8"/>
    <p:sldId id="634" r:id="rId9"/>
    <p:sldId id="1175" r:id="rId10"/>
    <p:sldId id="1178" r:id="rId11"/>
    <p:sldId id="1183" r:id="rId12"/>
    <p:sldId id="1176" r:id="rId13"/>
    <p:sldId id="1179" r:id="rId14"/>
    <p:sldId id="1199" r:id="rId15"/>
    <p:sldId id="1187" r:id="rId16"/>
    <p:sldId id="1182" r:id="rId17"/>
    <p:sldId id="1177" r:id="rId18"/>
    <p:sldId id="1180" r:id="rId19"/>
    <p:sldId id="1185" r:id="rId20"/>
    <p:sldId id="1186" r:id="rId21"/>
    <p:sldId id="1181" r:id="rId22"/>
    <p:sldId id="1184" r:id="rId23"/>
    <p:sldId id="1188" r:id="rId24"/>
    <p:sldId id="1189" r:id="rId25"/>
    <p:sldId id="1190" r:id="rId26"/>
    <p:sldId id="1191" r:id="rId27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60"/>
    <p:restoredTop sz="94719"/>
  </p:normalViewPr>
  <p:slideViewPr>
    <p:cSldViewPr showGuides="1">
      <p:cViewPr>
        <p:scale>
          <a:sx n="66" d="100"/>
          <a:sy n="66" d="100"/>
        </p:scale>
        <p:origin x="-2922" y="-10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1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ru-RU"/>
              <a:t>Platheln</a:t>
            </a:r>
            <a:r>
              <a:rPr lang="en-US" altLang="ru-RU">
                <a:sym typeface="+mn-ea"/>
              </a:rPr>
              <a:t>mi</a:t>
            </a:r>
            <a:r>
              <a:rPr lang="en-US" altLang="ru-RU"/>
              <a:t>thes</a:t>
            </a:r>
            <a:endParaRPr lang="en-US" altLang="ru-RU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en-US" altLang="ru-RU"/>
              <a:t>Turbellaria</a:t>
            </a:r>
            <a:endParaRPr lang="en-US" altLang="ru-RU"/>
          </a:p>
          <a:p>
            <a:r>
              <a:rPr lang="en-US" altLang="ru-RU"/>
              <a:t>Trematoda</a:t>
            </a:r>
            <a:endParaRPr lang="en-US" altLang="ru-RU"/>
          </a:p>
          <a:p>
            <a:r>
              <a:rPr lang="en-US" altLang="ru-RU"/>
              <a:t>Cestoda</a:t>
            </a:r>
            <a:endParaRPr lang="en-US" altLang="ru-RU"/>
          </a:p>
          <a:p>
            <a:r>
              <a:rPr lang="en-US" altLang="ru-RU"/>
              <a:t>etc...</a:t>
            </a:r>
            <a:endParaRPr lang="en-US" alt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1"/>
          <a:srcRect l="5949" t="38765" r="6505" b="16250"/>
          <a:stretch>
            <a:fillRect/>
          </a:stretch>
        </p:blipFill>
        <p:spPr>
          <a:xfrm rot="16200000">
            <a:off x="-351790" y="2451735"/>
            <a:ext cx="6350000" cy="2447290"/>
          </a:xfrm>
          <a:prstGeom prst="rect">
            <a:avLst/>
          </a:prstGeom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620" y="500380"/>
            <a:ext cx="3650615" cy="6292850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74825" y="-13970"/>
            <a:ext cx="5428615" cy="514350"/>
          </a:xfrm>
        </p:spPr>
        <p:txBody>
          <a:bodyPr/>
          <a:p>
            <a:r>
              <a:rPr lang="en-US" altLang="ru-RU" sz="2800"/>
              <a:t>C</a:t>
            </a:r>
            <a:r>
              <a:rPr lang="ru-RU" altLang="en-US" sz="2800"/>
              <a:t>троение </a:t>
            </a:r>
            <a:r>
              <a:rPr lang="en-US" altLang="ru-RU" sz="2800"/>
              <a:t>Polystoma</a:t>
            </a:r>
            <a:endParaRPr lang="en-US" altLang="ru-RU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5800" y="111760"/>
            <a:ext cx="7772400" cy="1143000"/>
          </a:xfrm>
        </p:spPr>
        <p:txBody>
          <a:bodyPr/>
          <a:p>
            <a:r>
              <a:rPr lang="ru-RU" altLang="ru-RU"/>
              <a:t>Многообразие моногеней</a:t>
            </a:r>
            <a:endParaRPr lang="ru-RU" altLang="ru-RU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57175" y="1144905"/>
            <a:ext cx="8469630" cy="50742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10795"/>
            <a:ext cx="7772400" cy="634365"/>
          </a:xfrm>
        </p:spPr>
        <p:txBody>
          <a:bodyPr/>
          <a:p>
            <a:r>
              <a:rPr lang="ru-RU" altLang="ru-RU" sz="3200"/>
              <a:t>Строение прикрепительных органов</a:t>
            </a:r>
            <a:endParaRPr lang="ru-RU" altLang="ru-RU" sz="32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>
            <a:lum bright="24000"/>
          </a:blip>
          <a:stretch>
            <a:fillRect/>
          </a:stretch>
        </p:blipFill>
        <p:spPr>
          <a:xfrm>
            <a:off x="1455420" y="885190"/>
            <a:ext cx="5885815" cy="58229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rcRect t="44539"/>
          <a:stretch>
            <a:fillRect/>
          </a:stretch>
        </p:blipFill>
        <p:spPr>
          <a:xfrm>
            <a:off x="1430020" y="1447165"/>
            <a:ext cx="5922645" cy="432689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10795"/>
            <a:ext cx="7772400" cy="634365"/>
          </a:xfrm>
        </p:spPr>
        <p:txBody>
          <a:bodyPr/>
          <a:p>
            <a:r>
              <a:rPr lang="ru-RU" altLang="ru-RU" sz="3200"/>
              <a:t>Строение прикрепительных органов</a:t>
            </a:r>
            <a:endParaRPr lang="ru-RU" altLang="ru-RU"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"/>
            <a:ext cx="7772400" cy="574040"/>
          </a:xfrm>
        </p:spPr>
        <p:txBody>
          <a:bodyPr/>
          <a:p>
            <a:r>
              <a:rPr lang="ru-RU" altLang="ru-RU"/>
              <a:t>Кишечник</a:t>
            </a:r>
            <a:endParaRPr lang="ru-RU" altLang="ru-RU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3880" y="1436370"/>
            <a:ext cx="7748905" cy="41675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3035"/>
            <a:ext cx="7772400" cy="473075"/>
          </a:xfrm>
        </p:spPr>
        <p:txBody>
          <a:bodyPr/>
          <a:p>
            <a:r>
              <a:rPr lang="ru-RU" altLang="ru-RU"/>
              <a:t>Нервная система</a:t>
            </a:r>
            <a:endParaRPr lang="ru-RU" altLang="ru-RU"/>
          </a:p>
        </p:txBody>
      </p:sp>
      <p:pic>
        <p:nvPicPr>
          <p:cNvPr id="14" name="Замещающее содержимое 1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39645" y="1005840"/>
            <a:ext cx="3616960" cy="574484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91440"/>
            <a:ext cx="7772400" cy="492760"/>
          </a:xfrm>
        </p:spPr>
        <p:txBody>
          <a:bodyPr/>
          <a:p>
            <a:r>
              <a:rPr lang="ru-RU" altLang="en-US"/>
              <a:t>Половая система</a:t>
            </a:r>
            <a:endParaRPr lang="ru-RU" altLang="en-US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26945" y="921385"/>
            <a:ext cx="5239385" cy="562229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46760" y="101600"/>
            <a:ext cx="7772400" cy="584200"/>
          </a:xfrm>
        </p:spPr>
        <p:txBody>
          <a:bodyPr/>
          <a:p>
            <a:pPr algn="r"/>
            <a:r>
              <a:rPr lang="en-US" altLang="ru-RU" sz="2400"/>
              <a:t>Diplozoon paradoxum</a:t>
            </a:r>
            <a:endParaRPr lang="en-US" altLang="ru-RU" sz="24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31750" y="-24130"/>
            <a:ext cx="3063240" cy="403479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1750" y="4010660"/>
            <a:ext cx="3442970" cy="258508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0290" y="685800"/>
            <a:ext cx="5511800" cy="51739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7880" y="2153920"/>
            <a:ext cx="7772400" cy="1143000"/>
          </a:xfrm>
        </p:spPr>
        <p:txBody>
          <a:bodyPr/>
          <a:p>
            <a:r>
              <a:rPr lang="ru-RU" altLang="en-US"/>
              <a:t>Жизненные циклы моногеней</a:t>
            </a:r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64515"/>
          </a:xfrm>
        </p:spPr>
        <p:txBody>
          <a:bodyPr/>
          <a:p>
            <a:r>
              <a:rPr lang="ru-RU" altLang="ru-RU" sz="2400"/>
              <a:t>Яйца</a:t>
            </a:r>
            <a:endParaRPr lang="ru-RU" altLang="ru-RU" sz="24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idx="1"/>
          </p:nvPr>
        </p:nvPicPr>
        <p:blipFill>
          <a:blip r:embed="rId1"/>
          <a:srcRect b="51690"/>
          <a:stretch>
            <a:fillRect/>
          </a:stretch>
        </p:blipFill>
        <p:spPr>
          <a:xfrm>
            <a:off x="1223645" y="442595"/>
            <a:ext cx="6939915" cy="5161915"/>
          </a:xfrm>
          <a:prstGeom prst="rect">
            <a:avLst/>
          </a:prstGeom>
        </p:spPr>
      </p:pic>
      <p:pic>
        <p:nvPicPr>
          <p:cNvPr id="6" name="Замещающее содержимое 4"/>
          <p:cNvPicPr>
            <a:picLocks noChangeAspect="1"/>
          </p:cNvPicPr>
          <p:nvPr/>
        </p:nvPicPr>
        <p:blipFill>
          <a:blip r:embed="rId1"/>
          <a:srcRect l="-3111" t="48726" r="3111" b="23461"/>
          <a:stretch>
            <a:fillRect/>
          </a:stretch>
        </p:blipFill>
        <p:spPr>
          <a:xfrm>
            <a:off x="-12065" y="2947670"/>
            <a:ext cx="9168130" cy="3926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1190" y="2471420"/>
            <a:ext cx="7772400" cy="1143000"/>
          </a:xfrm>
        </p:spPr>
        <p:txBody>
          <a:bodyPr/>
          <a:p>
            <a:r>
              <a:rPr lang="en-US" altLang="ru-RU" sz="7200"/>
              <a:t>Aspidogastrea</a:t>
            </a:r>
            <a:endParaRPr lang="en-US" altLang="ru-RU" sz="72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787400" y="20320"/>
            <a:ext cx="7772400" cy="1143000"/>
          </a:xfrm>
        </p:spPr>
        <p:txBody>
          <a:bodyPr/>
          <a:p>
            <a:r>
              <a:rPr lang="ru-RU" altLang="ru-RU"/>
              <a:t>Онкомирацидий</a:t>
            </a:r>
            <a:endParaRPr lang="ru-RU" altLang="ru-RU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224780" y="1163320"/>
            <a:ext cx="2858770" cy="5637530"/>
          </a:xfrm>
          <a:prstGeom prst="rect">
            <a:avLst/>
          </a:prstGeom>
        </p:spPr>
      </p:pic>
      <p:pic>
        <p:nvPicPr>
          <p:cNvPr id="9" name="Замещающее содержимое 4"/>
          <p:cNvPicPr>
            <a:picLocks noChangeAspect="1"/>
          </p:cNvPicPr>
          <p:nvPr/>
        </p:nvPicPr>
        <p:blipFill>
          <a:blip r:embed="rId2"/>
          <a:srcRect l="31192" t="23094" r="33306" b="51690"/>
          <a:stretch>
            <a:fillRect/>
          </a:stretch>
        </p:blipFill>
        <p:spPr>
          <a:xfrm>
            <a:off x="424180" y="1710690"/>
            <a:ext cx="4153535" cy="4542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91440"/>
            <a:ext cx="7772400" cy="483235"/>
          </a:xfrm>
        </p:spPr>
        <p:txBody>
          <a:bodyPr/>
          <a:p>
            <a:r>
              <a:rPr lang="en-US" altLang="en-US" sz="2800"/>
              <a:t>Diplozoon paradoxum</a:t>
            </a:r>
            <a:endParaRPr lang="en-US" altLang="en-US" sz="2800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789305" y="574675"/>
            <a:ext cx="7290435" cy="62477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9235"/>
            <a:ext cx="7772400" cy="584200"/>
          </a:xfrm>
        </p:spPr>
        <p:txBody>
          <a:bodyPr/>
          <a:p>
            <a:pPr algn="r"/>
            <a:r>
              <a:rPr lang="en-US" altLang="ru-RU" sz="2800"/>
              <a:t>Polystoma </a:t>
            </a:r>
            <a:br>
              <a:rPr lang="en-US" altLang="ru-RU" sz="2800"/>
            </a:br>
            <a:r>
              <a:rPr lang="en-US" altLang="ru-RU" sz="2800"/>
              <a:t>integerrimum</a:t>
            </a:r>
            <a:endParaRPr lang="en-US" altLang="ru-RU" sz="28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7465" y="56515"/>
            <a:ext cx="5340350" cy="678624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5986145" y="1165860"/>
            <a:ext cx="2471420" cy="5676900"/>
            <a:chOff x="8637" y="1594"/>
            <a:chExt cx="3892" cy="8940"/>
          </a:xfrm>
        </p:grpSpPr>
        <p:pic>
          <p:nvPicPr>
            <p:cNvPr id="6" name="Изображение 5"/>
            <p:cNvPicPr>
              <a:picLocks noChangeAspect="1"/>
            </p:cNvPicPr>
            <p:nvPr/>
          </p:nvPicPr>
          <p:blipFill>
            <a:blip r:embed="rId2"/>
            <a:srcRect t="1724" r="30515" b="2002"/>
            <a:stretch>
              <a:fillRect/>
            </a:stretch>
          </p:blipFill>
          <p:spPr>
            <a:xfrm>
              <a:off x="8637" y="1594"/>
              <a:ext cx="3893" cy="8940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12189" y="4152"/>
              <a:ext cx="340" cy="79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637" y="9243"/>
              <a:ext cx="557" cy="93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ru-RU" altLang="en-US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940" y="2514600"/>
            <a:ext cx="7772400" cy="1143000"/>
          </a:xfrm>
        </p:spPr>
        <p:txBody>
          <a:bodyPr/>
          <a:p>
            <a:r>
              <a:rPr lang="ru-RU" altLang="en-US" sz="7200"/>
              <a:t>«</a:t>
            </a:r>
            <a:r>
              <a:rPr lang="en-US" altLang="ru-RU" sz="7200"/>
              <a:t>Cestodaria</a:t>
            </a:r>
            <a:r>
              <a:rPr lang="ru-RU" altLang="en-US" sz="7200"/>
              <a:t>»</a:t>
            </a:r>
            <a:endParaRPr lang="ru-RU" altLang="en-US" sz="7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114300"/>
            <a:ext cx="7772400" cy="490220"/>
          </a:xfrm>
        </p:spPr>
        <p:txBody>
          <a:bodyPr/>
          <a:p>
            <a:r>
              <a:rPr lang="ru-RU" altLang="ru-RU" sz="2800"/>
              <a:t>Гирокотилиды</a:t>
            </a:r>
            <a:endParaRPr lang="ru-RU" altLang="ru-RU" sz="2800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835" y="649605"/>
            <a:ext cx="3808730" cy="610552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rcRect l="39480" t="8027" r="22010"/>
          <a:stretch>
            <a:fillRect/>
          </a:stretch>
        </p:blipFill>
        <p:spPr>
          <a:xfrm>
            <a:off x="4099560" y="668020"/>
            <a:ext cx="4358005" cy="4127500"/>
          </a:xfrm>
          <a:prstGeom prst="rect">
            <a:avLst/>
          </a:prstGeom>
        </p:spPr>
      </p:pic>
      <p:pic>
        <p:nvPicPr>
          <p:cNvPr id="9" name="Замещающее содержимое 8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4065" y="4849495"/>
            <a:ext cx="3518535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875"/>
            <a:ext cx="7772400" cy="502920"/>
          </a:xfrm>
        </p:spPr>
        <p:txBody>
          <a:bodyPr/>
          <a:p>
            <a:r>
              <a:rPr lang="ru-RU" altLang="en-US" sz="2400"/>
              <a:t>Амфилиниды</a:t>
            </a:r>
            <a:endParaRPr lang="ru-RU" altLang="en-US" sz="240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0" y="518795"/>
            <a:ext cx="5026025" cy="387159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25829" t="25077" r="53997" b="14035"/>
          <a:stretch>
            <a:fillRect/>
          </a:stretch>
        </p:blipFill>
        <p:spPr>
          <a:xfrm>
            <a:off x="7151370" y="15875"/>
            <a:ext cx="1961515" cy="3330575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4841240" y="3041015"/>
            <a:ext cx="22104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ru-RU" altLang="en-US"/>
              <a:t>Ликофора</a:t>
            </a:r>
            <a:endParaRPr lang="ru-RU" altLang="en-US"/>
          </a:p>
        </p:txBody>
      </p:sp>
      <p:pic>
        <p:nvPicPr>
          <p:cNvPr id="8" name="Замещающее содержимое 7"/>
          <p:cNvPicPr>
            <a:picLocks noChangeAspect="1"/>
          </p:cNvPicPr>
          <p:nvPr>
            <p:ph idx="1"/>
          </p:nvPr>
        </p:nvPicPr>
        <p:blipFill>
          <a:blip r:embed="rId3"/>
          <a:srcRect l="24256" t="29383" r="32077" b="25756"/>
          <a:stretch>
            <a:fillRect/>
          </a:stretch>
        </p:blipFill>
        <p:spPr>
          <a:xfrm>
            <a:off x="3185795" y="3345815"/>
            <a:ext cx="5927090" cy="3426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002790" y="425450"/>
            <a:ext cx="4076065" cy="54279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6068695" y="4932680"/>
            <a:ext cx="31013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/>
              <a:t>Хозяева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Двустворчатые моллюски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Черепахи</a:t>
            </a:r>
            <a:endParaRPr lang="ru-RU" alt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en-US"/>
              <a:t> Рыбы</a:t>
            </a:r>
            <a:endParaRPr lang="ru-RU" altLang="en-US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8245" y="425450"/>
            <a:ext cx="2682240" cy="4145280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rcRect b="10547"/>
          <a:stretch>
            <a:fillRect/>
          </a:stretch>
        </p:blipFill>
        <p:spPr>
          <a:xfrm>
            <a:off x="139700" y="425450"/>
            <a:ext cx="1719580" cy="41452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3" name="Замещающее содержимое 12"/>
          <p:cNvPicPr>
            <a:picLocks noChangeAspect="1"/>
          </p:cNvPicPr>
          <p:nvPr>
            <p:ph sz="half" idx="1"/>
          </p:nvPr>
        </p:nvPicPr>
        <p:blipFill>
          <a:blip r:embed="rId1"/>
          <a:srcRect l="29334" t="56173" r="49015" b="19321"/>
          <a:stretch>
            <a:fillRect/>
          </a:stretch>
        </p:blipFill>
        <p:spPr>
          <a:xfrm>
            <a:off x="331470" y="92710"/>
            <a:ext cx="3808730" cy="2141855"/>
          </a:xfrm>
          <a:prstGeom prst="rect">
            <a:avLst/>
          </a:prstGeom>
        </p:spPr>
      </p:pic>
      <p:pic>
        <p:nvPicPr>
          <p:cNvPr id="18" name="Замещающее содержимое 17"/>
          <p:cNvPicPr>
            <a:picLocks noChangeAspect="1"/>
          </p:cNvPicPr>
          <p:nvPr>
            <p:ph sz="half" idx="2"/>
          </p:nvPr>
        </p:nvPicPr>
        <p:blipFill>
          <a:blip r:embed="rId2"/>
          <a:srcRect l="27714" t="59795" r="45826" b="19169"/>
          <a:stretch>
            <a:fillRect/>
          </a:stretch>
        </p:blipFill>
        <p:spPr>
          <a:xfrm>
            <a:off x="4566285" y="93345"/>
            <a:ext cx="3789045" cy="2141220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3"/>
          <a:srcRect l="24462" t="16937" r="60263" b="50077"/>
          <a:stretch>
            <a:fillRect/>
          </a:stretch>
        </p:blipFill>
        <p:spPr>
          <a:xfrm>
            <a:off x="331470" y="2364105"/>
            <a:ext cx="3696335" cy="4489450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85" y="2364105"/>
            <a:ext cx="3710940" cy="4175125"/>
          </a:xfrm>
          <a:prstGeom prst="rect">
            <a:avLst/>
          </a:prstGeom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-30480"/>
            <a:ext cx="7772400" cy="868680"/>
          </a:xfrm>
        </p:spPr>
        <p:txBody>
          <a:bodyPr/>
          <a:p>
            <a:r>
              <a:rPr lang="ru-RU" altLang="ru-RU"/>
              <a:t>Жизненный цикл</a:t>
            </a:r>
            <a:endParaRPr lang="ru-RU" altLang="ru-RU"/>
          </a:p>
        </p:txBody>
      </p:sp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rcRect l="7258" t="32886" r="29482" b="6142"/>
          <a:stretch>
            <a:fillRect/>
          </a:stretch>
        </p:blipFill>
        <p:spPr>
          <a:xfrm>
            <a:off x="171450" y="1043305"/>
            <a:ext cx="8801100" cy="47720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0" y="-60960"/>
            <a:ext cx="7772400" cy="1143000"/>
          </a:xfrm>
        </p:spPr>
        <p:txBody>
          <a:bodyPr/>
          <a:p>
            <a:r>
              <a:rPr lang="ru-RU" altLang="ru-RU" sz="3600"/>
              <a:t>Жизненный цикл со сменой хозяина</a:t>
            </a:r>
            <a:endParaRPr lang="ru-RU" altLang="ru-RU" sz="36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rcRect l="9228" t="19429" r="31287" b="7145"/>
          <a:stretch>
            <a:fillRect/>
          </a:stretch>
        </p:blipFill>
        <p:spPr>
          <a:xfrm>
            <a:off x="772160" y="1082040"/>
            <a:ext cx="7686040" cy="5337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Заголовок 48640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defTabSz="914400">
              <a:buSzPct val="100000"/>
            </a:pPr>
            <a:r>
              <a:rPr lang="en-US" altLang="ru-RU" sz="8000" kern="1200" baseline="0">
                <a:latin typeface="Times New Roman" panose="02020603050405020304" pitchFamily="18" charset="0"/>
              </a:rPr>
              <a:t>Monogenoidea</a:t>
            </a:r>
            <a:endParaRPr lang="en-US" altLang="ru-RU" sz="8000" kern="120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85800" y="-10160"/>
            <a:ext cx="7772400" cy="1143000"/>
          </a:xfrm>
        </p:spPr>
        <p:txBody>
          <a:bodyPr/>
          <a:p>
            <a:r>
              <a:rPr lang="ru-RU" altLang="ru-RU" sz="2800"/>
              <a:t>Паразиты рыб, амфибий и других водных животных</a:t>
            </a:r>
            <a:endParaRPr lang="ru-RU" altLang="ru-RU" sz="2800"/>
          </a:p>
        </p:txBody>
      </p:sp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54660" y="1132840"/>
            <a:ext cx="4243705" cy="2787015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rcRect l="9740" t="13194" r="10486" b="14097"/>
          <a:stretch>
            <a:fillRect/>
          </a:stretch>
        </p:blipFill>
        <p:spPr>
          <a:xfrm>
            <a:off x="4812030" y="1132840"/>
            <a:ext cx="4076700" cy="2787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763395" y="113030"/>
            <a:ext cx="5428615" cy="514350"/>
          </a:xfrm>
        </p:spPr>
        <p:txBody>
          <a:bodyPr/>
          <a:p>
            <a:r>
              <a:rPr lang="en-US" altLang="ru-RU" sz="2800"/>
              <a:t>C</a:t>
            </a:r>
            <a:r>
              <a:rPr lang="ru-RU" altLang="en-US" sz="2800"/>
              <a:t>троение </a:t>
            </a:r>
            <a:r>
              <a:rPr lang="en-US" altLang="ru-RU" sz="2800"/>
              <a:t>Gyrodactylus</a:t>
            </a:r>
            <a:endParaRPr lang="en-US" altLang="ru-RU" sz="2800"/>
          </a:p>
        </p:txBody>
      </p:sp>
      <p:pic>
        <p:nvPicPr>
          <p:cNvPr id="10" name="Замещающее содержимое 9"/>
          <p:cNvPicPr>
            <a:picLocks noChangeAspect="1"/>
          </p:cNvPicPr>
          <p:nvPr>
            <p:ph idx="1"/>
          </p:nvPr>
        </p:nvPicPr>
        <p:blipFill>
          <a:blip r:embed="rId1"/>
          <a:srcRect l="51627" r="21202" b="32244"/>
          <a:stretch>
            <a:fillRect/>
          </a:stretch>
        </p:blipFill>
        <p:spPr>
          <a:xfrm>
            <a:off x="3270885" y="627380"/>
            <a:ext cx="2724150" cy="606869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514</Words>
  <Application>WPS Presentation</Application>
  <PresentationFormat>Экран (4:3)</PresentationFormat>
  <Paragraphs>58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Новая презентация</vt:lpstr>
      <vt:lpstr>PowerPoint 演示文稿</vt:lpstr>
      <vt:lpstr>Aspidogastrea</vt:lpstr>
      <vt:lpstr>PowerPoint 演示文稿</vt:lpstr>
      <vt:lpstr>PowerPoint 演示文稿</vt:lpstr>
      <vt:lpstr>Жизненный цикл</vt:lpstr>
      <vt:lpstr>Жизненный цикл со сменой хозяина</vt:lpstr>
      <vt:lpstr>Monogenoidea</vt:lpstr>
      <vt:lpstr>Паразиты рыб, амфибий и других водных животных</vt:lpstr>
      <vt:lpstr>Cтроение Gyrodactylus</vt:lpstr>
      <vt:lpstr>Cтроение Polystoma</vt:lpstr>
      <vt:lpstr>Многообразие моногеней</vt:lpstr>
      <vt:lpstr>Строение прикрепительных органов</vt:lpstr>
      <vt:lpstr>Строение прикрепительных органов</vt:lpstr>
      <vt:lpstr>Кишечник</vt:lpstr>
      <vt:lpstr>Нервная система</vt:lpstr>
      <vt:lpstr>Половая система</vt:lpstr>
      <vt:lpstr>Diplozoon paradoxum</vt:lpstr>
      <vt:lpstr>Жизненные циклы моногеней</vt:lpstr>
      <vt:lpstr>Яйца</vt:lpstr>
      <vt:lpstr>Онкомирацидий</vt:lpstr>
      <vt:lpstr>Diplozoon paradoxum</vt:lpstr>
      <vt:lpstr>Polystoma  integerrimum</vt:lpstr>
      <vt:lpstr>«Cestodaria»</vt:lpstr>
      <vt:lpstr>Гирокотилиды</vt:lpstr>
      <vt:lpstr>Амфилиниды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403</cp:revision>
  <dcterms:created xsi:type="dcterms:W3CDTF">2005-03-02T19:00:00Z</dcterms:created>
  <dcterms:modified xsi:type="dcterms:W3CDTF">2020-04-12T04:44:10Z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1049-11.2.0.9255</vt:lpwstr>
  </property>
</Properties>
</file>