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8" r:id="rId3"/>
    <p:sldId id="257" r:id="rId4"/>
    <p:sldId id="259" r:id="rId5"/>
    <p:sldId id="260" r:id="rId6"/>
    <p:sldId id="261" r:id="rId7"/>
    <p:sldId id="262" r:id="rId8"/>
    <p:sldId id="263" r:id="rId9"/>
    <p:sldId id="264" r:id="rId10"/>
    <p:sldId id="265" r:id="rId11"/>
    <p:sldId id="266" r:id="rId12"/>
    <p:sldId id="270" r:id="rId13"/>
    <p:sldId id="267" r:id="rId14"/>
    <p:sldId id="268" r:id="rId15"/>
    <p:sldId id="271" r:id="rId16"/>
    <p:sldId id="272" r:id="rId17"/>
    <p:sldId id="269" r:id="rId18"/>
    <p:sldId id="273" r:id="rId19"/>
    <p:sldId id="274" r:id="rId20"/>
    <p:sldId id="275" r:id="rId21"/>
    <p:sldId id="276" r:id="rId22"/>
    <p:sldId id="277" r:id="rId23"/>
    <p:sldId id="278" r:id="rId24"/>
    <p:sldId id="279" r:id="rId25"/>
    <p:sldId id="280" r:id="rId26"/>
    <p:sldId id="281" r:id="rId27"/>
    <p:sldId id="283" r:id="rId28"/>
    <p:sldId id="284" r:id="rId29"/>
    <p:sldId id="285" r:id="rId30"/>
    <p:sldId id="287" r:id="rId31"/>
    <p:sldId id="286" r:id="rId32"/>
    <p:sldId id="293" r:id="rId33"/>
    <p:sldId id="288" r:id="rId34"/>
    <p:sldId id="289" r:id="rId35"/>
    <p:sldId id="290" r:id="rId36"/>
    <p:sldId id="291" r:id="rId37"/>
    <p:sldId id="292" r:id="rId3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90418" autoAdjust="0"/>
  </p:normalViewPr>
  <p:slideViewPr>
    <p:cSldViewPr snapToGrid="0">
      <p:cViewPr varScale="1">
        <p:scale>
          <a:sx n="79" d="100"/>
          <a:sy n="79" d="100"/>
        </p:scale>
        <p:origin x="778" y="77"/>
      </p:cViewPr>
      <p:guideLst/>
    </p:cSldViewPr>
  </p:slideViewPr>
  <p:outlineViewPr>
    <p:cViewPr>
      <p:scale>
        <a:sx n="33" d="100"/>
        <a:sy n="33" d="100"/>
      </p:scale>
      <p:origin x="0" y="-593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56B73-97BE-49DD-B4A6-B3918BF5EB8C}" type="datetimeFigureOut">
              <a:rPr lang="ru-RU" smtClean="0"/>
              <a:t>06.03.2019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919AC1-2652-4104-8F9D-0B4A2BC8DD9F}" type="slidenum">
              <a:rPr lang="ru-RU" smtClean="0"/>
              <a:t>‹#›</a:t>
            </a:fld>
            <a:endParaRPr lang="ru-RU"/>
          </a:p>
        </p:txBody>
      </p:sp>
    </p:spTree>
    <p:extLst>
      <p:ext uri="{BB962C8B-B14F-4D97-AF65-F5344CB8AC3E}">
        <p14:creationId xmlns:p14="http://schemas.microsoft.com/office/powerpoint/2010/main" val="363809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0919AC1-2652-4104-8F9D-0B4A2BC8DD9F}" type="slidenum">
              <a:rPr lang="ru-RU" smtClean="0"/>
              <a:t>3</a:t>
            </a:fld>
            <a:endParaRPr lang="ru-RU"/>
          </a:p>
        </p:txBody>
      </p:sp>
    </p:spTree>
    <p:extLst>
      <p:ext uri="{BB962C8B-B14F-4D97-AF65-F5344CB8AC3E}">
        <p14:creationId xmlns:p14="http://schemas.microsoft.com/office/powerpoint/2010/main" val="1808101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Гаметы гаплоидные, микрогаметы имеют хвостовой вырост и меньше</a:t>
            </a:r>
            <a:r>
              <a:rPr lang="ru-RU" baseline="0" dirty="0" smtClean="0"/>
              <a:t> жгутиков, сливаются с макрогаметами</a:t>
            </a:r>
          </a:p>
          <a:p>
            <a:r>
              <a:rPr lang="ru-RU" baseline="0" dirty="0" err="1" smtClean="0"/>
              <a:t>Зигоцисты</a:t>
            </a:r>
            <a:r>
              <a:rPr lang="ru-RU" baseline="0" dirty="0" smtClean="0"/>
              <a:t> либо </a:t>
            </a:r>
            <a:r>
              <a:rPr lang="ru-RU" baseline="0" dirty="0" err="1" smtClean="0"/>
              <a:t>эксцистируются</a:t>
            </a:r>
            <a:r>
              <a:rPr lang="ru-RU" baseline="0" dirty="0" smtClean="0"/>
              <a:t> в том же головастике и дают новое поколение </a:t>
            </a:r>
            <a:r>
              <a:rPr lang="ru-RU" baseline="0" dirty="0" err="1" smtClean="0"/>
              <a:t>гамонтов</a:t>
            </a:r>
            <a:r>
              <a:rPr lang="ru-RU" baseline="0" dirty="0" smtClean="0"/>
              <a:t> (если головастик вступил в метаморфоз, то дают </a:t>
            </a:r>
            <a:r>
              <a:rPr lang="ru-RU" baseline="0" dirty="0" err="1" smtClean="0"/>
              <a:t>трофозоиты</a:t>
            </a:r>
            <a:r>
              <a:rPr lang="ru-RU" baseline="0" dirty="0" smtClean="0"/>
              <a:t>), либо выходят во внеш. среду. Если их проглатывает головастик, то дают </a:t>
            </a:r>
            <a:r>
              <a:rPr lang="ru-RU" baseline="0" dirty="0" err="1" smtClean="0"/>
              <a:t>гамонты</a:t>
            </a:r>
            <a:r>
              <a:rPr lang="ru-RU" baseline="0" dirty="0" smtClean="0"/>
              <a:t>. </a:t>
            </a:r>
            <a:r>
              <a:rPr lang="ru-RU" baseline="0" dirty="0" err="1" smtClean="0"/>
              <a:t>Еслт</a:t>
            </a:r>
            <a:r>
              <a:rPr lang="ru-RU" baseline="0" dirty="0" smtClean="0"/>
              <a:t> головастик, вступивший в метаморфоз, то дают </a:t>
            </a:r>
            <a:r>
              <a:rPr lang="ru-RU" baseline="0" dirty="0" err="1" smtClean="0"/>
              <a:t>трофозоиты</a:t>
            </a:r>
            <a:endParaRPr lang="ru-RU" dirty="0"/>
          </a:p>
        </p:txBody>
      </p:sp>
      <p:sp>
        <p:nvSpPr>
          <p:cNvPr id="4" name="Номер слайда 3"/>
          <p:cNvSpPr>
            <a:spLocks noGrp="1"/>
          </p:cNvSpPr>
          <p:nvPr>
            <p:ph type="sldNum" sz="quarter" idx="10"/>
          </p:nvPr>
        </p:nvSpPr>
        <p:spPr/>
        <p:txBody>
          <a:bodyPr/>
          <a:lstStyle/>
          <a:p>
            <a:fld id="{40919AC1-2652-4104-8F9D-0B4A2BC8DD9F}" type="slidenum">
              <a:rPr lang="ru-RU" smtClean="0"/>
              <a:t>6</a:t>
            </a:fld>
            <a:endParaRPr lang="ru-RU"/>
          </a:p>
        </p:txBody>
      </p:sp>
    </p:spTree>
    <p:extLst>
      <p:ext uri="{BB962C8B-B14F-4D97-AF65-F5344CB8AC3E}">
        <p14:creationId xmlns:p14="http://schemas.microsoft.com/office/powerpoint/2010/main" val="2572656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0919AC1-2652-4104-8F9D-0B4A2BC8DD9F}" type="slidenum">
              <a:rPr lang="ru-RU" smtClean="0"/>
              <a:t>25</a:t>
            </a:fld>
            <a:endParaRPr lang="ru-RU"/>
          </a:p>
        </p:txBody>
      </p:sp>
    </p:spTree>
    <p:extLst>
      <p:ext uri="{BB962C8B-B14F-4D97-AF65-F5344CB8AC3E}">
        <p14:creationId xmlns:p14="http://schemas.microsoft.com/office/powerpoint/2010/main" val="2585816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0919AC1-2652-4104-8F9D-0B4A2BC8DD9F}" type="slidenum">
              <a:rPr lang="ru-RU" smtClean="0"/>
              <a:t>29</a:t>
            </a:fld>
            <a:endParaRPr lang="ru-RU"/>
          </a:p>
        </p:txBody>
      </p:sp>
    </p:spTree>
    <p:extLst>
      <p:ext uri="{BB962C8B-B14F-4D97-AF65-F5344CB8AC3E}">
        <p14:creationId xmlns:p14="http://schemas.microsoft.com/office/powerpoint/2010/main" val="1242127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У</a:t>
            </a:r>
            <a:r>
              <a:rPr lang="ru-RU" baseline="0" dirty="0" smtClean="0"/>
              <a:t>меньшения клеток </a:t>
            </a:r>
            <a:r>
              <a:rPr lang="en-US" i="1" dirty="0" err="1" smtClean="0"/>
              <a:t>Navicula</a:t>
            </a:r>
            <a:r>
              <a:rPr lang="en-US" i="1" dirty="0" smtClean="0"/>
              <a:t> </a:t>
            </a:r>
            <a:r>
              <a:rPr lang="en-US" i="1" dirty="0" err="1" smtClean="0"/>
              <a:t>reinhardtii</a:t>
            </a:r>
            <a:r>
              <a:rPr lang="ru-RU" i="1" dirty="0" smtClean="0"/>
              <a:t> </a:t>
            </a:r>
            <a:r>
              <a:rPr lang="ru-RU" i="0" dirty="0" smtClean="0"/>
              <a:t>в</a:t>
            </a:r>
            <a:r>
              <a:rPr lang="ru-RU" i="0" baseline="0" dirty="0" smtClean="0"/>
              <a:t> ряду поколений</a:t>
            </a:r>
            <a:endParaRPr lang="ru-RU" dirty="0"/>
          </a:p>
        </p:txBody>
      </p:sp>
      <p:sp>
        <p:nvSpPr>
          <p:cNvPr id="4" name="Номер слайда 3"/>
          <p:cNvSpPr>
            <a:spLocks noGrp="1"/>
          </p:cNvSpPr>
          <p:nvPr>
            <p:ph type="sldNum" sz="quarter" idx="10"/>
          </p:nvPr>
        </p:nvSpPr>
        <p:spPr/>
        <p:txBody>
          <a:bodyPr/>
          <a:lstStyle/>
          <a:p>
            <a:fld id="{40919AC1-2652-4104-8F9D-0B4A2BC8DD9F}" type="slidenum">
              <a:rPr lang="ru-RU" smtClean="0"/>
              <a:t>34</a:t>
            </a:fld>
            <a:endParaRPr lang="ru-RU"/>
          </a:p>
        </p:txBody>
      </p:sp>
    </p:spTree>
    <p:extLst>
      <p:ext uri="{BB962C8B-B14F-4D97-AF65-F5344CB8AC3E}">
        <p14:creationId xmlns:p14="http://schemas.microsoft.com/office/powerpoint/2010/main" val="369523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42CB704-6CEA-4646-91EB-5207258DA5C5}" type="datetimeFigureOut">
              <a:rPr lang="ru-RU" smtClean="0"/>
              <a:t>06.03.2019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EDDFC3-EB42-410C-8EC0-12CCF3C8A280}" type="slidenum">
              <a:rPr lang="ru-RU" smtClean="0"/>
              <a:t>‹#›</a:t>
            </a:fld>
            <a:endParaRPr lang="ru-RU"/>
          </a:p>
        </p:txBody>
      </p:sp>
    </p:spTree>
    <p:extLst>
      <p:ext uri="{BB962C8B-B14F-4D97-AF65-F5344CB8AC3E}">
        <p14:creationId xmlns:p14="http://schemas.microsoft.com/office/powerpoint/2010/main" val="3874111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42CB704-6CEA-4646-91EB-5207258DA5C5}" type="datetimeFigureOut">
              <a:rPr lang="ru-RU" smtClean="0"/>
              <a:t>06.03.2019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EDDFC3-EB42-410C-8EC0-12CCF3C8A280}" type="slidenum">
              <a:rPr lang="ru-RU" smtClean="0"/>
              <a:t>‹#›</a:t>
            </a:fld>
            <a:endParaRPr lang="ru-RU"/>
          </a:p>
        </p:txBody>
      </p:sp>
    </p:spTree>
    <p:extLst>
      <p:ext uri="{BB962C8B-B14F-4D97-AF65-F5344CB8AC3E}">
        <p14:creationId xmlns:p14="http://schemas.microsoft.com/office/powerpoint/2010/main" val="1794110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42CB704-6CEA-4646-91EB-5207258DA5C5}" type="datetimeFigureOut">
              <a:rPr lang="ru-RU" smtClean="0"/>
              <a:t>06.03.2019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EDDFC3-EB42-410C-8EC0-12CCF3C8A280}" type="slidenum">
              <a:rPr lang="ru-RU" smtClean="0"/>
              <a:t>‹#›</a:t>
            </a:fld>
            <a:endParaRPr lang="ru-RU"/>
          </a:p>
        </p:txBody>
      </p:sp>
    </p:spTree>
    <p:extLst>
      <p:ext uri="{BB962C8B-B14F-4D97-AF65-F5344CB8AC3E}">
        <p14:creationId xmlns:p14="http://schemas.microsoft.com/office/powerpoint/2010/main" val="3300561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42CB704-6CEA-4646-91EB-5207258DA5C5}" type="datetimeFigureOut">
              <a:rPr lang="ru-RU" smtClean="0"/>
              <a:t>06.03.2019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EDDFC3-EB42-410C-8EC0-12CCF3C8A280}" type="slidenum">
              <a:rPr lang="ru-RU" smtClean="0"/>
              <a:t>‹#›</a:t>
            </a:fld>
            <a:endParaRPr lang="ru-RU"/>
          </a:p>
        </p:txBody>
      </p:sp>
    </p:spTree>
    <p:extLst>
      <p:ext uri="{BB962C8B-B14F-4D97-AF65-F5344CB8AC3E}">
        <p14:creationId xmlns:p14="http://schemas.microsoft.com/office/powerpoint/2010/main" val="2581876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42CB704-6CEA-4646-91EB-5207258DA5C5}" type="datetimeFigureOut">
              <a:rPr lang="ru-RU" smtClean="0"/>
              <a:t>06.03.2019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EDDFC3-EB42-410C-8EC0-12CCF3C8A280}" type="slidenum">
              <a:rPr lang="ru-RU" smtClean="0"/>
              <a:t>‹#›</a:t>
            </a:fld>
            <a:endParaRPr lang="ru-RU"/>
          </a:p>
        </p:txBody>
      </p:sp>
    </p:spTree>
    <p:extLst>
      <p:ext uri="{BB962C8B-B14F-4D97-AF65-F5344CB8AC3E}">
        <p14:creationId xmlns:p14="http://schemas.microsoft.com/office/powerpoint/2010/main" val="2429234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42CB704-6CEA-4646-91EB-5207258DA5C5}" type="datetimeFigureOut">
              <a:rPr lang="ru-RU" smtClean="0"/>
              <a:t>06.03.2019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EDDFC3-EB42-410C-8EC0-12CCF3C8A280}" type="slidenum">
              <a:rPr lang="ru-RU" smtClean="0"/>
              <a:t>‹#›</a:t>
            </a:fld>
            <a:endParaRPr lang="ru-RU"/>
          </a:p>
        </p:txBody>
      </p:sp>
    </p:spTree>
    <p:extLst>
      <p:ext uri="{BB962C8B-B14F-4D97-AF65-F5344CB8AC3E}">
        <p14:creationId xmlns:p14="http://schemas.microsoft.com/office/powerpoint/2010/main" val="1021762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42CB704-6CEA-4646-91EB-5207258DA5C5}" type="datetimeFigureOut">
              <a:rPr lang="ru-RU" smtClean="0"/>
              <a:t>06.03.2019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FEDDFC3-EB42-410C-8EC0-12CCF3C8A280}" type="slidenum">
              <a:rPr lang="ru-RU" smtClean="0"/>
              <a:t>‹#›</a:t>
            </a:fld>
            <a:endParaRPr lang="ru-RU"/>
          </a:p>
        </p:txBody>
      </p:sp>
    </p:spTree>
    <p:extLst>
      <p:ext uri="{BB962C8B-B14F-4D97-AF65-F5344CB8AC3E}">
        <p14:creationId xmlns:p14="http://schemas.microsoft.com/office/powerpoint/2010/main" val="2151066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42CB704-6CEA-4646-91EB-5207258DA5C5}" type="datetimeFigureOut">
              <a:rPr lang="ru-RU" smtClean="0"/>
              <a:t>06.03.2019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FEDDFC3-EB42-410C-8EC0-12CCF3C8A280}" type="slidenum">
              <a:rPr lang="ru-RU" smtClean="0"/>
              <a:t>‹#›</a:t>
            </a:fld>
            <a:endParaRPr lang="ru-RU"/>
          </a:p>
        </p:txBody>
      </p:sp>
    </p:spTree>
    <p:extLst>
      <p:ext uri="{BB962C8B-B14F-4D97-AF65-F5344CB8AC3E}">
        <p14:creationId xmlns:p14="http://schemas.microsoft.com/office/powerpoint/2010/main" val="2508906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42CB704-6CEA-4646-91EB-5207258DA5C5}" type="datetimeFigureOut">
              <a:rPr lang="ru-RU" smtClean="0"/>
              <a:t>06.03.2019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FEDDFC3-EB42-410C-8EC0-12CCF3C8A280}" type="slidenum">
              <a:rPr lang="ru-RU" smtClean="0"/>
              <a:t>‹#›</a:t>
            </a:fld>
            <a:endParaRPr lang="ru-RU"/>
          </a:p>
        </p:txBody>
      </p:sp>
    </p:spTree>
    <p:extLst>
      <p:ext uri="{BB962C8B-B14F-4D97-AF65-F5344CB8AC3E}">
        <p14:creationId xmlns:p14="http://schemas.microsoft.com/office/powerpoint/2010/main" val="22083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42CB704-6CEA-4646-91EB-5207258DA5C5}" type="datetimeFigureOut">
              <a:rPr lang="ru-RU" smtClean="0"/>
              <a:t>06.03.2019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EDDFC3-EB42-410C-8EC0-12CCF3C8A280}" type="slidenum">
              <a:rPr lang="ru-RU" smtClean="0"/>
              <a:t>‹#›</a:t>
            </a:fld>
            <a:endParaRPr lang="ru-RU"/>
          </a:p>
        </p:txBody>
      </p:sp>
    </p:spTree>
    <p:extLst>
      <p:ext uri="{BB962C8B-B14F-4D97-AF65-F5344CB8AC3E}">
        <p14:creationId xmlns:p14="http://schemas.microsoft.com/office/powerpoint/2010/main" val="4247881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42CB704-6CEA-4646-91EB-5207258DA5C5}" type="datetimeFigureOut">
              <a:rPr lang="ru-RU" smtClean="0"/>
              <a:t>06.03.2019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EDDFC3-EB42-410C-8EC0-12CCF3C8A280}" type="slidenum">
              <a:rPr lang="ru-RU" smtClean="0"/>
              <a:t>‹#›</a:t>
            </a:fld>
            <a:endParaRPr lang="ru-RU"/>
          </a:p>
        </p:txBody>
      </p:sp>
    </p:spTree>
    <p:extLst>
      <p:ext uri="{BB962C8B-B14F-4D97-AF65-F5344CB8AC3E}">
        <p14:creationId xmlns:p14="http://schemas.microsoft.com/office/powerpoint/2010/main" val="3520227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2CB704-6CEA-4646-91EB-5207258DA5C5}" type="datetimeFigureOut">
              <a:rPr lang="ru-RU" smtClean="0"/>
              <a:t>06.03.2019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EDDFC3-EB42-410C-8EC0-12CCF3C8A280}" type="slidenum">
              <a:rPr lang="ru-RU" smtClean="0"/>
              <a:t>‹#›</a:t>
            </a:fld>
            <a:endParaRPr lang="ru-RU"/>
          </a:p>
        </p:txBody>
      </p:sp>
    </p:spTree>
    <p:extLst>
      <p:ext uri="{BB962C8B-B14F-4D97-AF65-F5344CB8AC3E}">
        <p14:creationId xmlns:p14="http://schemas.microsoft.com/office/powerpoint/2010/main" val="2968564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ideo" Target="https://www.youtube.com/embed/DIH9qNsIfJU"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emf"/><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ideo" Target="https://www.youtube.com/embed/e4zLiBh9lD0?start=10"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rbg-web2.rbge.org.uk/algae/index.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97891" y="2262909"/>
            <a:ext cx="9144000" cy="2022908"/>
          </a:xfrm>
        </p:spPr>
        <p:txBody>
          <a:bodyPr/>
          <a:lstStyle/>
          <a:p>
            <a:r>
              <a:rPr lang="en-US" b="1" dirty="0" err="1" smtClean="0"/>
              <a:t>Stramenopiles</a:t>
            </a:r>
            <a:r>
              <a:rPr lang="ru-RU" b="1" dirty="0" smtClean="0"/>
              <a:t/>
            </a:r>
            <a:br>
              <a:rPr lang="ru-RU" b="1" dirty="0" smtClean="0"/>
            </a:br>
            <a:r>
              <a:rPr lang="ru-RU" b="1" dirty="0" smtClean="0"/>
              <a:t>(</a:t>
            </a:r>
            <a:r>
              <a:rPr lang="en-US" b="1" dirty="0" err="1" smtClean="0"/>
              <a:t>Heterokonta</a:t>
            </a:r>
            <a:r>
              <a:rPr lang="en-US" b="1" dirty="0" smtClean="0"/>
              <a:t>)</a:t>
            </a:r>
            <a:endParaRPr lang="ru-RU" dirty="0"/>
          </a:p>
        </p:txBody>
      </p:sp>
    </p:spTree>
    <p:extLst>
      <p:ext uri="{BB962C8B-B14F-4D97-AF65-F5344CB8AC3E}">
        <p14:creationId xmlns:p14="http://schemas.microsoft.com/office/powerpoint/2010/main" val="3534377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Labyrinthulomycetes</a:t>
            </a:r>
            <a:r>
              <a:rPr lang="en-US" dirty="0" smtClean="0"/>
              <a:t> (</a:t>
            </a:r>
            <a:r>
              <a:rPr lang="ru-RU" dirty="0" err="1" smtClean="0"/>
              <a:t>лабиринтулы</a:t>
            </a:r>
            <a:r>
              <a:rPr lang="ru-RU" dirty="0" smtClean="0"/>
              <a:t>)</a:t>
            </a:r>
            <a:endParaRPr lang="ru-RU" dirty="0"/>
          </a:p>
        </p:txBody>
      </p:sp>
      <p:sp>
        <p:nvSpPr>
          <p:cNvPr id="3" name="Объект 2"/>
          <p:cNvSpPr>
            <a:spLocks noGrp="1"/>
          </p:cNvSpPr>
          <p:nvPr>
            <p:ph idx="1"/>
          </p:nvPr>
        </p:nvSpPr>
        <p:spPr>
          <a:xfrm>
            <a:off x="680884" y="1848463"/>
            <a:ext cx="5247968" cy="4572001"/>
          </a:xfrm>
        </p:spPr>
        <p:txBody>
          <a:bodyPr/>
          <a:lstStyle/>
          <a:p>
            <a:r>
              <a:rPr lang="ru-RU" dirty="0" smtClean="0"/>
              <a:t>Морские колониальные протисты, </a:t>
            </a:r>
            <a:r>
              <a:rPr lang="ru-RU" dirty="0" err="1" smtClean="0"/>
              <a:t>сапротрофы</a:t>
            </a:r>
            <a:r>
              <a:rPr lang="ru-RU" dirty="0" smtClean="0"/>
              <a:t> либо паразиты водорослей и моллюсков</a:t>
            </a:r>
          </a:p>
          <a:p>
            <a:r>
              <a:rPr lang="ru-RU" dirty="0" smtClean="0"/>
              <a:t>Колония представлена сетью трубок (имеют мембрану), заполненных эктоплазмой. Внутри этих трубок находятся веретеновидные клетки</a:t>
            </a:r>
          </a:p>
          <a:p>
            <a:endParaRPr lang="ru-RU" dirty="0" smtClean="0"/>
          </a:p>
          <a:p>
            <a:endParaRPr lang="ru-RU" dirty="0"/>
          </a:p>
        </p:txBody>
      </p:sp>
      <p:pic>
        <p:nvPicPr>
          <p:cNvPr id="5" name="Рисунок 4"/>
          <p:cNvPicPr>
            <a:picLocks noChangeAspect="1"/>
          </p:cNvPicPr>
          <p:nvPr/>
        </p:nvPicPr>
        <p:blipFill>
          <a:blip r:embed="rId2"/>
          <a:stretch>
            <a:fillRect/>
          </a:stretch>
        </p:blipFill>
        <p:spPr>
          <a:xfrm>
            <a:off x="6468566" y="1334272"/>
            <a:ext cx="5352567" cy="5164849"/>
          </a:xfrm>
          <a:prstGeom prst="rect">
            <a:avLst/>
          </a:prstGeom>
        </p:spPr>
      </p:pic>
    </p:spTree>
    <p:extLst>
      <p:ext uri="{BB962C8B-B14F-4D97-AF65-F5344CB8AC3E}">
        <p14:creationId xmlns:p14="http://schemas.microsoft.com/office/powerpoint/2010/main" val="513828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485900"/>
            <a:ext cx="10515600" cy="2224089"/>
          </a:xfrm>
        </p:spPr>
        <p:txBody>
          <a:bodyPr>
            <a:normAutofit/>
          </a:bodyPr>
          <a:lstStyle/>
          <a:p>
            <a:pPr algn="ctr"/>
            <a:r>
              <a:rPr lang="en-US" sz="8000" b="1" dirty="0" err="1" smtClean="0">
                <a:solidFill>
                  <a:srgbClr val="002060"/>
                </a:solidFill>
              </a:rPr>
              <a:t>Oomycota</a:t>
            </a:r>
            <a:r>
              <a:rPr lang="en-US" sz="5400" b="1" dirty="0" smtClean="0">
                <a:solidFill>
                  <a:srgbClr val="002060"/>
                </a:solidFill>
              </a:rPr>
              <a:t/>
            </a:r>
            <a:br>
              <a:rPr lang="en-US" sz="5400" b="1" dirty="0" smtClean="0">
                <a:solidFill>
                  <a:srgbClr val="002060"/>
                </a:solidFill>
              </a:rPr>
            </a:br>
            <a:r>
              <a:rPr lang="en-US" sz="5400" dirty="0" smtClean="0">
                <a:solidFill>
                  <a:srgbClr val="002060"/>
                </a:solidFill>
              </a:rPr>
              <a:t> (aka </a:t>
            </a:r>
            <a:r>
              <a:rPr lang="en-US" sz="5400" dirty="0" err="1" smtClean="0">
                <a:solidFill>
                  <a:srgbClr val="002060"/>
                </a:solidFill>
              </a:rPr>
              <a:t>Peronosporomycetes</a:t>
            </a:r>
            <a:r>
              <a:rPr lang="en-US" sz="5400" dirty="0" smtClean="0">
                <a:solidFill>
                  <a:srgbClr val="002060"/>
                </a:solidFill>
              </a:rPr>
              <a:t>)</a:t>
            </a:r>
            <a:endParaRPr lang="ru-RU" sz="5400" dirty="0">
              <a:solidFill>
                <a:srgbClr val="002060"/>
              </a:solidFill>
            </a:endParaRPr>
          </a:p>
        </p:txBody>
      </p:sp>
      <p:sp>
        <p:nvSpPr>
          <p:cNvPr id="3" name="Объект 2"/>
          <p:cNvSpPr>
            <a:spLocks noGrp="1"/>
          </p:cNvSpPr>
          <p:nvPr>
            <p:ph idx="1"/>
          </p:nvPr>
        </p:nvSpPr>
        <p:spPr>
          <a:xfrm>
            <a:off x="838200" y="4095749"/>
            <a:ext cx="10944225" cy="2081213"/>
          </a:xfrm>
        </p:spPr>
        <p:txBody>
          <a:bodyPr/>
          <a:lstStyle/>
          <a:p>
            <a:r>
              <a:rPr lang="ru-RU" dirty="0" smtClean="0"/>
              <a:t>Около 1000 видов</a:t>
            </a:r>
          </a:p>
          <a:p>
            <a:r>
              <a:rPr lang="ru-RU" dirty="0" smtClean="0"/>
              <a:t>Морские, пресноводные и почвенные организмы</a:t>
            </a:r>
          </a:p>
          <a:p>
            <a:r>
              <a:rPr lang="ru-RU" dirty="0" err="1" smtClean="0"/>
              <a:t>Сапротрофы</a:t>
            </a:r>
            <a:r>
              <a:rPr lang="ru-RU" dirty="0" smtClean="0"/>
              <a:t> либо патогены (в том числе опасные патогены растений и животных). </a:t>
            </a:r>
            <a:r>
              <a:rPr lang="ru-RU" b="1" dirty="0" err="1" smtClean="0"/>
              <a:t>Осмотрофы</a:t>
            </a:r>
            <a:endParaRPr lang="ru-RU" b="1" dirty="0"/>
          </a:p>
        </p:txBody>
      </p:sp>
    </p:spTree>
    <p:extLst>
      <p:ext uri="{BB962C8B-B14F-4D97-AF65-F5344CB8AC3E}">
        <p14:creationId xmlns:p14="http://schemas.microsoft.com/office/powerpoint/2010/main" val="2192691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3252" y="-97500"/>
            <a:ext cx="2564858" cy="1325563"/>
          </a:xfrm>
        </p:spPr>
        <p:txBody>
          <a:bodyPr/>
          <a:lstStyle/>
          <a:p>
            <a:r>
              <a:rPr lang="en-US" b="1" dirty="0" err="1">
                <a:solidFill>
                  <a:srgbClr val="002060"/>
                </a:solidFill>
              </a:rPr>
              <a:t>Oomycota</a:t>
            </a:r>
            <a:endParaRPr lang="ru-RU" dirty="0"/>
          </a:p>
        </p:txBody>
      </p:sp>
      <p:sp>
        <p:nvSpPr>
          <p:cNvPr id="3" name="Объект 2"/>
          <p:cNvSpPr>
            <a:spLocks noGrp="1"/>
          </p:cNvSpPr>
          <p:nvPr>
            <p:ph idx="1"/>
          </p:nvPr>
        </p:nvSpPr>
        <p:spPr>
          <a:xfrm>
            <a:off x="153634" y="2930525"/>
            <a:ext cx="5261646" cy="3481388"/>
          </a:xfrm>
        </p:spPr>
        <p:txBody>
          <a:bodyPr/>
          <a:lstStyle/>
          <a:p>
            <a:r>
              <a:rPr lang="ru-RU" dirty="0" err="1" smtClean="0"/>
              <a:t>Двухжгутиковые</a:t>
            </a:r>
            <a:r>
              <a:rPr lang="ru-RU" dirty="0" smtClean="0"/>
              <a:t> зооспоры, при этом жгутики передние</a:t>
            </a:r>
          </a:p>
          <a:p>
            <a:r>
              <a:rPr lang="ru-RU" dirty="0" smtClean="0"/>
              <a:t>Основной полимер клеточной стенки – целлюлоза</a:t>
            </a:r>
          </a:p>
          <a:p>
            <a:r>
              <a:rPr lang="ru-RU" dirty="0" smtClean="0"/>
              <a:t>Митохондрии с трубчатыми </a:t>
            </a:r>
            <a:r>
              <a:rPr lang="ru-RU" dirty="0" err="1" smtClean="0"/>
              <a:t>кристами</a:t>
            </a:r>
            <a:endParaRPr lang="ru-RU" dirty="0" smtClean="0"/>
          </a:p>
          <a:p>
            <a:endParaRPr lang="ru-RU" dirty="0"/>
          </a:p>
        </p:txBody>
      </p:sp>
      <p:sp>
        <p:nvSpPr>
          <p:cNvPr id="4" name="Объект 2"/>
          <p:cNvSpPr txBox="1">
            <a:spLocks/>
          </p:cNvSpPr>
          <p:nvPr/>
        </p:nvSpPr>
        <p:spPr>
          <a:xfrm>
            <a:off x="7381875" y="1892300"/>
            <a:ext cx="3467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dirty="0"/>
          </a:p>
        </p:txBody>
      </p:sp>
      <p:sp>
        <p:nvSpPr>
          <p:cNvPr id="6" name="Заголовок 1"/>
          <p:cNvSpPr txBox="1">
            <a:spLocks/>
          </p:cNvSpPr>
          <p:nvPr/>
        </p:nvSpPr>
        <p:spPr>
          <a:xfrm>
            <a:off x="8348662" y="-97499"/>
            <a:ext cx="199072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663300"/>
                </a:solidFill>
              </a:rPr>
              <a:t>Fungi</a:t>
            </a:r>
            <a:endParaRPr lang="ru-RU" b="1" dirty="0">
              <a:solidFill>
                <a:srgbClr val="663300"/>
              </a:solidFill>
            </a:endParaRPr>
          </a:p>
        </p:txBody>
      </p:sp>
      <p:sp>
        <p:nvSpPr>
          <p:cNvPr id="7" name="Заголовок 1"/>
          <p:cNvSpPr txBox="1">
            <a:spLocks/>
          </p:cNvSpPr>
          <p:nvPr/>
        </p:nvSpPr>
        <p:spPr>
          <a:xfrm>
            <a:off x="5572426" y="86254"/>
            <a:ext cx="866775" cy="9580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VS</a:t>
            </a:r>
            <a:endParaRPr lang="ru-RU" dirty="0"/>
          </a:p>
        </p:txBody>
      </p:sp>
      <p:grpSp>
        <p:nvGrpSpPr>
          <p:cNvPr id="8" name="Группа 7"/>
          <p:cNvGrpSpPr/>
          <p:nvPr/>
        </p:nvGrpSpPr>
        <p:grpSpPr>
          <a:xfrm>
            <a:off x="473938" y="962687"/>
            <a:ext cx="1933574" cy="1718733"/>
            <a:chOff x="3943351" y="1857374"/>
            <a:chExt cx="3429000" cy="3048001"/>
          </a:xfrm>
        </p:grpSpPr>
        <p:pic>
          <p:nvPicPr>
            <p:cNvPr id="2050" name="Picture 2" descr="Saprolegnia on sesame seed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280" t="18886" r="15019" b="13898"/>
            <a:stretch/>
          </p:blipFill>
          <p:spPr bwMode="auto">
            <a:xfrm>
              <a:off x="3943351" y="1857374"/>
              <a:ext cx="34290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aprolegnia on sesame seed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9170" t="89095"/>
            <a:stretch/>
          </p:blipFill>
          <p:spPr bwMode="auto">
            <a:xfrm>
              <a:off x="6109921" y="4286250"/>
              <a:ext cx="1176704" cy="494506"/>
            </a:xfrm>
            <a:prstGeom prst="rect">
              <a:avLst/>
            </a:prstGeom>
            <a:noFill/>
            <a:extLst>
              <a:ext uri="{909E8E84-426E-40DD-AFC4-6F175D3DCCD1}">
                <a14:hiddenFill xmlns:a14="http://schemas.microsoft.com/office/drawing/2010/main">
                  <a:solidFill>
                    <a:srgbClr val="FFFFFF"/>
                  </a:solidFill>
                </a14:hiddenFill>
              </a:ext>
            </a:extLst>
          </p:spPr>
        </p:pic>
      </p:grpSp>
      <p:pic>
        <p:nvPicPr>
          <p:cNvPr id="2052" name="Picture 4" descr="Peronospora farinosa, I_MWS7614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5681" y="961628"/>
            <a:ext cx="2293056" cy="171979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ÐÐ°ÑÑÐ¸Ð½ÐºÐ¸ Ð¿Ð¾ Ð·Ð°Ð¿ÑÐ¾ÑÑ Fungi"/>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235" r="15010"/>
          <a:stretch/>
        </p:blipFill>
        <p:spPr bwMode="auto">
          <a:xfrm>
            <a:off x="6742035" y="864129"/>
            <a:ext cx="2166065" cy="170389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ÐÐ°ÑÑÐ¸Ð½ÐºÐ¸ Ð¿Ð¾ Ð·Ð°Ð¿ÑÐ¾ÑÑ aspergillus nig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5425" y="864129"/>
            <a:ext cx="2284099" cy="1719792"/>
          </a:xfrm>
          <a:prstGeom prst="rect">
            <a:avLst/>
          </a:prstGeom>
          <a:noFill/>
          <a:extLst>
            <a:ext uri="{909E8E84-426E-40DD-AFC4-6F175D3DCCD1}">
              <a14:hiddenFill xmlns:a14="http://schemas.microsoft.com/office/drawing/2010/main">
                <a:solidFill>
                  <a:srgbClr val="FFFFFF"/>
                </a:solidFill>
              </a14:hiddenFill>
            </a:ext>
          </a:extLst>
        </p:spPr>
      </p:pic>
      <p:sp>
        <p:nvSpPr>
          <p:cNvPr id="16" name="Объект 2"/>
          <p:cNvSpPr txBox="1">
            <a:spLocks/>
          </p:cNvSpPr>
          <p:nvPr/>
        </p:nvSpPr>
        <p:spPr>
          <a:xfrm>
            <a:off x="6439201" y="2930525"/>
            <a:ext cx="5551823" cy="34813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smtClean="0"/>
              <a:t>Одиночные задние жгутики только у самых примитивных представителей. Большинство грибов не имеет жгутиковых стадий </a:t>
            </a:r>
          </a:p>
          <a:p>
            <a:r>
              <a:rPr lang="ru-RU" dirty="0" smtClean="0"/>
              <a:t>Основной полимер клеточной стенки – хитин</a:t>
            </a:r>
          </a:p>
          <a:p>
            <a:r>
              <a:rPr lang="ru-RU" dirty="0" smtClean="0"/>
              <a:t>Митохондрии с пластинчатыми </a:t>
            </a:r>
            <a:r>
              <a:rPr lang="ru-RU" dirty="0" err="1" smtClean="0"/>
              <a:t>кристами</a:t>
            </a:r>
            <a:endParaRPr lang="ru-RU" dirty="0" smtClean="0"/>
          </a:p>
          <a:p>
            <a:endParaRPr lang="ru-RU" dirty="0"/>
          </a:p>
        </p:txBody>
      </p:sp>
    </p:spTree>
    <p:extLst>
      <p:ext uri="{BB962C8B-B14F-4D97-AF65-F5344CB8AC3E}">
        <p14:creationId xmlns:p14="http://schemas.microsoft.com/office/powerpoint/2010/main" val="3109680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 y="-1"/>
            <a:ext cx="7762875" cy="6851465"/>
          </a:xfrm>
          <a:prstGeom prst="rect">
            <a:avLst/>
          </a:prstGeom>
        </p:spPr>
      </p:pic>
      <p:sp>
        <p:nvSpPr>
          <p:cNvPr id="5" name="TextBox 4"/>
          <p:cNvSpPr txBox="1"/>
          <p:nvPr/>
        </p:nvSpPr>
        <p:spPr>
          <a:xfrm>
            <a:off x="1" y="0"/>
            <a:ext cx="2343150" cy="1323439"/>
          </a:xfrm>
          <a:prstGeom prst="rect">
            <a:avLst/>
          </a:prstGeom>
          <a:noFill/>
        </p:spPr>
        <p:txBody>
          <a:bodyPr wrap="square" rtlCol="0">
            <a:spAutoFit/>
          </a:bodyPr>
          <a:lstStyle/>
          <a:p>
            <a:r>
              <a:rPr lang="en-US" sz="1600" dirty="0" smtClean="0"/>
              <a:t>The </a:t>
            </a:r>
            <a:r>
              <a:rPr lang="en-US" sz="1600" dirty="0" err="1" smtClean="0"/>
              <a:t>Mycota</a:t>
            </a:r>
            <a:r>
              <a:rPr lang="en-US" sz="1600" dirty="0" smtClean="0"/>
              <a:t>. </a:t>
            </a:r>
            <a:r>
              <a:rPr lang="en-US" sz="1600" dirty="0"/>
              <a:t>Systematics and Evolution</a:t>
            </a:r>
          </a:p>
          <a:p>
            <a:pPr fontAlgn="ctr"/>
            <a:r>
              <a:rPr lang="en-US" sz="1600" dirty="0"/>
              <a:t>David J. </a:t>
            </a:r>
            <a:r>
              <a:rPr lang="en-US" sz="1600" dirty="0" smtClean="0"/>
              <a:t>McLaughlin, Joseph </a:t>
            </a:r>
            <a:r>
              <a:rPr lang="en-US" sz="1600" dirty="0"/>
              <a:t>W. </a:t>
            </a:r>
            <a:r>
              <a:rPr lang="en-US" sz="1600" dirty="0" err="1"/>
              <a:t>Spatafora</a:t>
            </a:r>
            <a:endParaRPr lang="en-US" sz="1600" dirty="0"/>
          </a:p>
          <a:p>
            <a:endParaRPr lang="ru-RU" sz="1600" dirty="0"/>
          </a:p>
        </p:txBody>
      </p:sp>
      <p:sp>
        <p:nvSpPr>
          <p:cNvPr id="6" name="Правая фигурная скобка 5"/>
          <p:cNvSpPr/>
          <p:nvPr/>
        </p:nvSpPr>
        <p:spPr>
          <a:xfrm>
            <a:off x="8020050" y="5248275"/>
            <a:ext cx="238125" cy="1603189"/>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7" name="TextBox 6"/>
          <p:cNvSpPr txBox="1"/>
          <p:nvPr/>
        </p:nvSpPr>
        <p:spPr>
          <a:xfrm>
            <a:off x="8515351" y="5588204"/>
            <a:ext cx="3271152" cy="1446550"/>
          </a:xfrm>
          <a:prstGeom prst="rect">
            <a:avLst/>
          </a:prstGeom>
          <a:noFill/>
        </p:spPr>
        <p:txBody>
          <a:bodyPr wrap="none" rtlCol="0">
            <a:spAutoFit/>
          </a:bodyPr>
          <a:lstStyle/>
          <a:p>
            <a:r>
              <a:rPr lang="ru-RU" sz="2400" b="1" dirty="0" smtClean="0">
                <a:solidFill>
                  <a:srgbClr val="C00000"/>
                </a:solidFill>
              </a:rPr>
              <a:t>Базальные отряды</a:t>
            </a:r>
          </a:p>
          <a:p>
            <a:r>
              <a:rPr lang="ru-RU" sz="2000" dirty="0" smtClean="0"/>
              <a:t>(</a:t>
            </a:r>
            <a:r>
              <a:rPr lang="ru-RU" sz="2000" dirty="0"/>
              <a:t>В основном морские </a:t>
            </a:r>
            <a:endParaRPr lang="ru-RU" sz="2000" dirty="0" smtClean="0"/>
          </a:p>
          <a:p>
            <a:r>
              <a:rPr lang="ru-RU" sz="2000" dirty="0" smtClean="0"/>
              <a:t>паразитические организмы)</a:t>
            </a:r>
            <a:endParaRPr lang="ru-RU" sz="2400" dirty="0"/>
          </a:p>
          <a:p>
            <a:endParaRPr lang="ru-RU" sz="2400" b="1" dirty="0">
              <a:solidFill>
                <a:srgbClr val="C00000"/>
              </a:solidFill>
            </a:endParaRPr>
          </a:p>
        </p:txBody>
      </p:sp>
      <p:sp>
        <p:nvSpPr>
          <p:cNvPr id="8" name="Правая фигурная скобка 7"/>
          <p:cNvSpPr/>
          <p:nvPr/>
        </p:nvSpPr>
        <p:spPr>
          <a:xfrm>
            <a:off x="8010525" y="3562350"/>
            <a:ext cx="238125" cy="1603189"/>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9" name="TextBox 8"/>
          <p:cNvSpPr txBox="1"/>
          <p:nvPr/>
        </p:nvSpPr>
        <p:spPr>
          <a:xfrm>
            <a:off x="8515351" y="4133111"/>
            <a:ext cx="3113416" cy="461665"/>
          </a:xfrm>
          <a:prstGeom prst="rect">
            <a:avLst/>
          </a:prstGeom>
          <a:noFill/>
        </p:spPr>
        <p:txBody>
          <a:bodyPr wrap="none" rtlCol="0">
            <a:spAutoFit/>
          </a:bodyPr>
          <a:lstStyle/>
          <a:p>
            <a:r>
              <a:rPr lang="ru-RU" sz="2400" b="1" dirty="0" smtClean="0">
                <a:solidFill>
                  <a:srgbClr val="0070C0"/>
                </a:solidFill>
              </a:rPr>
              <a:t>Кл. </a:t>
            </a:r>
            <a:r>
              <a:rPr lang="en-US" sz="2400" b="1" dirty="0" err="1">
                <a:solidFill>
                  <a:srgbClr val="0070C0"/>
                </a:solidFill>
              </a:rPr>
              <a:t>Saprolegniomycete</a:t>
            </a:r>
            <a:endParaRPr lang="ru-RU" sz="2400" b="1" dirty="0">
              <a:solidFill>
                <a:srgbClr val="0070C0"/>
              </a:solidFill>
            </a:endParaRPr>
          </a:p>
        </p:txBody>
      </p:sp>
      <p:sp>
        <p:nvSpPr>
          <p:cNvPr id="10" name="Правая фигурная скобка 9"/>
          <p:cNvSpPr/>
          <p:nvPr/>
        </p:nvSpPr>
        <p:spPr>
          <a:xfrm>
            <a:off x="8020051" y="104775"/>
            <a:ext cx="228600" cy="3374839"/>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11" name="TextBox 10"/>
          <p:cNvSpPr txBox="1"/>
          <p:nvPr/>
        </p:nvSpPr>
        <p:spPr>
          <a:xfrm>
            <a:off x="8515351" y="1561361"/>
            <a:ext cx="3236142" cy="461665"/>
          </a:xfrm>
          <a:prstGeom prst="rect">
            <a:avLst/>
          </a:prstGeom>
          <a:noFill/>
        </p:spPr>
        <p:txBody>
          <a:bodyPr wrap="none" rtlCol="0">
            <a:spAutoFit/>
          </a:bodyPr>
          <a:lstStyle/>
          <a:p>
            <a:r>
              <a:rPr lang="ru-RU" sz="2400" b="1" dirty="0" smtClean="0">
                <a:solidFill>
                  <a:srgbClr val="00B050"/>
                </a:solidFill>
              </a:rPr>
              <a:t>Кл. </a:t>
            </a:r>
            <a:r>
              <a:rPr lang="en-US" sz="2400" b="1" dirty="0" err="1">
                <a:solidFill>
                  <a:srgbClr val="00B050"/>
                </a:solidFill>
              </a:rPr>
              <a:t>Peronosporomycete</a:t>
            </a:r>
            <a:endParaRPr lang="ru-RU" sz="2400" b="1" dirty="0">
              <a:solidFill>
                <a:srgbClr val="00B050"/>
              </a:solidFill>
            </a:endParaRPr>
          </a:p>
        </p:txBody>
      </p:sp>
    </p:spTree>
    <p:extLst>
      <p:ext uri="{BB962C8B-B14F-4D97-AF65-F5344CB8AC3E}">
        <p14:creationId xmlns:p14="http://schemas.microsoft.com/office/powerpoint/2010/main" val="530796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419725" cy="796925"/>
          </a:xfrm>
        </p:spPr>
        <p:txBody>
          <a:bodyPr/>
          <a:lstStyle/>
          <a:p>
            <a:r>
              <a:rPr lang="ru-RU" dirty="0" smtClean="0"/>
              <a:t>Отряд </a:t>
            </a:r>
            <a:r>
              <a:rPr lang="en-US" dirty="0" err="1" smtClean="0"/>
              <a:t>Eurychasmales</a:t>
            </a:r>
            <a:endParaRPr lang="ru-RU" dirty="0"/>
          </a:p>
        </p:txBody>
      </p:sp>
      <p:sp>
        <p:nvSpPr>
          <p:cNvPr id="3" name="Объект 2"/>
          <p:cNvSpPr>
            <a:spLocks noGrp="1"/>
          </p:cNvSpPr>
          <p:nvPr>
            <p:ph idx="1"/>
          </p:nvPr>
        </p:nvSpPr>
        <p:spPr>
          <a:xfrm>
            <a:off x="7470481" y="197168"/>
            <a:ext cx="4162425" cy="1993582"/>
          </a:xfrm>
        </p:spPr>
        <p:txBody>
          <a:bodyPr>
            <a:normAutofit fontScale="92500" lnSpcReduction="20000"/>
          </a:bodyPr>
          <a:lstStyle/>
          <a:p>
            <a:r>
              <a:rPr lang="ru-RU" dirty="0" smtClean="0"/>
              <a:t>Паразиты нитчатых бурых водорослей</a:t>
            </a:r>
          </a:p>
          <a:p>
            <a:r>
              <a:rPr lang="ru-RU" dirty="0" err="1" smtClean="0"/>
              <a:t>Голокарпный</a:t>
            </a:r>
            <a:r>
              <a:rPr lang="ru-RU" dirty="0" smtClean="0"/>
              <a:t> таллом (т. е. такой таллом, который целиком превращается в спорангий)</a:t>
            </a:r>
            <a:endParaRPr lang="ru-RU" dirty="0"/>
          </a:p>
        </p:txBody>
      </p:sp>
      <p:pic>
        <p:nvPicPr>
          <p:cNvPr id="1026" name="Picture 2" descr="Life cycle of Eurychasma dicksonii in its brown algal host Ectocarpus siliculosus. (A) A spore (arrow) attaches to the algal surface and injects its content into the host. (B) Within the algal cytoplasm, the Eu. dicksonii thallus (arrow) develops which, at the early stage of infection, is unwalled. (C) Later, the pathogen thallus (arrow) has a cell wall and causes hypertrophic expansion of the algal host cell. (D) At the final stage, the complete thallus differentiates into a sporangium from which motile zoospores (arrow) are produced, completing the life cycle of the pathogen. Scale bars equal to 25 lm. (Figure reproduced from Strittmatter et al. 2016.)Â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9" y="796925"/>
            <a:ext cx="7089483" cy="5880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00949" y="2190750"/>
            <a:ext cx="4295776" cy="4524315"/>
          </a:xfrm>
          <a:prstGeom prst="rect">
            <a:avLst/>
          </a:prstGeom>
          <a:noFill/>
        </p:spPr>
        <p:txBody>
          <a:bodyPr wrap="square" rtlCol="0">
            <a:spAutoFit/>
          </a:bodyPr>
          <a:lstStyle/>
          <a:p>
            <a:r>
              <a:rPr lang="en-US" dirty="0"/>
              <a:t>Life cycle of </a:t>
            </a:r>
            <a:r>
              <a:rPr lang="en-US" b="1" i="1" dirty="0" err="1"/>
              <a:t>Eurychasma</a:t>
            </a:r>
            <a:r>
              <a:rPr lang="en-US" b="1" i="1" dirty="0"/>
              <a:t> </a:t>
            </a:r>
            <a:r>
              <a:rPr lang="en-US" b="1" i="1" dirty="0" err="1"/>
              <a:t>dicksonii</a:t>
            </a:r>
            <a:r>
              <a:rPr lang="en-US" b="1" i="1" dirty="0"/>
              <a:t> </a:t>
            </a:r>
            <a:r>
              <a:rPr lang="en-US" dirty="0"/>
              <a:t>in its brown algal host </a:t>
            </a:r>
            <a:r>
              <a:rPr lang="en-US" b="1" i="1" dirty="0" err="1"/>
              <a:t>Ectocarpus</a:t>
            </a:r>
            <a:r>
              <a:rPr lang="en-US" b="1" i="1" dirty="0"/>
              <a:t> </a:t>
            </a:r>
            <a:r>
              <a:rPr lang="en-US" b="1" i="1" dirty="0" err="1"/>
              <a:t>siliculosus</a:t>
            </a:r>
            <a:r>
              <a:rPr lang="en-US" dirty="0"/>
              <a:t>. (A) A </a:t>
            </a:r>
            <a:r>
              <a:rPr lang="en-US" b="1" dirty="0"/>
              <a:t>spore (arrow)</a:t>
            </a:r>
            <a:r>
              <a:rPr lang="en-US" dirty="0"/>
              <a:t> attaches to the algal surface and injects its content into the host. (B) </a:t>
            </a:r>
            <a:r>
              <a:rPr lang="en-US" b="1" dirty="0"/>
              <a:t>Within the algal cytoplasm</a:t>
            </a:r>
            <a:r>
              <a:rPr lang="en-US" dirty="0"/>
              <a:t>, the </a:t>
            </a:r>
            <a:r>
              <a:rPr lang="en-US" dirty="0" err="1"/>
              <a:t>Eu</a:t>
            </a:r>
            <a:r>
              <a:rPr lang="en-US" dirty="0"/>
              <a:t>. </a:t>
            </a:r>
            <a:r>
              <a:rPr lang="en-US" dirty="0" err="1"/>
              <a:t>dicksonii</a:t>
            </a:r>
            <a:r>
              <a:rPr lang="en-US" dirty="0"/>
              <a:t> </a:t>
            </a:r>
            <a:r>
              <a:rPr lang="en-US" b="1" dirty="0"/>
              <a:t>thallus (arrow) </a:t>
            </a:r>
            <a:r>
              <a:rPr lang="en-US" dirty="0"/>
              <a:t>develops which, at the early stage of infection, is </a:t>
            </a:r>
            <a:r>
              <a:rPr lang="en-US" b="1" dirty="0" err="1"/>
              <a:t>unwalled</a:t>
            </a:r>
            <a:r>
              <a:rPr lang="en-US" dirty="0"/>
              <a:t>. (C) </a:t>
            </a:r>
            <a:r>
              <a:rPr lang="en-US" b="1" dirty="0"/>
              <a:t>Later</a:t>
            </a:r>
            <a:r>
              <a:rPr lang="en-US" dirty="0"/>
              <a:t>, the pathogen </a:t>
            </a:r>
            <a:r>
              <a:rPr lang="en-US" b="1" dirty="0"/>
              <a:t>thallus</a:t>
            </a:r>
            <a:r>
              <a:rPr lang="en-US" dirty="0"/>
              <a:t> (arrow) </a:t>
            </a:r>
            <a:r>
              <a:rPr lang="en-US" b="1" dirty="0"/>
              <a:t>has a cell wall</a:t>
            </a:r>
            <a:r>
              <a:rPr lang="en-US" dirty="0"/>
              <a:t> and causes hypertrophic </a:t>
            </a:r>
            <a:r>
              <a:rPr lang="en-US" b="1" dirty="0"/>
              <a:t>expansion</a:t>
            </a:r>
            <a:r>
              <a:rPr lang="en-US" dirty="0"/>
              <a:t> of the algal </a:t>
            </a:r>
            <a:r>
              <a:rPr lang="en-US" b="1" dirty="0"/>
              <a:t>host cell</a:t>
            </a:r>
            <a:r>
              <a:rPr lang="en-US" dirty="0"/>
              <a:t>. (D) At the final stage, the </a:t>
            </a:r>
            <a:r>
              <a:rPr lang="en-US" b="1" dirty="0"/>
              <a:t>complete thallus differentiates into a sporangium from which motile zoospores (arrow) are produced</a:t>
            </a:r>
            <a:r>
              <a:rPr lang="en-US" dirty="0"/>
              <a:t>, completing the life cycle of the pathogen. Scale bars equal to 25 lm. (Figure reproduced from </a:t>
            </a:r>
            <a:r>
              <a:rPr lang="en-US" dirty="0" err="1"/>
              <a:t>Strittmatter</a:t>
            </a:r>
            <a:r>
              <a:rPr lang="en-US" dirty="0"/>
              <a:t> et al. 2016.) </a:t>
            </a:r>
          </a:p>
        </p:txBody>
      </p:sp>
    </p:spTree>
    <p:extLst>
      <p:ext uri="{BB962C8B-B14F-4D97-AF65-F5344CB8AC3E}">
        <p14:creationId xmlns:p14="http://schemas.microsoft.com/office/powerpoint/2010/main" val="3293780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796925"/>
            <a:ext cx="6829425" cy="2223294"/>
          </a:xfrm>
        </p:spPr>
        <p:txBody>
          <a:bodyPr>
            <a:normAutofit fontScale="92500" lnSpcReduction="10000"/>
          </a:bodyPr>
          <a:lstStyle/>
          <a:p>
            <a:r>
              <a:rPr lang="ru-RU" dirty="0" smtClean="0"/>
              <a:t>Паразиты нематод и коловраток</a:t>
            </a:r>
          </a:p>
          <a:p>
            <a:r>
              <a:rPr lang="ru-RU" dirty="0" err="1"/>
              <a:t>Голокарпный</a:t>
            </a:r>
            <a:r>
              <a:rPr lang="ru-RU" dirty="0"/>
              <a:t> таллом</a:t>
            </a:r>
            <a:endParaRPr lang="ru-RU" dirty="0" smtClean="0"/>
          </a:p>
          <a:p>
            <a:r>
              <a:rPr lang="ru-RU" dirty="0" smtClean="0"/>
              <a:t>Жизненный цикл с зооспорами либо с апланоспорами</a:t>
            </a:r>
          </a:p>
          <a:p>
            <a:r>
              <a:rPr lang="ru-RU" dirty="0" smtClean="0"/>
              <a:t>Особая стадия жизненного цикла – </a:t>
            </a:r>
            <a:r>
              <a:rPr lang="en-US" dirty="0" smtClean="0"/>
              <a:t>gun cell </a:t>
            </a:r>
            <a:endParaRPr lang="ru-RU" dirty="0"/>
          </a:p>
        </p:txBody>
      </p:sp>
      <p:pic>
        <p:nvPicPr>
          <p:cNvPr id="2050" name="Picture 2" descr="http://1.bp.blogspot.com/_FeaU01D-3wI/SqiRF5MHDQI/AAAAAAAAAmw/cLhw3bYchAw/s1600/Haptoglossa+Glockling+Beakes+2002+Mycologia+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5600" y="76199"/>
            <a:ext cx="3990975" cy="6781801"/>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a:spLocks noGrp="1"/>
          </p:cNvSpPr>
          <p:nvPr>
            <p:ph type="title"/>
          </p:nvPr>
        </p:nvSpPr>
        <p:spPr>
          <a:xfrm>
            <a:off x="0" y="0"/>
            <a:ext cx="5419725" cy="796925"/>
          </a:xfrm>
        </p:spPr>
        <p:txBody>
          <a:bodyPr/>
          <a:lstStyle/>
          <a:p>
            <a:r>
              <a:rPr lang="ru-RU" dirty="0" smtClean="0"/>
              <a:t>Отряд </a:t>
            </a:r>
            <a:r>
              <a:rPr lang="en-US" dirty="0" err="1"/>
              <a:t>Haptoglossales</a:t>
            </a:r>
            <a:endParaRPr lang="ru-RU" dirty="0"/>
          </a:p>
        </p:txBody>
      </p:sp>
      <p:pic>
        <p:nvPicPr>
          <p:cNvPr id="2052" name="Picture 4" descr="http://4.bp.blogspot.com/_FeaU01D-3wI/SqiRUr_rPSI/AAAAAAAAAnA/7LuUoViGhk8/s1600/Hakariya+et+al+2007+mycoscience+(also+phylogeny).jpg"/>
          <p:cNvPicPr>
            <a:picLocks noChangeAspect="1" noChangeArrowheads="1"/>
          </p:cNvPicPr>
          <p:nvPr/>
        </p:nvPicPr>
        <p:blipFill rotWithShape="1">
          <a:blip r:embed="rId3">
            <a:extLst>
              <a:ext uri="{28A0092B-C50C-407E-A947-70E740481C1C}">
                <a14:useLocalDpi xmlns:a14="http://schemas.microsoft.com/office/drawing/2010/main" val="0"/>
              </a:ext>
            </a:extLst>
          </a:blip>
          <a:srcRect l="35088"/>
          <a:stretch/>
        </p:blipFill>
        <p:spPr bwMode="auto">
          <a:xfrm>
            <a:off x="762000" y="3114676"/>
            <a:ext cx="5638800" cy="3257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48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01200" y="-34928"/>
            <a:ext cx="2552700" cy="651670"/>
          </a:xfrm>
        </p:spPr>
        <p:txBody>
          <a:bodyPr>
            <a:normAutofit fontScale="90000"/>
          </a:bodyPr>
          <a:lstStyle/>
          <a:p>
            <a:r>
              <a:rPr lang="en-US" dirty="0" smtClean="0"/>
              <a:t>Gun cells</a:t>
            </a:r>
            <a:endParaRPr lang="ru-RU" dirty="0"/>
          </a:p>
        </p:txBody>
      </p:sp>
      <p:pic>
        <p:nvPicPr>
          <p:cNvPr id="3074" name="Picture 2" descr="http://1.bp.blogspot.com/_FeaU01D-3wI/SqiRE__bXpI/AAAAAAAAAmY/t5Lu_8mEYVE/s1600/Haptoglossa+Barron+1987+Mycologia+0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5884" t="3616" r="-98"/>
          <a:stretch/>
        </p:blipFill>
        <p:spPr bwMode="auto">
          <a:xfrm>
            <a:off x="0" y="0"/>
            <a:ext cx="446908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3.bp.blogspot.com/_FeaU01D-3wI/SqiRFMnEvkI/AAAAAAAAAmg/9LOcP7myEWM/s1600/Haptoglossa+Glockling+Beakes+2000+J+Invert+Pathol+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9080" y="57150"/>
            <a:ext cx="4800600" cy="680085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9093803" y="616742"/>
            <a:ext cx="2987951" cy="5641184"/>
          </a:xfrm>
        </p:spPr>
        <p:txBody>
          <a:bodyPr/>
          <a:lstStyle/>
          <a:p>
            <a:r>
              <a:rPr lang="en-US" dirty="0" smtClean="0"/>
              <a:t>Gun cells</a:t>
            </a:r>
            <a:r>
              <a:rPr lang="ru-RU" dirty="0" smtClean="0"/>
              <a:t> развиваются из апланоспор либо зооспор</a:t>
            </a:r>
          </a:p>
          <a:p>
            <a:r>
              <a:rPr lang="ru-RU" dirty="0" smtClean="0"/>
              <a:t>При контакте с кутикулой нематоды выстреливают, вводя внутрь хозяина инфекционное начало (</a:t>
            </a:r>
            <a:r>
              <a:rPr lang="en-US" dirty="0" err="1" smtClean="0"/>
              <a:t>sporidium</a:t>
            </a:r>
            <a:r>
              <a:rPr lang="en-US" dirty="0" smtClean="0"/>
              <a:t>)</a:t>
            </a:r>
            <a:endParaRPr lang="ru-RU" dirty="0"/>
          </a:p>
        </p:txBody>
      </p:sp>
    </p:spTree>
    <p:extLst>
      <p:ext uri="{BB962C8B-B14F-4D97-AF65-F5344CB8AC3E}">
        <p14:creationId xmlns:p14="http://schemas.microsoft.com/office/powerpoint/2010/main" val="4205310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1476375" y="0"/>
            <a:ext cx="9105900" cy="6873887"/>
            <a:chOff x="1476375" y="0"/>
            <a:chExt cx="9105900" cy="6873887"/>
          </a:xfrm>
        </p:grpSpPr>
        <p:pic>
          <p:nvPicPr>
            <p:cNvPr id="1026" name="Picture 2" descr="ÐÐ°ÑÑÐ¸Ð½ÐºÐ¸ Ð¿Ð¾ Ð·Ð°Ð¿ÑÐ¾ÑÑ Haptoglos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0"/>
              <a:ext cx="9105900" cy="68738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064470" y="6488668"/>
              <a:ext cx="2517805" cy="369332"/>
            </a:xfrm>
            <a:prstGeom prst="rect">
              <a:avLst/>
            </a:prstGeom>
            <a:noFill/>
          </p:spPr>
          <p:txBody>
            <a:bodyPr wrap="none" rtlCol="0">
              <a:spAutoFit/>
            </a:bodyPr>
            <a:lstStyle/>
            <a:p>
              <a:r>
                <a:rPr lang="en-US" dirty="0"/>
                <a:t>Copyright George Barron</a:t>
              </a:r>
              <a:endParaRPr lang="ru-RU" dirty="0"/>
            </a:p>
          </p:txBody>
        </p:sp>
      </p:grpSp>
    </p:spTree>
    <p:extLst>
      <p:ext uri="{BB962C8B-B14F-4D97-AF65-F5344CB8AC3E}">
        <p14:creationId xmlns:p14="http://schemas.microsoft.com/office/powerpoint/2010/main" val="3114776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4736" y="796923"/>
            <a:ext cx="4814989" cy="5078583"/>
          </a:xfrm>
        </p:spPr>
        <p:txBody>
          <a:bodyPr>
            <a:normAutofit lnSpcReduction="10000"/>
          </a:bodyPr>
          <a:lstStyle/>
          <a:p>
            <a:r>
              <a:rPr lang="ru-RU" dirty="0" smtClean="0"/>
              <a:t>Паразиты водорослей, протистов и </a:t>
            </a:r>
            <a:r>
              <a:rPr lang="ru-RU" b="1" dirty="0" smtClean="0"/>
              <a:t>других оомицетов (</a:t>
            </a:r>
            <a:r>
              <a:rPr lang="ru-RU" b="1" dirty="0" err="1" smtClean="0"/>
              <a:t>гиперпаразитизм</a:t>
            </a:r>
            <a:r>
              <a:rPr lang="ru-RU" b="1" dirty="0" smtClean="0"/>
              <a:t>)</a:t>
            </a:r>
            <a:endParaRPr lang="ru-RU" dirty="0" smtClean="0"/>
          </a:p>
          <a:p>
            <a:r>
              <a:rPr lang="ru-RU" dirty="0" smtClean="0"/>
              <a:t>Некоторые представители отряда вызывают заболевания таких промысловых красных водорослей, как </a:t>
            </a:r>
            <a:r>
              <a:rPr lang="ru-RU" dirty="0" err="1" smtClean="0"/>
              <a:t>нори</a:t>
            </a:r>
            <a:r>
              <a:rPr lang="ru-RU" dirty="0" smtClean="0"/>
              <a:t> и </a:t>
            </a:r>
            <a:r>
              <a:rPr lang="en-US" i="1" dirty="0" err="1"/>
              <a:t>Chondrus</a:t>
            </a:r>
            <a:r>
              <a:rPr lang="en-US" i="1" dirty="0"/>
              <a:t> </a:t>
            </a:r>
            <a:r>
              <a:rPr lang="en-US" i="1" dirty="0" err="1" smtClean="0"/>
              <a:t>crispus</a:t>
            </a:r>
            <a:endParaRPr lang="en-US" i="1" dirty="0" smtClean="0"/>
          </a:p>
          <a:p>
            <a:r>
              <a:rPr lang="ru-RU" dirty="0" err="1" smtClean="0"/>
              <a:t>Голокарпный</a:t>
            </a:r>
            <a:r>
              <a:rPr lang="ru-RU" dirty="0" smtClean="0"/>
              <a:t> таллом</a:t>
            </a:r>
          </a:p>
          <a:p>
            <a:r>
              <a:rPr lang="ru-RU" dirty="0" smtClean="0"/>
              <a:t>У некоторых есть половой процесс</a:t>
            </a:r>
            <a:endParaRPr lang="ru-RU" dirty="0"/>
          </a:p>
        </p:txBody>
      </p:sp>
      <p:sp>
        <p:nvSpPr>
          <p:cNvPr id="4" name="Заголовок 1"/>
          <p:cNvSpPr>
            <a:spLocks noGrp="1"/>
          </p:cNvSpPr>
          <p:nvPr>
            <p:ph type="title"/>
          </p:nvPr>
        </p:nvSpPr>
        <p:spPr>
          <a:xfrm>
            <a:off x="0" y="0"/>
            <a:ext cx="5419725" cy="796925"/>
          </a:xfrm>
        </p:spPr>
        <p:txBody>
          <a:bodyPr/>
          <a:lstStyle/>
          <a:p>
            <a:r>
              <a:rPr lang="ru-RU" dirty="0" smtClean="0"/>
              <a:t>Отряд </a:t>
            </a:r>
            <a:r>
              <a:rPr lang="en-US" dirty="0" err="1"/>
              <a:t>Olpidiopsidales</a:t>
            </a:r>
            <a:endParaRPr lang="ru-RU" dirty="0"/>
          </a:p>
        </p:txBody>
      </p:sp>
      <p:pic>
        <p:nvPicPr>
          <p:cNvPr id="5" name="Рисунок 4"/>
          <p:cNvPicPr>
            <a:picLocks noChangeAspect="1"/>
          </p:cNvPicPr>
          <p:nvPr/>
        </p:nvPicPr>
        <p:blipFill rotWithShape="1">
          <a:blip r:embed="rId2"/>
          <a:srcRect l="-98" t="26145" r="63014" b="39971"/>
          <a:stretch/>
        </p:blipFill>
        <p:spPr>
          <a:xfrm>
            <a:off x="6024461" y="122551"/>
            <a:ext cx="4870239" cy="3496137"/>
          </a:xfrm>
          <a:prstGeom prst="rect">
            <a:avLst/>
          </a:prstGeom>
        </p:spPr>
      </p:pic>
      <p:sp>
        <p:nvSpPr>
          <p:cNvPr id="6" name="TextBox 5"/>
          <p:cNvSpPr txBox="1"/>
          <p:nvPr/>
        </p:nvSpPr>
        <p:spPr>
          <a:xfrm>
            <a:off x="5885234" y="3718679"/>
            <a:ext cx="6306765" cy="3139321"/>
          </a:xfrm>
          <a:prstGeom prst="rect">
            <a:avLst/>
          </a:prstGeom>
          <a:noFill/>
        </p:spPr>
        <p:txBody>
          <a:bodyPr wrap="square" rtlCol="0">
            <a:spAutoFit/>
          </a:bodyPr>
          <a:lstStyle/>
          <a:p>
            <a:r>
              <a:rPr lang="en-US" dirty="0"/>
              <a:t>Drawings of </a:t>
            </a:r>
            <a:r>
              <a:rPr lang="en-US" dirty="0" err="1"/>
              <a:t>Olpidiopsis</a:t>
            </a:r>
            <a:r>
              <a:rPr lang="en-US" dirty="0"/>
              <a:t> </a:t>
            </a:r>
            <a:r>
              <a:rPr lang="en-US" dirty="0" err="1"/>
              <a:t>saprolegniae</a:t>
            </a:r>
            <a:r>
              <a:rPr lang="en-US" dirty="0"/>
              <a:t> infecting hyphae</a:t>
            </a:r>
          </a:p>
          <a:p>
            <a:r>
              <a:rPr lang="en-US" dirty="0"/>
              <a:t>and </a:t>
            </a:r>
            <a:r>
              <a:rPr lang="en-US" dirty="0" err="1"/>
              <a:t>oogonia</a:t>
            </a:r>
            <a:r>
              <a:rPr lang="en-US" dirty="0"/>
              <a:t> of </a:t>
            </a:r>
            <a:r>
              <a:rPr lang="en-US" dirty="0" err="1"/>
              <a:t>Saprolegnia</a:t>
            </a:r>
            <a:r>
              <a:rPr lang="en-US" dirty="0"/>
              <a:t> </a:t>
            </a:r>
            <a:r>
              <a:rPr lang="en-US" dirty="0" err="1"/>
              <a:t>ferax</a:t>
            </a:r>
            <a:r>
              <a:rPr lang="en-US" dirty="0"/>
              <a:t>. Transfer</a:t>
            </a:r>
          </a:p>
          <a:p>
            <a:r>
              <a:rPr lang="en-US" dirty="0"/>
              <a:t>of </a:t>
            </a:r>
            <a:r>
              <a:rPr lang="en-US" dirty="0" err="1"/>
              <a:t>plasmodial</a:t>
            </a:r>
            <a:r>
              <a:rPr lang="en-US" dirty="0"/>
              <a:t> thallus from cyst into hyphal cytoplasm</a:t>
            </a:r>
          </a:p>
          <a:p>
            <a:r>
              <a:rPr lang="en-US" dirty="0"/>
              <a:t>(m, n), which develops into a </a:t>
            </a:r>
            <a:r>
              <a:rPr lang="en-US" dirty="0" err="1"/>
              <a:t>papillate</a:t>
            </a:r>
            <a:r>
              <a:rPr lang="en-US" dirty="0"/>
              <a:t> thallus (o).</a:t>
            </a:r>
          </a:p>
          <a:p>
            <a:r>
              <a:rPr lang="en-US" dirty="0"/>
              <a:t>Spiny resting spore stages within an infected </a:t>
            </a:r>
            <a:r>
              <a:rPr lang="en-US" dirty="0" err="1"/>
              <a:t>oogonium</a:t>
            </a:r>
            <a:endParaRPr lang="en-US" dirty="0"/>
          </a:p>
          <a:p>
            <a:r>
              <a:rPr lang="en-US" dirty="0"/>
              <a:t>(p) and a detail of a resting oospore and an adjacent</a:t>
            </a:r>
          </a:p>
          <a:p>
            <a:r>
              <a:rPr lang="en-US" dirty="0" err="1"/>
              <a:t>antheridial</a:t>
            </a:r>
            <a:r>
              <a:rPr lang="en-US" dirty="0"/>
              <a:t> thallus (q). Mature thallus of O. </a:t>
            </a:r>
            <a:r>
              <a:rPr lang="en-US" dirty="0" err="1"/>
              <a:t>glenodinianum</a:t>
            </a:r>
            <a:endParaRPr lang="en-US" dirty="0"/>
          </a:p>
          <a:p>
            <a:r>
              <a:rPr lang="en-US" dirty="0"/>
              <a:t>(r) showing direct release of zoospores from elongate</a:t>
            </a:r>
          </a:p>
          <a:p>
            <a:r>
              <a:rPr lang="en-US" dirty="0"/>
              <a:t>discharge tube, which is typical of the whole genus.</a:t>
            </a:r>
          </a:p>
          <a:p>
            <a:r>
              <a:rPr lang="en-US" dirty="0"/>
              <a:t>All from </a:t>
            </a:r>
            <a:r>
              <a:rPr lang="en-US" dirty="0" err="1"/>
              <a:t>Karling</a:t>
            </a:r>
            <a:r>
              <a:rPr lang="en-US" dirty="0"/>
              <a:t> (1981), from studies of Barrett (1912),</a:t>
            </a:r>
          </a:p>
          <a:p>
            <a:r>
              <a:rPr lang="en-US" dirty="0"/>
              <a:t>Coker (1923) and Johnson (1966, 1972).</a:t>
            </a:r>
            <a:endParaRPr lang="ru-RU" dirty="0"/>
          </a:p>
        </p:txBody>
      </p:sp>
    </p:spTree>
    <p:extLst>
      <p:ext uri="{BB962C8B-B14F-4D97-AF65-F5344CB8AC3E}">
        <p14:creationId xmlns:p14="http://schemas.microsoft.com/office/powerpoint/2010/main" val="36754362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0" y="0"/>
            <a:ext cx="5419725" cy="796925"/>
          </a:xfrm>
        </p:spPr>
        <p:txBody>
          <a:bodyPr/>
          <a:lstStyle/>
          <a:p>
            <a:r>
              <a:rPr lang="ru-RU" dirty="0" smtClean="0"/>
              <a:t>Отряд </a:t>
            </a:r>
            <a:r>
              <a:rPr lang="en-US" dirty="0" err="1"/>
              <a:t>Haliphthorales</a:t>
            </a:r>
            <a:endParaRPr lang="ru-RU" dirty="0"/>
          </a:p>
        </p:txBody>
      </p:sp>
      <p:pic>
        <p:nvPicPr>
          <p:cNvPr id="5" name="Рисунок 4"/>
          <p:cNvPicPr>
            <a:picLocks noChangeAspect="1"/>
          </p:cNvPicPr>
          <p:nvPr/>
        </p:nvPicPr>
        <p:blipFill rotWithShape="1">
          <a:blip r:embed="rId2"/>
          <a:srcRect t="57425"/>
          <a:stretch/>
        </p:blipFill>
        <p:spPr>
          <a:xfrm>
            <a:off x="0" y="865761"/>
            <a:ext cx="11923395" cy="3988341"/>
          </a:xfrm>
          <a:prstGeom prst="rect">
            <a:avLst/>
          </a:prstGeom>
        </p:spPr>
      </p:pic>
      <p:sp>
        <p:nvSpPr>
          <p:cNvPr id="3" name="Объект 2"/>
          <p:cNvSpPr>
            <a:spLocks noGrp="1"/>
          </p:cNvSpPr>
          <p:nvPr>
            <p:ph idx="1"/>
          </p:nvPr>
        </p:nvSpPr>
        <p:spPr>
          <a:xfrm>
            <a:off x="-77822" y="4259972"/>
            <a:ext cx="4134256" cy="2598028"/>
          </a:xfrm>
        </p:spPr>
        <p:txBody>
          <a:bodyPr>
            <a:normAutofit fontScale="70000" lnSpcReduction="20000"/>
          </a:bodyPr>
          <a:lstStyle/>
          <a:p>
            <a:r>
              <a:rPr lang="ru-RU" dirty="0" smtClean="0"/>
              <a:t>Единственный из базальных отрядов, представители которого имеют </a:t>
            </a:r>
            <a:r>
              <a:rPr lang="ru-RU" dirty="0" err="1" smtClean="0"/>
              <a:t>эукарпические</a:t>
            </a:r>
            <a:r>
              <a:rPr lang="ru-RU" dirty="0" smtClean="0"/>
              <a:t> </a:t>
            </a:r>
            <a:r>
              <a:rPr lang="ru-RU" dirty="0" err="1" smtClean="0"/>
              <a:t>мицелиальные</a:t>
            </a:r>
            <a:r>
              <a:rPr lang="ru-RU" dirty="0" smtClean="0"/>
              <a:t> талломы (т. е. их талломы не превращаются целиком в спорангий, только определённая часть)</a:t>
            </a:r>
          </a:p>
          <a:p>
            <a:r>
              <a:rPr lang="ru-RU" dirty="0" smtClean="0"/>
              <a:t>Паразиты ракообразных, моллюсков, а также яиц этих животных</a:t>
            </a:r>
            <a:endParaRPr lang="ru-RU" dirty="0"/>
          </a:p>
        </p:txBody>
      </p:sp>
      <p:sp>
        <p:nvSpPr>
          <p:cNvPr id="6" name="TextBox 5"/>
          <p:cNvSpPr txBox="1"/>
          <p:nvPr/>
        </p:nvSpPr>
        <p:spPr>
          <a:xfrm>
            <a:off x="3891062" y="4558661"/>
            <a:ext cx="8514945" cy="2308324"/>
          </a:xfrm>
          <a:prstGeom prst="rect">
            <a:avLst/>
          </a:prstGeom>
          <a:noFill/>
        </p:spPr>
        <p:txBody>
          <a:bodyPr wrap="square" rtlCol="0">
            <a:spAutoFit/>
          </a:bodyPr>
          <a:lstStyle/>
          <a:p>
            <a:r>
              <a:rPr lang="en-US" dirty="0"/>
              <a:t>(s–u) Drawings</a:t>
            </a:r>
          </a:p>
          <a:p>
            <a:r>
              <a:rPr lang="en-US" dirty="0"/>
              <a:t>of </a:t>
            </a:r>
            <a:r>
              <a:rPr lang="en-US" b="1" i="1" dirty="0" err="1"/>
              <a:t>Haliphthoros</a:t>
            </a:r>
            <a:r>
              <a:rPr lang="en-US" b="1" i="1" dirty="0"/>
              <a:t> </a:t>
            </a:r>
            <a:r>
              <a:rPr lang="en-US" b="1" i="1" dirty="0" err="1"/>
              <a:t>milfordensis</a:t>
            </a:r>
            <a:r>
              <a:rPr lang="en-US" b="1" i="1" dirty="0"/>
              <a:t>.</a:t>
            </a:r>
            <a:r>
              <a:rPr lang="en-US" dirty="0"/>
              <a:t> Cysts germinate to </a:t>
            </a:r>
            <a:r>
              <a:rPr lang="en-US" dirty="0" smtClean="0"/>
              <a:t>produce</a:t>
            </a:r>
            <a:r>
              <a:rPr lang="ru-RU" dirty="0" smtClean="0"/>
              <a:t> </a:t>
            </a:r>
            <a:r>
              <a:rPr lang="en-US" dirty="0" smtClean="0"/>
              <a:t>lobed and branching thalli (s, t). A sporangial</a:t>
            </a:r>
            <a:r>
              <a:rPr lang="ru-RU" dirty="0" smtClean="0"/>
              <a:t> </a:t>
            </a:r>
            <a:r>
              <a:rPr lang="en-US" dirty="0" smtClean="0"/>
              <a:t>compartment from which zoospores are being released</a:t>
            </a:r>
            <a:r>
              <a:rPr lang="ru-RU" dirty="0" smtClean="0"/>
              <a:t> </a:t>
            </a:r>
            <a:r>
              <a:rPr lang="en-US" dirty="0" smtClean="0"/>
              <a:t>via a narrow discharge tube (u). From </a:t>
            </a:r>
            <a:r>
              <a:rPr lang="en-US" dirty="0" err="1" smtClean="0"/>
              <a:t>Karling</a:t>
            </a:r>
            <a:r>
              <a:rPr lang="en-US" dirty="0" smtClean="0"/>
              <a:t> (1981),</a:t>
            </a:r>
            <a:r>
              <a:rPr lang="ru-RU" dirty="0" smtClean="0"/>
              <a:t> </a:t>
            </a:r>
            <a:r>
              <a:rPr lang="en-US" dirty="0" smtClean="0"/>
              <a:t>after Sparrow (1974). (v, w) Drawings of young (v) and</a:t>
            </a:r>
            <a:r>
              <a:rPr lang="ru-RU" dirty="0" smtClean="0"/>
              <a:t> </a:t>
            </a:r>
            <a:r>
              <a:rPr lang="en-US" dirty="0" smtClean="0"/>
              <a:t>mature (w) thallus of the abalone parasite </a:t>
            </a:r>
            <a:r>
              <a:rPr lang="en-US" dirty="0" err="1" smtClean="0"/>
              <a:t>Halioticida</a:t>
            </a:r>
            <a:r>
              <a:rPr lang="ru-RU" dirty="0" smtClean="0"/>
              <a:t> </a:t>
            </a:r>
            <a:r>
              <a:rPr lang="en-US" dirty="0" err="1" smtClean="0"/>
              <a:t>noduliformans</a:t>
            </a:r>
            <a:r>
              <a:rPr lang="en-US" dirty="0" smtClean="0"/>
              <a:t>, showing long hypha-like segments that</a:t>
            </a:r>
            <a:r>
              <a:rPr lang="ru-RU" dirty="0" smtClean="0"/>
              <a:t> </a:t>
            </a:r>
            <a:r>
              <a:rPr lang="en-US" dirty="0" smtClean="0"/>
              <a:t>differentiate zoospores, separated by narrow spaces. (x)</a:t>
            </a:r>
            <a:r>
              <a:rPr lang="ru-RU" dirty="0" smtClean="0"/>
              <a:t> </a:t>
            </a:r>
            <a:r>
              <a:rPr lang="en-US" dirty="0" smtClean="0"/>
              <a:t>Irregularly swollen thallus of </a:t>
            </a:r>
            <a:r>
              <a:rPr lang="en-US" dirty="0" err="1" smtClean="0"/>
              <a:t>Halocrusticida</a:t>
            </a:r>
            <a:r>
              <a:rPr lang="en-US" dirty="0" smtClean="0"/>
              <a:t> </a:t>
            </a:r>
            <a:r>
              <a:rPr lang="en-US" dirty="0" err="1" smtClean="0"/>
              <a:t>parasitica</a:t>
            </a:r>
            <a:r>
              <a:rPr lang="ru-RU" dirty="0" smtClean="0"/>
              <a:t> </a:t>
            </a:r>
            <a:r>
              <a:rPr lang="en-US" dirty="0" smtClean="0"/>
              <a:t>showing mature zoosporangium with slender branched</a:t>
            </a:r>
            <a:r>
              <a:rPr lang="ru-RU" dirty="0" smtClean="0"/>
              <a:t> </a:t>
            </a:r>
            <a:r>
              <a:rPr lang="en-US" dirty="0" smtClean="0"/>
              <a:t>discharge tubes. From </a:t>
            </a:r>
            <a:r>
              <a:rPr lang="en-US" dirty="0" err="1" smtClean="0"/>
              <a:t>Hatai</a:t>
            </a:r>
            <a:r>
              <a:rPr lang="en-US" dirty="0" smtClean="0"/>
              <a:t> (2012), with permission</a:t>
            </a:r>
            <a:endParaRPr lang="ru-RU" dirty="0"/>
          </a:p>
        </p:txBody>
      </p:sp>
    </p:spTree>
    <p:extLst>
      <p:ext uri="{BB962C8B-B14F-4D97-AF65-F5344CB8AC3E}">
        <p14:creationId xmlns:p14="http://schemas.microsoft.com/office/powerpoint/2010/main" val="1727158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234910" y="108855"/>
            <a:ext cx="9719035" cy="6598767"/>
          </a:xfrm>
          <a:prstGeom prst="rect">
            <a:avLst/>
          </a:prstGeom>
        </p:spPr>
      </p:pic>
    </p:spTree>
    <p:extLst>
      <p:ext uri="{BB962C8B-B14F-4D97-AF65-F5344CB8AC3E}">
        <p14:creationId xmlns:p14="http://schemas.microsoft.com/office/powerpoint/2010/main" val="2148121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 y="-1"/>
            <a:ext cx="7762875" cy="6851465"/>
          </a:xfrm>
          <a:prstGeom prst="rect">
            <a:avLst/>
          </a:prstGeom>
        </p:spPr>
      </p:pic>
      <p:sp>
        <p:nvSpPr>
          <p:cNvPr id="5" name="TextBox 4"/>
          <p:cNvSpPr txBox="1"/>
          <p:nvPr/>
        </p:nvSpPr>
        <p:spPr>
          <a:xfrm>
            <a:off x="1" y="0"/>
            <a:ext cx="2343150" cy="1323439"/>
          </a:xfrm>
          <a:prstGeom prst="rect">
            <a:avLst/>
          </a:prstGeom>
          <a:noFill/>
        </p:spPr>
        <p:txBody>
          <a:bodyPr wrap="square" rtlCol="0">
            <a:spAutoFit/>
          </a:bodyPr>
          <a:lstStyle/>
          <a:p>
            <a:r>
              <a:rPr lang="en-US" sz="1600" dirty="0" smtClean="0"/>
              <a:t>The </a:t>
            </a:r>
            <a:r>
              <a:rPr lang="en-US" sz="1600" dirty="0" err="1" smtClean="0"/>
              <a:t>Mycota</a:t>
            </a:r>
            <a:r>
              <a:rPr lang="en-US" sz="1600" dirty="0" smtClean="0"/>
              <a:t>. </a:t>
            </a:r>
            <a:r>
              <a:rPr lang="en-US" sz="1600" dirty="0"/>
              <a:t>Systematics and Evolution</a:t>
            </a:r>
          </a:p>
          <a:p>
            <a:pPr fontAlgn="ctr"/>
            <a:r>
              <a:rPr lang="en-US" sz="1600" dirty="0"/>
              <a:t>David J. </a:t>
            </a:r>
            <a:r>
              <a:rPr lang="en-US" sz="1600" dirty="0" smtClean="0"/>
              <a:t>McLaughlin, Joseph </a:t>
            </a:r>
            <a:r>
              <a:rPr lang="en-US" sz="1600" dirty="0"/>
              <a:t>W. </a:t>
            </a:r>
            <a:r>
              <a:rPr lang="en-US" sz="1600" dirty="0" err="1"/>
              <a:t>Spatafora</a:t>
            </a:r>
            <a:endParaRPr lang="en-US" sz="1600" dirty="0"/>
          </a:p>
          <a:p>
            <a:endParaRPr lang="ru-RU" sz="1600" dirty="0"/>
          </a:p>
        </p:txBody>
      </p:sp>
      <p:sp>
        <p:nvSpPr>
          <p:cNvPr id="6" name="Правая фигурная скобка 5"/>
          <p:cNvSpPr/>
          <p:nvPr/>
        </p:nvSpPr>
        <p:spPr>
          <a:xfrm>
            <a:off x="7715249" y="5189426"/>
            <a:ext cx="238125" cy="1603189"/>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7" name="TextBox 6"/>
          <p:cNvSpPr txBox="1"/>
          <p:nvPr/>
        </p:nvSpPr>
        <p:spPr>
          <a:xfrm>
            <a:off x="8210550" y="5529355"/>
            <a:ext cx="3271152" cy="1446550"/>
          </a:xfrm>
          <a:prstGeom prst="rect">
            <a:avLst/>
          </a:prstGeom>
          <a:noFill/>
        </p:spPr>
        <p:txBody>
          <a:bodyPr wrap="none" rtlCol="0">
            <a:spAutoFit/>
          </a:bodyPr>
          <a:lstStyle/>
          <a:p>
            <a:r>
              <a:rPr lang="ru-RU" sz="2400" b="1" dirty="0" smtClean="0">
                <a:solidFill>
                  <a:srgbClr val="C00000"/>
                </a:solidFill>
              </a:rPr>
              <a:t>Базальные отряды</a:t>
            </a:r>
          </a:p>
          <a:p>
            <a:r>
              <a:rPr lang="ru-RU" sz="2000" dirty="0" smtClean="0"/>
              <a:t>(</a:t>
            </a:r>
            <a:r>
              <a:rPr lang="ru-RU" sz="2000" dirty="0"/>
              <a:t>В основном морские </a:t>
            </a:r>
            <a:endParaRPr lang="ru-RU" sz="2000" dirty="0" smtClean="0"/>
          </a:p>
          <a:p>
            <a:r>
              <a:rPr lang="ru-RU" sz="2000" dirty="0" smtClean="0"/>
              <a:t>паразитические организмы)</a:t>
            </a:r>
            <a:endParaRPr lang="ru-RU" sz="2400" dirty="0"/>
          </a:p>
          <a:p>
            <a:endParaRPr lang="ru-RU" sz="2400" b="1" dirty="0">
              <a:solidFill>
                <a:srgbClr val="C00000"/>
              </a:solidFill>
            </a:endParaRPr>
          </a:p>
        </p:txBody>
      </p:sp>
      <p:sp>
        <p:nvSpPr>
          <p:cNvPr id="8" name="Правая фигурная скобка 7"/>
          <p:cNvSpPr/>
          <p:nvPr/>
        </p:nvSpPr>
        <p:spPr>
          <a:xfrm>
            <a:off x="7705724" y="3503501"/>
            <a:ext cx="238125" cy="1603189"/>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9" name="TextBox 8"/>
          <p:cNvSpPr txBox="1"/>
          <p:nvPr/>
        </p:nvSpPr>
        <p:spPr>
          <a:xfrm>
            <a:off x="8210550" y="4074262"/>
            <a:ext cx="3113416" cy="461665"/>
          </a:xfrm>
          <a:prstGeom prst="rect">
            <a:avLst/>
          </a:prstGeom>
          <a:noFill/>
        </p:spPr>
        <p:txBody>
          <a:bodyPr wrap="none" rtlCol="0">
            <a:spAutoFit/>
          </a:bodyPr>
          <a:lstStyle/>
          <a:p>
            <a:r>
              <a:rPr lang="ru-RU" sz="2400" b="1" dirty="0" smtClean="0">
                <a:solidFill>
                  <a:srgbClr val="0070C0"/>
                </a:solidFill>
              </a:rPr>
              <a:t>Кл. </a:t>
            </a:r>
            <a:r>
              <a:rPr lang="en-US" sz="2400" b="1" dirty="0" err="1">
                <a:solidFill>
                  <a:srgbClr val="0070C0"/>
                </a:solidFill>
              </a:rPr>
              <a:t>Saprolegniomycete</a:t>
            </a:r>
            <a:endParaRPr lang="ru-RU" sz="2400" b="1" dirty="0">
              <a:solidFill>
                <a:srgbClr val="0070C0"/>
              </a:solidFill>
            </a:endParaRPr>
          </a:p>
        </p:txBody>
      </p:sp>
      <p:sp>
        <p:nvSpPr>
          <p:cNvPr id="10" name="Правая фигурная скобка 9"/>
          <p:cNvSpPr/>
          <p:nvPr/>
        </p:nvSpPr>
        <p:spPr>
          <a:xfrm>
            <a:off x="7715250" y="45926"/>
            <a:ext cx="228600" cy="3374839"/>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11" name="TextBox 10"/>
          <p:cNvSpPr txBox="1"/>
          <p:nvPr/>
        </p:nvSpPr>
        <p:spPr>
          <a:xfrm>
            <a:off x="8210550" y="1502512"/>
            <a:ext cx="3236142" cy="461665"/>
          </a:xfrm>
          <a:prstGeom prst="rect">
            <a:avLst/>
          </a:prstGeom>
          <a:noFill/>
        </p:spPr>
        <p:txBody>
          <a:bodyPr wrap="none" rtlCol="0">
            <a:spAutoFit/>
          </a:bodyPr>
          <a:lstStyle/>
          <a:p>
            <a:r>
              <a:rPr lang="ru-RU" sz="2400" b="1" dirty="0" smtClean="0">
                <a:solidFill>
                  <a:srgbClr val="00B050"/>
                </a:solidFill>
              </a:rPr>
              <a:t>Кл. </a:t>
            </a:r>
            <a:r>
              <a:rPr lang="en-US" sz="2400" b="1" dirty="0" err="1">
                <a:solidFill>
                  <a:srgbClr val="00B050"/>
                </a:solidFill>
              </a:rPr>
              <a:t>Peronosporomycete</a:t>
            </a:r>
            <a:endParaRPr lang="ru-RU" sz="2400" b="1" dirty="0">
              <a:solidFill>
                <a:srgbClr val="00B050"/>
              </a:solidFill>
            </a:endParaRPr>
          </a:p>
        </p:txBody>
      </p:sp>
      <p:pic>
        <p:nvPicPr>
          <p:cNvPr id="4098" name="Picture 2" descr="ÐÐ°ÑÑÐ¸Ð½ÐºÐ¸ Ð¿Ð¾ Ð·Ð°Ð¿ÑÐ¾ÑÑ Ð·ÐµÐ»ÑÐ½Ð°Ñ Ð³Ð°Ð»Ð¾ÑÐºÐ° Ð²ÐµÐºÑÐ¾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96038" y="5529355"/>
            <a:ext cx="685680" cy="666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0973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83" y="84947"/>
            <a:ext cx="5690681" cy="1325563"/>
          </a:xfrm>
        </p:spPr>
        <p:txBody>
          <a:bodyPr/>
          <a:lstStyle/>
          <a:p>
            <a:r>
              <a:rPr lang="ru-RU" b="1" dirty="0" smtClean="0">
                <a:solidFill>
                  <a:srgbClr val="0070C0"/>
                </a:solidFill>
              </a:rPr>
              <a:t>Класс </a:t>
            </a:r>
            <a:r>
              <a:rPr lang="en-US" b="1" dirty="0" err="1" smtClean="0">
                <a:solidFill>
                  <a:srgbClr val="0070C0"/>
                </a:solidFill>
              </a:rPr>
              <a:t>Saprolegniomycete</a:t>
            </a:r>
            <a:endParaRPr lang="ru-RU" dirty="0"/>
          </a:p>
        </p:txBody>
      </p:sp>
      <p:sp>
        <p:nvSpPr>
          <p:cNvPr id="3" name="Объект 2"/>
          <p:cNvSpPr>
            <a:spLocks noGrp="1"/>
          </p:cNvSpPr>
          <p:nvPr>
            <p:ph idx="1"/>
          </p:nvPr>
        </p:nvSpPr>
        <p:spPr>
          <a:xfrm>
            <a:off x="564205" y="1410510"/>
            <a:ext cx="4922195" cy="5214025"/>
          </a:xfrm>
        </p:spPr>
        <p:txBody>
          <a:bodyPr>
            <a:normAutofit fontScale="92500" lnSpcReduction="20000"/>
          </a:bodyPr>
          <a:lstStyle/>
          <a:p>
            <a:r>
              <a:rPr lang="ru-RU" dirty="0" smtClean="0"/>
              <a:t>В основном – пресноводные </a:t>
            </a:r>
            <a:r>
              <a:rPr lang="ru-RU" dirty="0" err="1" smtClean="0"/>
              <a:t>сапротрофы</a:t>
            </a:r>
            <a:r>
              <a:rPr lang="ru-RU" dirty="0" smtClean="0"/>
              <a:t> и </a:t>
            </a:r>
            <a:r>
              <a:rPr lang="ru-RU" dirty="0" err="1" smtClean="0"/>
              <a:t>некротрофные</a:t>
            </a:r>
            <a:r>
              <a:rPr lang="ru-RU" dirty="0" smtClean="0"/>
              <a:t> оппортунистические патогены</a:t>
            </a:r>
            <a:r>
              <a:rPr lang="en-US" dirty="0" smtClean="0"/>
              <a:t> </a:t>
            </a:r>
            <a:r>
              <a:rPr lang="ru-RU" dirty="0" smtClean="0"/>
              <a:t>растений и животных</a:t>
            </a:r>
          </a:p>
          <a:p>
            <a:r>
              <a:rPr lang="ru-RU" dirty="0" smtClean="0"/>
              <a:t>Преимущественно </a:t>
            </a:r>
            <a:r>
              <a:rPr lang="ru-RU" dirty="0" err="1" smtClean="0"/>
              <a:t>эукарпические</a:t>
            </a:r>
            <a:r>
              <a:rPr lang="ru-RU" dirty="0" smtClean="0"/>
              <a:t> разветвлённые талломы</a:t>
            </a:r>
          </a:p>
          <a:p>
            <a:r>
              <a:rPr lang="ru-RU" dirty="0" smtClean="0"/>
              <a:t>Спорангии нитевидные либо булавовидные</a:t>
            </a:r>
          </a:p>
          <a:p>
            <a:r>
              <a:rPr lang="ru-RU" dirty="0" smtClean="0"/>
              <a:t>Зооспоры либо апланоспоры. Характерен </a:t>
            </a:r>
            <a:r>
              <a:rPr lang="ru-RU" b="1" dirty="0" err="1" smtClean="0"/>
              <a:t>дипланетизм</a:t>
            </a:r>
            <a:r>
              <a:rPr lang="ru-RU" dirty="0" smtClean="0"/>
              <a:t> – наличие двух типов зооспор и двух типов цист</a:t>
            </a:r>
          </a:p>
          <a:p>
            <a:r>
              <a:rPr lang="ru-RU" dirty="0" err="1" smtClean="0"/>
              <a:t>Оогонии</a:t>
            </a:r>
            <a:r>
              <a:rPr lang="ru-RU" dirty="0" smtClean="0"/>
              <a:t> с одной либо несколькими </a:t>
            </a:r>
            <a:r>
              <a:rPr lang="ru-RU" dirty="0" err="1" smtClean="0"/>
              <a:t>ооспорами</a:t>
            </a:r>
            <a:r>
              <a:rPr lang="ru-RU" dirty="0" smtClean="0"/>
              <a:t>. </a:t>
            </a:r>
            <a:endParaRPr lang="en-US" dirty="0" smtClean="0"/>
          </a:p>
          <a:p>
            <a:endParaRPr lang="ru-RU" dirty="0"/>
          </a:p>
        </p:txBody>
      </p:sp>
      <p:pic>
        <p:nvPicPr>
          <p:cNvPr id="4" name="Рисунок 3"/>
          <p:cNvPicPr>
            <a:picLocks noChangeAspect="1"/>
          </p:cNvPicPr>
          <p:nvPr/>
        </p:nvPicPr>
        <p:blipFill>
          <a:blip r:embed="rId2"/>
          <a:stretch>
            <a:fillRect/>
          </a:stretch>
        </p:blipFill>
        <p:spPr>
          <a:xfrm>
            <a:off x="5719864" y="204281"/>
            <a:ext cx="6025991" cy="4124528"/>
          </a:xfrm>
          <a:prstGeom prst="rect">
            <a:avLst/>
          </a:prstGeom>
        </p:spPr>
      </p:pic>
      <p:sp>
        <p:nvSpPr>
          <p:cNvPr id="5" name="Объект 2"/>
          <p:cNvSpPr txBox="1">
            <a:spLocks/>
          </p:cNvSpPr>
          <p:nvPr/>
        </p:nvSpPr>
        <p:spPr>
          <a:xfrm>
            <a:off x="5663782" y="4769156"/>
            <a:ext cx="6138153" cy="20888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Simplified LSU </a:t>
            </a:r>
            <a:r>
              <a:rPr lang="en-US" sz="2000" dirty="0" err="1"/>
              <a:t>rRNA</a:t>
            </a:r>
            <a:r>
              <a:rPr lang="en-US" sz="2000" dirty="0"/>
              <a:t> tree of members </a:t>
            </a:r>
            <a:r>
              <a:rPr lang="en-US" sz="2000" dirty="0" smtClean="0"/>
              <a:t>of</a:t>
            </a:r>
            <a:r>
              <a:rPr lang="ru-RU" sz="2000" dirty="0" smtClean="0"/>
              <a:t> </a:t>
            </a:r>
            <a:r>
              <a:rPr lang="en-US" sz="2000" dirty="0" err="1" smtClean="0"/>
              <a:t>Saprolegniales</a:t>
            </a:r>
            <a:r>
              <a:rPr lang="en-US" sz="2000" dirty="0" smtClean="0"/>
              <a:t> </a:t>
            </a:r>
            <a:r>
              <a:rPr lang="en-US" sz="2000" dirty="0"/>
              <a:t>together with summary of some </a:t>
            </a:r>
            <a:r>
              <a:rPr lang="en-US" sz="2000" dirty="0" smtClean="0"/>
              <a:t>key</a:t>
            </a:r>
            <a:r>
              <a:rPr lang="ru-RU" sz="2000" dirty="0" smtClean="0"/>
              <a:t> </a:t>
            </a:r>
            <a:r>
              <a:rPr lang="en-US" sz="2000" dirty="0" smtClean="0"/>
              <a:t>morphological </a:t>
            </a:r>
            <a:r>
              <a:rPr lang="en-US" sz="2000" dirty="0"/>
              <a:t>characters (</a:t>
            </a:r>
            <a:r>
              <a:rPr lang="en-US" sz="2000" dirty="0" err="1"/>
              <a:t>sporogenesis</a:t>
            </a:r>
            <a:r>
              <a:rPr lang="en-US" sz="2000" dirty="0"/>
              <a:t> and </a:t>
            </a:r>
            <a:r>
              <a:rPr lang="en-US" sz="2000" dirty="0" smtClean="0"/>
              <a:t>mature</a:t>
            </a:r>
            <a:r>
              <a:rPr lang="ru-RU" sz="2000" dirty="0" smtClean="0"/>
              <a:t> </a:t>
            </a:r>
            <a:r>
              <a:rPr lang="en-US" sz="2000" dirty="0" smtClean="0"/>
              <a:t>oospore </a:t>
            </a:r>
            <a:r>
              <a:rPr lang="en-US" sz="2000" dirty="0"/>
              <a:t>cytology) associated with each clade. </a:t>
            </a:r>
            <a:r>
              <a:rPr lang="en-US" sz="2000" dirty="0" smtClean="0"/>
              <a:t>Unpublished</a:t>
            </a:r>
            <a:r>
              <a:rPr lang="ru-RU" sz="2000" dirty="0" smtClean="0"/>
              <a:t> </a:t>
            </a:r>
            <a:r>
              <a:rPr lang="en-US" sz="2000" dirty="0" smtClean="0"/>
              <a:t>illustration </a:t>
            </a:r>
            <a:r>
              <a:rPr lang="en-US" sz="2000" dirty="0"/>
              <a:t>from </a:t>
            </a:r>
            <a:r>
              <a:rPr lang="en-US" sz="2000" dirty="0" err="1"/>
              <a:t>Inaba</a:t>
            </a:r>
            <a:r>
              <a:rPr lang="en-US" sz="2000" dirty="0"/>
              <a:t> and </a:t>
            </a:r>
            <a:r>
              <a:rPr lang="en-US" sz="2000" dirty="0" err="1"/>
              <a:t>Tokumasu</a:t>
            </a:r>
            <a:r>
              <a:rPr lang="en-US" sz="2000" dirty="0"/>
              <a:t> (2002)</a:t>
            </a:r>
            <a:endParaRPr lang="ru-RU" sz="2000" dirty="0"/>
          </a:p>
        </p:txBody>
      </p:sp>
    </p:spTree>
    <p:extLst>
      <p:ext uri="{BB962C8B-B14F-4D97-AF65-F5344CB8AC3E}">
        <p14:creationId xmlns:p14="http://schemas.microsoft.com/office/powerpoint/2010/main" val="20011692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IH9qNsIfJU"/>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87999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6" name="Picture 2" descr="ÐÐ°ÑÑÐ¸Ð½ÐºÐ¸ Ð¿Ð¾ Ð·Ð°Ð¿ÑÐ¾ÑÑ oomycota life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799" y="31906"/>
            <a:ext cx="9513719" cy="6826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9792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Класс </a:t>
            </a:r>
            <a:r>
              <a:rPr lang="en-US" b="1" dirty="0" err="1" smtClean="0">
                <a:solidFill>
                  <a:srgbClr val="00B050"/>
                </a:solidFill>
              </a:rPr>
              <a:t>Peronosporomycete</a:t>
            </a:r>
            <a:r>
              <a:rPr lang="ru-RU" b="1" dirty="0" smtClean="0">
                <a:solidFill>
                  <a:srgbClr val="00B050"/>
                </a:solidFill>
              </a:rPr>
              <a:t> (на примере </a:t>
            </a:r>
            <a:r>
              <a:rPr lang="ru-RU" b="1" dirty="0" err="1" smtClean="0">
                <a:solidFill>
                  <a:srgbClr val="00B050"/>
                </a:solidFill>
              </a:rPr>
              <a:t>отр</a:t>
            </a:r>
            <a:r>
              <a:rPr lang="ru-RU" b="1" dirty="0" smtClean="0">
                <a:solidFill>
                  <a:srgbClr val="00B050"/>
                </a:solidFill>
              </a:rPr>
              <a:t>. </a:t>
            </a:r>
            <a:r>
              <a:rPr lang="en-US" b="1" dirty="0" err="1" smtClean="0">
                <a:solidFill>
                  <a:srgbClr val="00B050"/>
                </a:solidFill>
              </a:rPr>
              <a:t>Peronosporales</a:t>
            </a:r>
            <a:r>
              <a:rPr lang="en-US" b="1" dirty="0" smtClean="0">
                <a:solidFill>
                  <a:srgbClr val="00B050"/>
                </a:solidFill>
              </a:rPr>
              <a:t>, </a:t>
            </a:r>
            <a:r>
              <a:rPr lang="en-US" b="1" dirty="0" err="1">
                <a:solidFill>
                  <a:srgbClr val="00B050"/>
                </a:solidFill>
              </a:rPr>
              <a:t>Peronosporaceae</a:t>
            </a:r>
            <a:r>
              <a:rPr lang="en-US" b="1" dirty="0">
                <a:solidFill>
                  <a:srgbClr val="00B050"/>
                </a:solidFill>
              </a:rPr>
              <a:t> s. lat.</a:t>
            </a:r>
            <a:r>
              <a:rPr lang="en-US" b="1" dirty="0" smtClean="0">
                <a:solidFill>
                  <a:srgbClr val="00B050"/>
                </a:solidFill>
              </a:rPr>
              <a:t>)</a:t>
            </a:r>
            <a:r>
              <a:rPr lang="ru-RU" b="1" dirty="0" smtClean="0">
                <a:solidFill>
                  <a:srgbClr val="00B050"/>
                </a:solidFill>
              </a:rPr>
              <a:t> </a:t>
            </a:r>
            <a:endParaRPr lang="ru-RU" b="1" dirty="0">
              <a:solidFill>
                <a:srgbClr val="00B050"/>
              </a:solidFill>
            </a:endParaRPr>
          </a:p>
        </p:txBody>
      </p:sp>
      <p:sp>
        <p:nvSpPr>
          <p:cNvPr id="3" name="Объект 2"/>
          <p:cNvSpPr>
            <a:spLocks noGrp="1"/>
          </p:cNvSpPr>
          <p:nvPr>
            <p:ph idx="1"/>
          </p:nvPr>
        </p:nvSpPr>
        <p:spPr/>
        <p:txBody>
          <a:bodyPr/>
          <a:lstStyle/>
          <a:p>
            <a:r>
              <a:rPr lang="ru-RU" dirty="0" smtClean="0"/>
              <a:t>К семейству </a:t>
            </a:r>
            <a:r>
              <a:rPr lang="en-US" dirty="0" err="1" smtClean="0"/>
              <a:t>Peronosporaceae</a:t>
            </a:r>
            <a:r>
              <a:rPr lang="en-US" dirty="0" smtClean="0"/>
              <a:t> </a:t>
            </a:r>
            <a:r>
              <a:rPr lang="ru-RU" dirty="0" smtClean="0"/>
              <a:t>относятся почвенные </a:t>
            </a:r>
            <a:r>
              <a:rPr lang="ru-RU" dirty="0" err="1" smtClean="0"/>
              <a:t>сапротрофы</a:t>
            </a:r>
            <a:r>
              <a:rPr lang="ru-RU" dirty="0" smtClean="0"/>
              <a:t> и патогены растений</a:t>
            </a:r>
          </a:p>
          <a:p>
            <a:r>
              <a:rPr lang="ru-RU" dirty="0" smtClean="0"/>
              <a:t>Зооспоры одного типа</a:t>
            </a:r>
          </a:p>
          <a:p>
            <a:r>
              <a:rPr lang="ru-RU" dirty="0" err="1" smtClean="0"/>
              <a:t>Оогонии</a:t>
            </a:r>
            <a:r>
              <a:rPr lang="ru-RU" dirty="0" smtClean="0"/>
              <a:t> с одной </a:t>
            </a:r>
            <a:r>
              <a:rPr lang="ru-RU" dirty="0" err="1" smtClean="0"/>
              <a:t>ооспорой</a:t>
            </a:r>
            <a:endParaRPr lang="ru-RU" dirty="0"/>
          </a:p>
        </p:txBody>
      </p:sp>
    </p:spTree>
    <p:extLst>
      <p:ext uri="{BB962C8B-B14F-4D97-AF65-F5344CB8AC3E}">
        <p14:creationId xmlns:p14="http://schemas.microsoft.com/office/powerpoint/2010/main" val="540300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32760" y="2641397"/>
            <a:ext cx="5037307" cy="1325563"/>
          </a:xfrm>
        </p:spPr>
        <p:txBody>
          <a:bodyPr>
            <a:noAutofit/>
          </a:bodyPr>
          <a:lstStyle/>
          <a:p>
            <a:pPr algn="ctr"/>
            <a:r>
              <a:rPr lang="en-US" sz="7200" b="1" dirty="0" err="1">
                <a:solidFill>
                  <a:schemeClr val="accent4">
                    <a:lumMod val="50000"/>
                  </a:schemeClr>
                </a:solidFill>
              </a:rPr>
              <a:t>Ochrophyta</a:t>
            </a:r>
            <a:endParaRPr lang="ru-RU" sz="7200" b="1" dirty="0">
              <a:solidFill>
                <a:schemeClr val="accent4">
                  <a:lumMod val="50000"/>
                </a:schemeClr>
              </a:solidFill>
            </a:endParaRPr>
          </a:p>
        </p:txBody>
      </p:sp>
      <p:pic>
        <p:nvPicPr>
          <p:cNvPr id="1026" name="Picture 2" descr="ÐÐ°ÑÑÐ¸Ð½ÐºÐ¸ Ð¿Ð¾ Ð·Ð°Ð¿ÑÐ¾ÑÑ Ochrophy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2118" y="-9875"/>
            <a:ext cx="3725006" cy="27822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ÐÐ°ÑÑÐ¸Ð½ÐºÐ¸ Ð¿Ð¾ Ð·Ð°Ð¿ÑÐ¾ÑÑ Tabellar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8843" y="3852684"/>
            <a:ext cx="4533157" cy="300531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Группа 4"/>
          <p:cNvGrpSpPr/>
          <p:nvPr/>
        </p:nvGrpSpPr>
        <p:grpSpPr>
          <a:xfrm>
            <a:off x="-87548" y="3908423"/>
            <a:ext cx="3493919" cy="2949578"/>
            <a:chOff x="4426162" y="-1661167"/>
            <a:chExt cx="5029123" cy="4191001"/>
          </a:xfrm>
        </p:grpSpPr>
        <p:pic>
          <p:nvPicPr>
            <p:cNvPr id="1030" name="Picture 6" descr="http://tolweb.org/tree/ToLimages/utex86_39.jpg"/>
            <p:cNvPicPr>
              <a:picLocks noChangeAspect="1" noChangeArrowheads="1"/>
            </p:cNvPicPr>
            <p:nvPr/>
          </p:nvPicPr>
          <p:blipFill rotWithShape="1">
            <a:blip r:embed="rId5">
              <a:extLst>
                <a:ext uri="{28A0092B-C50C-407E-A947-70E740481C1C}">
                  <a14:useLocalDpi xmlns:a14="http://schemas.microsoft.com/office/drawing/2010/main" val="0"/>
                </a:ext>
              </a:extLst>
            </a:blip>
            <a:srcRect r="54060"/>
            <a:stretch/>
          </p:blipFill>
          <p:spPr bwMode="auto">
            <a:xfrm>
              <a:off x="4571932" y="-1661167"/>
              <a:ext cx="4883353" cy="4191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26162" y="1960733"/>
              <a:ext cx="3309556" cy="569101"/>
            </a:xfrm>
            <a:prstGeom prst="rect">
              <a:avLst/>
            </a:prstGeom>
            <a:noFill/>
          </p:spPr>
          <p:txBody>
            <a:bodyPr wrap="none" rtlCol="0">
              <a:spAutoFit/>
            </a:bodyPr>
            <a:lstStyle/>
            <a:p>
              <a:r>
                <a:rPr lang="en-US" sz="1400" dirty="0"/>
                <a:t>© 2010 J. Craig </a:t>
              </a:r>
              <a:r>
                <a:rPr lang="en-US" sz="1400" dirty="0" smtClean="0"/>
                <a:t>Bailey</a:t>
              </a:r>
              <a:endParaRPr lang="ru-RU" sz="1400" dirty="0"/>
            </a:p>
          </p:txBody>
        </p:sp>
      </p:grpSp>
      <p:grpSp>
        <p:nvGrpSpPr>
          <p:cNvPr id="7" name="Группа 6"/>
          <p:cNvGrpSpPr/>
          <p:nvPr/>
        </p:nvGrpSpPr>
        <p:grpSpPr>
          <a:xfrm>
            <a:off x="3630814" y="3852684"/>
            <a:ext cx="3929975" cy="2991494"/>
            <a:chOff x="3237327" y="3910519"/>
            <a:chExt cx="3929975" cy="2991494"/>
          </a:xfrm>
        </p:grpSpPr>
        <p:pic>
          <p:nvPicPr>
            <p:cNvPr id="1032" name="Picture 8" descr="http://www.diatom.org/lakes/taxa/chryso/Dinobryon/divergens/Dinobryon-divergens_025-1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7327" y="3910519"/>
              <a:ext cx="3929975" cy="29474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37327" y="6563459"/>
              <a:ext cx="2632195" cy="338554"/>
            </a:xfrm>
            <a:prstGeom prst="rect">
              <a:avLst/>
            </a:prstGeom>
            <a:noFill/>
          </p:spPr>
          <p:txBody>
            <a:bodyPr wrap="none" rtlCol="0">
              <a:spAutoFit/>
            </a:bodyPr>
            <a:lstStyle/>
            <a:p>
              <a:r>
                <a:rPr lang="en-US" sz="1600" dirty="0"/>
                <a:t>© </a:t>
              </a:r>
              <a:r>
                <a:rPr lang="en-US" sz="1600" dirty="0" smtClean="0"/>
                <a:t>2015 Wolfgang </a:t>
              </a:r>
              <a:r>
                <a:rPr lang="en-US" sz="1600" dirty="0" err="1"/>
                <a:t>Bettighofer</a:t>
              </a:r>
              <a:endParaRPr lang="ru-RU" sz="1600" dirty="0"/>
            </a:p>
          </p:txBody>
        </p:sp>
      </p:grpSp>
      <p:grpSp>
        <p:nvGrpSpPr>
          <p:cNvPr id="8" name="Группа 7"/>
          <p:cNvGrpSpPr/>
          <p:nvPr/>
        </p:nvGrpSpPr>
        <p:grpSpPr>
          <a:xfrm>
            <a:off x="8278237" y="-9875"/>
            <a:ext cx="3824589" cy="2786410"/>
            <a:chOff x="9159547" y="0"/>
            <a:chExt cx="3032453" cy="2209298"/>
          </a:xfrm>
        </p:grpSpPr>
        <p:pic>
          <p:nvPicPr>
            <p:cNvPr id="1034" name="Picture 10" descr="http://tolweb.org/tree/ToLimages/ccmp82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59547" y="0"/>
              <a:ext cx="3032453" cy="220929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159547" y="0"/>
              <a:ext cx="1766830" cy="307777"/>
            </a:xfrm>
            <a:prstGeom prst="rect">
              <a:avLst/>
            </a:prstGeom>
            <a:noFill/>
          </p:spPr>
          <p:txBody>
            <a:bodyPr wrap="none" rtlCol="0">
              <a:spAutoFit/>
            </a:bodyPr>
            <a:lstStyle/>
            <a:p>
              <a:r>
                <a:rPr lang="en-US" sz="1400" dirty="0"/>
                <a:t>© 2010 J. Craig </a:t>
              </a:r>
              <a:r>
                <a:rPr lang="en-US" sz="1400" dirty="0" smtClean="0"/>
                <a:t>Bailey</a:t>
              </a:r>
              <a:endParaRPr lang="ru-RU" sz="1400" dirty="0"/>
            </a:p>
          </p:txBody>
        </p:sp>
      </p:grpSp>
      <p:pic>
        <p:nvPicPr>
          <p:cNvPr id="1036" name="Picture 12" descr="ÐÐ¾ÑÐ¾Ð¶ÐµÐµ Ð¸Ð·Ð¾Ð±ÑÐ°Ð¶ÐµÐ½Ð¸Ðµ"/>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 y="0"/>
            <a:ext cx="4165082" cy="2772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4181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4191000" cy="1325563"/>
          </a:xfrm>
        </p:spPr>
        <p:txBody>
          <a:bodyPr/>
          <a:lstStyle/>
          <a:p>
            <a:r>
              <a:rPr lang="ru-RU" dirty="0" smtClean="0"/>
              <a:t>О хлоропластах</a:t>
            </a:r>
            <a:endParaRPr lang="ru-RU" dirty="0"/>
          </a:p>
        </p:txBody>
      </p:sp>
      <p:sp>
        <p:nvSpPr>
          <p:cNvPr id="3" name="Объект 2"/>
          <p:cNvSpPr>
            <a:spLocks noGrp="1"/>
          </p:cNvSpPr>
          <p:nvPr>
            <p:ph idx="1"/>
          </p:nvPr>
        </p:nvSpPr>
        <p:spPr>
          <a:xfrm>
            <a:off x="964660" y="1690688"/>
            <a:ext cx="4755204" cy="4351338"/>
          </a:xfrm>
        </p:spPr>
        <p:txBody>
          <a:bodyPr/>
          <a:lstStyle/>
          <a:p>
            <a:r>
              <a:rPr lang="ru-RU" dirty="0" smtClean="0"/>
              <a:t>Хлоропласты получены в результате вторичного </a:t>
            </a:r>
            <a:r>
              <a:rPr lang="ru-RU" dirty="0" err="1" smtClean="0"/>
              <a:t>эндосимбиоза</a:t>
            </a:r>
            <a:r>
              <a:rPr lang="ru-RU" dirty="0" smtClean="0"/>
              <a:t> с красной водорослью</a:t>
            </a:r>
            <a:endParaRPr lang="en-US" dirty="0" smtClean="0"/>
          </a:p>
          <a:p>
            <a:r>
              <a:rPr lang="ru-RU" dirty="0" smtClean="0"/>
              <a:t>Окружены 4 мембранами, самая внешняя из которых связана с ЭПР и ядерной мембраной</a:t>
            </a:r>
            <a:endParaRPr lang="ru-RU" dirty="0"/>
          </a:p>
        </p:txBody>
      </p:sp>
      <p:pic>
        <p:nvPicPr>
          <p:cNvPr id="4" name="Picture 2" descr="http://rstb.royalsocietypublishing.org/content/royptb/365/1541/729/F2.large.jpg?width=800&amp;height=600&amp;carouse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991" y="112211"/>
            <a:ext cx="4745298" cy="66021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55277" y="4309353"/>
            <a:ext cx="1750979" cy="1446550"/>
          </a:xfrm>
          <a:prstGeom prst="rect">
            <a:avLst/>
          </a:prstGeom>
          <a:solidFill>
            <a:srgbClr val="92D050"/>
          </a:solidFill>
        </p:spPr>
        <p:txBody>
          <a:bodyPr wrap="square" rtlCol="0">
            <a:spAutoFit/>
          </a:bodyPr>
          <a:lstStyle/>
          <a:p>
            <a:pPr algn="ctr"/>
            <a:r>
              <a:rPr lang="en-US" sz="8800" b="1" dirty="0"/>
              <a:t>?</a:t>
            </a:r>
            <a:endParaRPr lang="ru-RU" sz="8800" b="1" dirty="0"/>
          </a:p>
        </p:txBody>
      </p:sp>
    </p:spTree>
    <p:extLst>
      <p:ext uri="{BB962C8B-B14F-4D97-AF65-F5344CB8AC3E}">
        <p14:creationId xmlns:p14="http://schemas.microsoft.com/office/powerpoint/2010/main" val="126513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89397"/>
            <a:ext cx="10515600" cy="2224089"/>
          </a:xfrm>
        </p:spPr>
        <p:txBody>
          <a:bodyPr>
            <a:normAutofit/>
          </a:bodyPr>
          <a:lstStyle/>
          <a:p>
            <a:pPr algn="ctr"/>
            <a:r>
              <a:rPr lang="en-US" sz="8000" b="1" dirty="0" err="1" smtClean="0">
                <a:solidFill>
                  <a:schemeClr val="accent4">
                    <a:lumMod val="75000"/>
                  </a:schemeClr>
                </a:solidFill>
              </a:rPr>
              <a:t>Diatomeae</a:t>
            </a:r>
            <a:r>
              <a:rPr lang="en-US" sz="5400" b="1" dirty="0" smtClean="0">
                <a:solidFill>
                  <a:schemeClr val="accent4">
                    <a:lumMod val="75000"/>
                  </a:schemeClr>
                </a:solidFill>
              </a:rPr>
              <a:t/>
            </a:r>
            <a:br>
              <a:rPr lang="en-US" sz="5400" b="1" dirty="0" smtClean="0">
                <a:solidFill>
                  <a:schemeClr val="accent4">
                    <a:lumMod val="75000"/>
                  </a:schemeClr>
                </a:solidFill>
              </a:rPr>
            </a:br>
            <a:r>
              <a:rPr lang="en-US" sz="5400" dirty="0" smtClean="0">
                <a:solidFill>
                  <a:schemeClr val="accent4">
                    <a:lumMod val="75000"/>
                  </a:schemeClr>
                </a:solidFill>
              </a:rPr>
              <a:t> (aka </a:t>
            </a:r>
            <a:r>
              <a:rPr lang="en-US" sz="5400" dirty="0" err="1" smtClean="0">
                <a:solidFill>
                  <a:schemeClr val="accent4">
                    <a:lumMod val="75000"/>
                  </a:schemeClr>
                </a:solidFill>
              </a:rPr>
              <a:t>Bacillariophyceae</a:t>
            </a:r>
            <a:r>
              <a:rPr lang="en-US" sz="5400" dirty="0" smtClean="0">
                <a:solidFill>
                  <a:schemeClr val="accent4">
                    <a:lumMod val="75000"/>
                  </a:schemeClr>
                </a:solidFill>
              </a:rPr>
              <a:t>)</a:t>
            </a:r>
            <a:endParaRPr lang="ru-RU" sz="5400" dirty="0">
              <a:solidFill>
                <a:schemeClr val="accent4">
                  <a:lumMod val="75000"/>
                </a:schemeClr>
              </a:solidFill>
            </a:endParaRPr>
          </a:p>
        </p:txBody>
      </p:sp>
      <p:sp>
        <p:nvSpPr>
          <p:cNvPr id="3" name="Объект 2"/>
          <p:cNvSpPr>
            <a:spLocks noGrp="1"/>
          </p:cNvSpPr>
          <p:nvPr>
            <p:ph idx="1"/>
          </p:nvPr>
        </p:nvSpPr>
        <p:spPr>
          <a:xfrm>
            <a:off x="589280" y="2513486"/>
            <a:ext cx="11193145" cy="4081867"/>
          </a:xfrm>
        </p:spPr>
        <p:txBody>
          <a:bodyPr>
            <a:normAutofit lnSpcReduction="10000"/>
          </a:bodyPr>
          <a:lstStyle/>
          <a:p>
            <a:r>
              <a:rPr lang="ru-RU" dirty="0" smtClean="0"/>
              <a:t>Более 200 ныне живущих родов, предположительно </a:t>
            </a:r>
            <a:r>
              <a:rPr lang="ru-RU" b="1" dirty="0" smtClean="0"/>
              <a:t>около 100 тысяч видов</a:t>
            </a:r>
            <a:r>
              <a:rPr lang="en-US" b="1" dirty="0" smtClean="0"/>
              <a:t> </a:t>
            </a:r>
            <a:r>
              <a:rPr lang="en-US" dirty="0" smtClean="0"/>
              <a:t>(</a:t>
            </a:r>
            <a:r>
              <a:rPr lang="ru-RU" dirty="0" smtClean="0"/>
              <a:t>сейчас описано около 25 тысяч)</a:t>
            </a:r>
            <a:endParaRPr lang="ru-RU" b="1" dirty="0" smtClean="0"/>
          </a:p>
          <a:p>
            <a:r>
              <a:rPr lang="ru-RU" dirty="0" smtClean="0"/>
              <a:t>Морские</a:t>
            </a:r>
            <a:r>
              <a:rPr lang="en-US" dirty="0" smtClean="0"/>
              <a:t> </a:t>
            </a:r>
            <a:r>
              <a:rPr lang="ru-RU" dirty="0" smtClean="0"/>
              <a:t>и пресноводные организмы, также обитают в почвах и на влажных наземных субстратах</a:t>
            </a:r>
          </a:p>
          <a:p>
            <a:r>
              <a:rPr lang="ru-RU" dirty="0" smtClean="0"/>
              <a:t>Одни из важнейших </a:t>
            </a:r>
            <a:r>
              <a:rPr lang="ru-RU" dirty="0" err="1" smtClean="0"/>
              <a:t>фотосинтетиков</a:t>
            </a:r>
            <a:r>
              <a:rPr lang="ru-RU" dirty="0" smtClean="0"/>
              <a:t>,</a:t>
            </a:r>
            <a:r>
              <a:rPr lang="en-US" dirty="0" smtClean="0"/>
              <a:t> </a:t>
            </a:r>
            <a:r>
              <a:rPr lang="ru-RU" dirty="0" smtClean="0"/>
              <a:t>на их долю приходится 20% всего фиксируемого на земле углерода (это больше, чем фиксируют </a:t>
            </a:r>
            <a:r>
              <a:rPr lang="ru-RU" b="1" dirty="0" smtClean="0"/>
              <a:t>все </a:t>
            </a:r>
            <a:r>
              <a:rPr lang="ru-RU" dirty="0" smtClean="0"/>
              <a:t>тропические леса </a:t>
            </a:r>
            <a:r>
              <a:rPr lang="ru-RU" b="1" dirty="0" smtClean="0"/>
              <a:t>вместе</a:t>
            </a:r>
            <a:r>
              <a:rPr lang="en-US" b="1" dirty="0" smtClean="0"/>
              <a:t> </a:t>
            </a:r>
            <a:r>
              <a:rPr lang="ru-RU" b="1" dirty="0" smtClean="0"/>
              <a:t>взятые</a:t>
            </a:r>
            <a:r>
              <a:rPr lang="ru-RU" dirty="0" smtClean="0"/>
              <a:t>) </a:t>
            </a:r>
            <a:endParaRPr lang="en-US" dirty="0" smtClean="0"/>
          </a:p>
          <a:p>
            <a:r>
              <a:rPr lang="ru-RU" b="1" dirty="0" smtClean="0"/>
              <a:t>Тип таллома – </a:t>
            </a:r>
            <a:r>
              <a:rPr lang="ru-RU" b="1" dirty="0" err="1" smtClean="0"/>
              <a:t>коккоид</a:t>
            </a:r>
            <a:r>
              <a:rPr lang="ru-RU" dirty="0" smtClean="0"/>
              <a:t>. Вегетативные клетки никогда не имеют жгутиков</a:t>
            </a:r>
          </a:p>
          <a:p>
            <a:r>
              <a:rPr lang="ru-RU" dirty="0" smtClean="0"/>
              <a:t>Колониальные и одиночные формы</a:t>
            </a:r>
            <a:endParaRPr lang="ru-RU" dirty="0"/>
          </a:p>
        </p:txBody>
      </p:sp>
    </p:spTree>
    <p:extLst>
      <p:ext uri="{BB962C8B-B14F-4D97-AF65-F5344CB8AC3E}">
        <p14:creationId xmlns:p14="http://schemas.microsoft.com/office/powerpoint/2010/main" val="17769699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10054" y="5603132"/>
            <a:ext cx="4930302" cy="836378"/>
          </a:xfrm>
        </p:spPr>
        <p:txBody>
          <a:bodyPr>
            <a:normAutofit lnSpcReduction="10000"/>
          </a:bodyPr>
          <a:lstStyle/>
          <a:p>
            <a:pPr marL="0" indent="0">
              <a:buNone/>
            </a:pPr>
            <a:r>
              <a:rPr lang="ru-RU" b="1" dirty="0" smtClean="0"/>
              <a:t>Центрические</a:t>
            </a:r>
            <a:r>
              <a:rPr lang="ru-RU" dirty="0" smtClean="0"/>
              <a:t> – с радиальной симметрией</a:t>
            </a:r>
            <a:endParaRPr lang="ru-RU" dirty="0"/>
          </a:p>
        </p:txBody>
      </p:sp>
      <p:sp>
        <p:nvSpPr>
          <p:cNvPr id="4" name="Заголовок 3"/>
          <p:cNvSpPr>
            <a:spLocks noGrp="1"/>
          </p:cNvSpPr>
          <p:nvPr>
            <p:ph type="title"/>
          </p:nvPr>
        </p:nvSpPr>
        <p:spPr>
          <a:xfrm>
            <a:off x="410054" y="159959"/>
            <a:ext cx="3889443" cy="1325563"/>
          </a:xfrm>
        </p:spPr>
        <p:txBody>
          <a:bodyPr/>
          <a:lstStyle/>
          <a:p>
            <a:r>
              <a:rPr lang="ru-RU" dirty="0" smtClean="0"/>
              <a:t>Форма клетки</a:t>
            </a:r>
            <a:endParaRPr lang="ru-RU" dirty="0"/>
          </a:p>
        </p:txBody>
      </p:sp>
      <p:sp>
        <p:nvSpPr>
          <p:cNvPr id="5" name="Объект 2"/>
          <p:cNvSpPr txBox="1">
            <a:spLocks/>
          </p:cNvSpPr>
          <p:nvPr/>
        </p:nvSpPr>
        <p:spPr>
          <a:xfrm>
            <a:off x="7488676" y="4649821"/>
            <a:ext cx="3724072" cy="15271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dirty="0"/>
          </a:p>
        </p:txBody>
      </p:sp>
      <p:sp>
        <p:nvSpPr>
          <p:cNvPr id="6" name="Объект 2"/>
          <p:cNvSpPr txBox="1">
            <a:spLocks/>
          </p:cNvSpPr>
          <p:nvPr/>
        </p:nvSpPr>
        <p:spPr>
          <a:xfrm>
            <a:off x="5898718" y="5537495"/>
            <a:ext cx="4636851" cy="9020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b="1" dirty="0" err="1" smtClean="0"/>
              <a:t>Пеннатные</a:t>
            </a:r>
            <a:r>
              <a:rPr lang="ru-RU" dirty="0" smtClean="0"/>
              <a:t> – с двусторонней симметрией</a:t>
            </a:r>
            <a:endParaRPr lang="ru-RU" dirty="0"/>
          </a:p>
        </p:txBody>
      </p:sp>
      <p:pic>
        <p:nvPicPr>
          <p:cNvPr id="1026" name="Picture 2" descr="http://tolweb.org/tree/ToLimages/lyrella_hennedyi.jpg"/>
          <p:cNvPicPr>
            <a:picLocks noChangeAspect="1" noChangeArrowheads="1"/>
          </p:cNvPicPr>
          <p:nvPr/>
        </p:nvPicPr>
        <p:blipFill rotWithShape="1">
          <a:blip r:embed="rId2">
            <a:extLst>
              <a:ext uri="{28A0092B-C50C-407E-A947-70E740481C1C}">
                <a14:useLocalDpi xmlns:a14="http://schemas.microsoft.com/office/drawing/2010/main" val="0"/>
              </a:ext>
            </a:extLst>
          </a:blip>
          <a:srcRect b="3713"/>
          <a:stretch/>
        </p:blipFill>
        <p:spPr bwMode="auto">
          <a:xfrm rot="16200000">
            <a:off x="7096478" y="317870"/>
            <a:ext cx="3799972" cy="63910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olweb.org/tree/ToLimages/coscinodiscusarr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257367" y="772041"/>
            <a:ext cx="3794038" cy="54886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Таблица 8"/>
          <p:cNvGraphicFramePr>
            <a:graphicFrameLocks noGrp="1"/>
          </p:cNvGraphicFramePr>
          <p:nvPr>
            <p:extLst>
              <p:ext uri="{D42A27DB-BD31-4B8C-83A1-F6EECF244321}">
                <p14:modId xmlns:p14="http://schemas.microsoft.com/office/powerpoint/2010/main" val="525048550"/>
              </p:ext>
            </p:extLst>
          </p:nvPr>
        </p:nvGraphicFramePr>
        <p:xfrm>
          <a:off x="8287966" y="6492240"/>
          <a:ext cx="3904034" cy="365760"/>
        </p:xfrm>
        <a:graphic>
          <a:graphicData uri="http://schemas.openxmlformats.org/drawingml/2006/table">
            <a:tbl>
              <a:tblPr/>
              <a:tblGrid>
                <a:gridCol w="1245908">
                  <a:extLst>
                    <a:ext uri="{9D8B030D-6E8A-4147-A177-3AD203B41FA5}">
                      <a16:colId xmlns:a16="http://schemas.microsoft.com/office/drawing/2014/main" val="293445119"/>
                    </a:ext>
                  </a:extLst>
                </a:gridCol>
                <a:gridCol w="2658126">
                  <a:extLst>
                    <a:ext uri="{9D8B030D-6E8A-4147-A177-3AD203B41FA5}">
                      <a16:colId xmlns:a16="http://schemas.microsoft.com/office/drawing/2014/main" val="3035731085"/>
                    </a:ext>
                  </a:extLst>
                </a:gridCol>
              </a:tblGrid>
              <a:tr h="0">
                <a:tc>
                  <a:txBody>
                    <a:bodyPr/>
                    <a:lstStyle/>
                    <a:p>
                      <a:pPr algn="r" fontAlgn="t"/>
                      <a:r>
                        <a:rPr lang="en-US" b="0" i="1" dirty="0">
                          <a:solidFill>
                            <a:schemeClr val="bg1">
                              <a:lumMod val="50000"/>
                            </a:schemeClr>
                          </a:solidFill>
                          <a:effectLst/>
                        </a:rPr>
                        <a:t>Copyright</a:t>
                      </a:r>
                    </a:p>
                  </a:txBody>
                  <a:tcPr marL="38100" marR="38100">
                    <a:lnL>
                      <a:noFill/>
                    </a:lnL>
                    <a:lnR>
                      <a:noFill/>
                    </a:lnR>
                    <a:lnT>
                      <a:noFill/>
                    </a:lnT>
                    <a:lnB>
                      <a:noFill/>
                    </a:lnB>
                    <a:solidFill>
                      <a:srgbClr val="FFFFFF"/>
                    </a:solidFill>
                  </a:tcPr>
                </a:tc>
                <a:tc>
                  <a:txBody>
                    <a:bodyPr/>
                    <a:lstStyle/>
                    <a:p>
                      <a:pPr algn="l" fontAlgn="t"/>
                      <a:r>
                        <a:rPr lang="en-US" dirty="0">
                          <a:solidFill>
                            <a:schemeClr val="bg1">
                              <a:lumMod val="50000"/>
                            </a:schemeClr>
                          </a:solidFill>
                          <a:effectLst/>
                        </a:rPr>
                        <a:t>© 2008 </a:t>
                      </a:r>
                      <a:r>
                        <a:rPr lang="en-US" u="none" dirty="0">
                          <a:solidFill>
                            <a:schemeClr val="bg1">
                              <a:lumMod val="50000"/>
                            </a:schemeClr>
                          </a:solidFill>
                          <a:effectLst/>
                        </a:rPr>
                        <a:t>David G. </a:t>
                      </a:r>
                      <a:r>
                        <a:rPr lang="en-US" u="none" dirty="0" smtClean="0">
                          <a:solidFill>
                            <a:schemeClr val="bg1">
                              <a:lumMod val="50000"/>
                            </a:schemeClr>
                          </a:solidFill>
                          <a:effectLst/>
                        </a:rPr>
                        <a:t>Mann</a:t>
                      </a:r>
                      <a:endParaRPr lang="en-US" u="none" dirty="0">
                        <a:solidFill>
                          <a:schemeClr val="bg1">
                            <a:lumMod val="50000"/>
                          </a:schemeClr>
                        </a:solidFill>
                        <a:effectLst/>
                      </a:endParaRPr>
                    </a:p>
                  </a:txBody>
                  <a:tcPr>
                    <a:lnL>
                      <a:noFill/>
                    </a:lnL>
                    <a:lnR>
                      <a:noFill/>
                    </a:lnR>
                    <a:lnT>
                      <a:noFill/>
                    </a:lnT>
                    <a:lnB>
                      <a:noFill/>
                    </a:lnB>
                    <a:solidFill>
                      <a:srgbClr val="FFFFFF"/>
                    </a:solidFill>
                  </a:tcPr>
                </a:tc>
                <a:extLst>
                  <a:ext uri="{0D108BD9-81ED-4DB2-BD59-A6C34878D82A}">
                    <a16:rowId xmlns:a16="http://schemas.microsoft.com/office/drawing/2014/main" val="961875312"/>
                  </a:ext>
                </a:extLst>
              </a:tr>
            </a:tbl>
          </a:graphicData>
        </a:graphic>
      </p:graphicFrame>
      <p:sp>
        <p:nvSpPr>
          <p:cNvPr id="10" name="TextBox 9"/>
          <p:cNvSpPr txBox="1"/>
          <p:nvPr/>
        </p:nvSpPr>
        <p:spPr>
          <a:xfrm>
            <a:off x="315042" y="1154721"/>
            <a:ext cx="2358338" cy="461665"/>
          </a:xfrm>
          <a:prstGeom prst="rect">
            <a:avLst/>
          </a:prstGeom>
          <a:noFill/>
        </p:spPr>
        <p:txBody>
          <a:bodyPr wrap="none" rtlCol="0">
            <a:spAutoFit/>
          </a:bodyPr>
          <a:lstStyle/>
          <a:p>
            <a:r>
              <a:rPr lang="en-US" sz="2400" b="1" i="1" dirty="0" smtClean="0"/>
              <a:t>Coscinodiscus sp.</a:t>
            </a:r>
            <a:endParaRPr lang="ru-RU" sz="2400" b="1" i="1" dirty="0"/>
          </a:p>
        </p:txBody>
      </p:sp>
      <p:sp>
        <p:nvSpPr>
          <p:cNvPr id="13" name="TextBox 12"/>
          <p:cNvSpPr txBox="1"/>
          <p:nvPr/>
        </p:nvSpPr>
        <p:spPr>
          <a:xfrm>
            <a:off x="5898718" y="1151754"/>
            <a:ext cx="2255939" cy="461665"/>
          </a:xfrm>
          <a:prstGeom prst="rect">
            <a:avLst/>
          </a:prstGeom>
          <a:noFill/>
        </p:spPr>
        <p:txBody>
          <a:bodyPr wrap="none" rtlCol="0">
            <a:spAutoFit/>
          </a:bodyPr>
          <a:lstStyle/>
          <a:p>
            <a:r>
              <a:rPr lang="en-US" sz="2400" b="1" i="1" dirty="0" err="1"/>
              <a:t>Lyrella</a:t>
            </a:r>
            <a:r>
              <a:rPr lang="en-US" sz="2400" b="1" i="1" dirty="0"/>
              <a:t> </a:t>
            </a:r>
            <a:r>
              <a:rPr lang="en-US" sz="2400" b="1" i="1" dirty="0" err="1"/>
              <a:t>hennedyi</a:t>
            </a:r>
            <a:endParaRPr lang="ru-RU" sz="3200" b="1" i="1" dirty="0"/>
          </a:p>
        </p:txBody>
      </p:sp>
    </p:spTree>
    <p:extLst>
      <p:ext uri="{BB962C8B-B14F-4D97-AF65-F5344CB8AC3E}">
        <p14:creationId xmlns:p14="http://schemas.microsoft.com/office/powerpoint/2010/main" val="17894203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5159897" y="1500281"/>
            <a:ext cx="6793205" cy="3269617"/>
            <a:chOff x="4992303" y="1831022"/>
            <a:chExt cx="6793205" cy="3269617"/>
          </a:xfrm>
        </p:grpSpPr>
        <p:grpSp>
          <p:nvGrpSpPr>
            <p:cNvPr id="11" name="Группа 10"/>
            <p:cNvGrpSpPr/>
            <p:nvPr/>
          </p:nvGrpSpPr>
          <p:grpSpPr>
            <a:xfrm>
              <a:off x="4992303" y="1831022"/>
              <a:ext cx="6793205" cy="3076258"/>
              <a:chOff x="4992303" y="1831022"/>
              <a:chExt cx="6793205" cy="3076258"/>
            </a:xfrm>
          </p:grpSpPr>
          <p:pic>
            <p:nvPicPr>
              <p:cNvPr id="2052" name="Picture 4" descr="ÐÐ°ÑÑÐ¸Ð½ÐºÐ¸ Ð¿Ð¾ Ð·Ð°Ð¿ÑÐ¾ÑÑ diatom theca"/>
              <p:cNvPicPr>
                <a:picLocks noChangeAspect="1" noChangeArrowheads="1"/>
              </p:cNvPicPr>
              <p:nvPr/>
            </p:nvPicPr>
            <p:blipFill rotWithShape="1">
              <a:blip r:embed="rId3">
                <a:extLst>
                  <a:ext uri="{28A0092B-C50C-407E-A947-70E740481C1C}">
                    <a14:useLocalDpi xmlns:a14="http://schemas.microsoft.com/office/drawing/2010/main" val="0"/>
                  </a:ext>
                </a:extLst>
              </a:blip>
              <a:srcRect l="24706" r="20831" b="73099"/>
              <a:stretch/>
            </p:blipFill>
            <p:spPr bwMode="auto">
              <a:xfrm>
                <a:off x="4992303" y="1831022"/>
                <a:ext cx="6793205" cy="3035617"/>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4992303" y="3840480"/>
                <a:ext cx="1632016"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9899583" y="3840480"/>
                <a:ext cx="1632016"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2" name="TextBox 11"/>
            <p:cNvSpPr txBox="1"/>
            <p:nvPr/>
          </p:nvSpPr>
          <p:spPr>
            <a:xfrm>
              <a:off x="9720863" y="4762085"/>
              <a:ext cx="1989455" cy="338554"/>
            </a:xfrm>
            <a:prstGeom prst="rect">
              <a:avLst/>
            </a:prstGeom>
            <a:noFill/>
          </p:spPr>
          <p:txBody>
            <a:bodyPr wrap="none" rtlCol="0">
              <a:spAutoFit/>
            </a:bodyPr>
            <a:lstStyle/>
            <a:p>
              <a:r>
                <a:rPr lang="en-US" sz="1600" dirty="0" err="1" smtClean="0">
                  <a:solidFill>
                    <a:schemeClr val="bg1">
                      <a:lumMod val="50000"/>
                    </a:schemeClr>
                  </a:solidFill>
                </a:rPr>
                <a:t>Lechner</a:t>
              </a:r>
              <a:r>
                <a:rPr lang="en-US" sz="1600" dirty="0" smtClean="0">
                  <a:solidFill>
                    <a:schemeClr val="bg1">
                      <a:lumMod val="50000"/>
                    </a:schemeClr>
                  </a:solidFill>
                </a:rPr>
                <a:t>, Becker, 2015</a:t>
              </a:r>
              <a:endParaRPr lang="en-US" sz="1600" dirty="0">
                <a:solidFill>
                  <a:schemeClr val="bg1">
                    <a:lumMod val="50000"/>
                  </a:schemeClr>
                </a:solidFill>
              </a:endParaRPr>
            </a:p>
          </p:txBody>
        </p:sp>
      </p:grpSp>
      <p:sp>
        <p:nvSpPr>
          <p:cNvPr id="2" name="Заголовок 1"/>
          <p:cNvSpPr>
            <a:spLocks noGrp="1"/>
          </p:cNvSpPr>
          <p:nvPr>
            <p:ph type="title"/>
          </p:nvPr>
        </p:nvSpPr>
        <p:spPr>
          <a:xfrm>
            <a:off x="9899582" y="1"/>
            <a:ext cx="2292417" cy="894080"/>
          </a:xfrm>
        </p:spPr>
        <p:txBody>
          <a:bodyPr/>
          <a:lstStyle/>
          <a:p>
            <a:r>
              <a:rPr lang="ru-RU" dirty="0" smtClean="0"/>
              <a:t>Покровы</a:t>
            </a:r>
            <a:endParaRPr lang="ru-RU" dirty="0"/>
          </a:p>
        </p:txBody>
      </p:sp>
      <p:sp>
        <p:nvSpPr>
          <p:cNvPr id="3" name="Объект 2"/>
          <p:cNvSpPr>
            <a:spLocks noGrp="1"/>
          </p:cNvSpPr>
          <p:nvPr>
            <p:ph idx="1"/>
          </p:nvPr>
        </p:nvSpPr>
        <p:spPr>
          <a:xfrm rot="10800000" flipV="1">
            <a:off x="172719" y="5181600"/>
            <a:ext cx="11704319" cy="1661320"/>
          </a:xfrm>
        </p:spPr>
        <p:txBody>
          <a:bodyPr>
            <a:normAutofit fontScale="92500"/>
          </a:bodyPr>
          <a:lstStyle/>
          <a:p>
            <a:r>
              <a:rPr lang="ru-RU" dirty="0" smtClean="0"/>
              <a:t>Основной компонент клеточной стенки (</a:t>
            </a:r>
            <a:r>
              <a:rPr lang="ru-RU" b="1" dirty="0" smtClean="0"/>
              <a:t>панциря</a:t>
            </a:r>
            <a:r>
              <a:rPr lang="ru-RU" dirty="0" smtClean="0"/>
              <a:t>) диатомей – диоксид кремния</a:t>
            </a:r>
          </a:p>
          <a:p>
            <a:r>
              <a:rPr lang="ru-RU" dirty="0" smtClean="0"/>
              <a:t>Панцирь состоит из двух частей – </a:t>
            </a:r>
            <a:r>
              <a:rPr lang="ru-RU" b="1" dirty="0" err="1" smtClean="0"/>
              <a:t>эпитеки</a:t>
            </a:r>
            <a:r>
              <a:rPr lang="ru-RU" dirty="0" smtClean="0"/>
              <a:t> и </a:t>
            </a:r>
            <a:r>
              <a:rPr lang="ru-RU" b="1" dirty="0" err="1" smtClean="0"/>
              <a:t>гипотеки</a:t>
            </a:r>
            <a:r>
              <a:rPr lang="ru-RU" dirty="0" smtClean="0"/>
              <a:t>, образованных </a:t>
            </a:r>
            <a:r>
              <a:rPr lang="ru-RU" b="1" dirty="0" smtClean="0"/>
              <a:t>вальвами (</a:t>
            </a:r>
            <a:r>
              <a:rPr lang="en-US" b="1" dirty="0" smtClean="0"/>
              <a:t>valve)</a:t>
            </a:r>
            <a:r>
              <a:rPr lang="ru-RU" dirty="0" smtClean="0"/>
              <a:t> и </a:t>
            </a:r>
            <a:r>
              <a:rPr lang="ru-RU" dirty="0" err="1" smtClean="0"/>
              <a:t>поясковыми</a:t>
            </a:r>
            <a:r>
              <a:rPr lang="ru-RU" dirty="0" smtClean="0"/>
              <a:t> </a:t>
            </a:r>
            <a:r>
              <a:rPr lang="ru-RU" b="1" dirty="0" smtClean="0"/>
              <a:t>ободками</a:t>
            </a:r>
            <a:r>
              <a:rPr lang="en-US" dirty="0" smtClean="0"/>
              <a:t> </a:t>
            </a:r>
            <a:r>
              <a:rPr lang="en-US" b="1" dirty="0" smtClean="0"/>
              <a:t>(bands)</a:t>
            </a:r>
            <a:r>
              <a:rPr lang="ru-RU" b="1" dirty="0" smtClean="0"/>
              <a:t>. </a:t>
            </a:r>
            <a:r>
              <a:rPr lang="ru-RU" dirty="0" err="1" smtClean="0"/>
              <a:t>Эпитека</a:t>
            </a:r>
            <a:r>
              <a:rPr lang="ru-RU" dirty="0" smtClean="0"/>
              <a:t> немного больше </a:t>
            </a:r>
            <a:r>
              <a:rPr lang="ru-RU" dirty="0" err="1" smtClean="0"/>
              <a:t>гипотеки</a:t>
            </a:r>
            <a:endParaRPr lang="ru-RU" b="1" dirty="0"/>
          </a:p>
        </p:txBody>
      </p:sp>
      <p:pic>
        <p:nvPicPr>
          <p:cNvPr id="2050" name="Picture 2" descr="http://fmp.conncoll.edu/Silicasecchidisk/Pics/Other%20Algae/Other_jpegs/Cyclotella_SEM_C84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739" y="128093"/>
            <a:ext cx="4858340" cy="49333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Прямая со стрелкой 6"/>
          <p:cNvCxnSpPr/>
          <p:nvPr/>
        </p:nvCxnSpPr>
        <p:spPr>
          <a:xfrm>
            <a:off x="695675" y="2594751"/>
            <a:ext cx="5043644" cy="0"/>
          </a:xfrm>
          <a:prstGeom prst="straightConnector1">
            <a:avLst/>
          </a:prstGeom>
          <a:ln w="762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93549" y="4659840"/>
            <a:ext cx="1924438" cy="461665"/>
          </a:xfrm>
          <a:prstGeom prst="rect">
            <a:avLst/>
          </a:prstGeom>
          <a:noFill/>
        </p:spPr>
        <p:txBody>
          <a:bodyPr wrap="none" rtlCol="0">
            <a:spAutoFit/>
          </a:bodyPr>
          <a:lstStyle/>
          <a:p>
            <a:r>
              <a:rPr lang="en-US" sz="2400" b="1" i="1" dirty="0" err="1" smtClean="0">
                <a:solidFill>
                  <a:schemeClr val="bg1"/>
                </a:solidFill>
              </a:rPr>
              <a:t>Cyclotella</a:t>
            </a:r>
            <a:r>
              <a:rPr lang="ru-RU" sz="2400" b="1" i="1" dirty="0" smtClean="0">
                <a:solidFill>
                  <a:schemeClr val="bg1"/>
                </a:solidFill>
              </a:rPr>
              <a:t> </a:t>
            </a:r>
            <a:r>
              <a:rPr lang="en-US" sz="2400" b="1" i="1" dirty="0" smtClean="0">
                <a:solidFill>
                  <a:schemeClr val="bg1"/>
                </a:solidFill>
              </a:rPr>
              <a:t>sp.</a:t>
            </a:r>
            <a:r>
              <a:rPr lang="en-US" sz="2400" b="1" dirty="0">
                <a:solidFill>
                  <a:schemeClr val="bg1"/>
                </a:solidFill>
              </a:rPr>
              <a:t> </a:t>
            </a:r>
            <a:endParaRPr lang="ru-RU" sz="2400" b="1" dirty="0">
              <a:solidFill>
                <a:schemeClr val="bg1"/>
              </a:solidFill>
            </a:endParaRPr>
          </a:p>
        </p:txBody>
      </p:sp>
    </p:spTree>
    <p:extLst>
      <p:ext uri="{BB962C8B-B14F-4D97-AF65-F5344CB8AC3E}">
        <p14:creationId xmlns:p14="http://schemas.microsoft.com/office/powerpoint/2010/main" val="180659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89587" y="38452"/>
            <a:ext cx="3247940" cy="707886"/>
          </a:xfrm>
          <a:prstGeom prst="rect">
            <a:avLst/>
          </a:prstGeom>
          <a:noFill/>
        </p:spPr>
        <p:txBody>
          <a:bodyPr wrap="none" rtlCol="0">
            <a:spAutoFit/>
          </a:bodyPr>
          <a:lstStyle/>
          <a:p>
            <a:r>
              <a:rPr lang="en-US" sz="4000" b="1" dirty="0" err="1" smtClean="0">
                <a:solidFill>
                  <a:srgbClr val="00B050"/>
                </a:solidFill>
              </a:rPr>
              <a:t>Stramenopiles</a:t>
            </a:r>
            <a:endParaRPr lang="ru-RU" sz="2400" b="1" dirty="0">
              <a:solidFill>
                <a:srgbClr val="00B050"/>
              </a:solidFill>
            </a:endParaRPr>
          </a:p>
        </p:txBody>
      </p:sp>
      <p:sp>
        <p:nvSpPr>
          <p:cNvPr id="43" name="Объект 2"/>
          <p:cNvSpPr>
            <a:spLocks noGrp="1"/>
          </p:cNvSpPr>
          <p:nvPr>
            <p:ph idx="1"/>
          </p:nvPr>
        </p:nvSpPr>
        <p:spPr>
          <a:xfrm>
            <a:off x="570345" y="746338"/>
            <a:ext cx="10984345" cy="5003945"/>
          </a:xfrm>
        </p:spPr>
        <p:txBody>
          <a:bodyPr>
            <a:normAutofit/>
          </a:bodyPr>
          <a:lstStyle/>
          <a:p>
            <a:r>
              <a:rPr lang="en-US" sz="3200" dirty="0" err="1" smtClean="0"/>
              <a:t>Bigyra</a:t>
            </a:r>
            <a:r>
              <a:rPr lang="en-US" sz="3200" dirty="0" smtClean="0"/>
              <a:t> </a:t>
            </a:r>
            <a:r>
              <a:rPr lang="ru-RU" sz="3200" dirty="0" smtClean="0"/>
              <a:t>(гетеротрофы, нет клеточной стенки)</a:t>
            </a:r>
          </a:p>
          <a:p>
            <a:pPr lvl="1"/>
            <a:r>
              <a:rPr lang="en-US" sz="2800" dirty="0" err="1" smtClean="0"/>
              <a:t>Opalozoa</a:t>
            </a:r>
            <a:endParaRPr lang="en-US" sz="2800" dirty="0" smtClean="0"/>
          </a:p>
          <a:p>
            <a:pPr lvl="2"/>
            <a:r>
              <a:rPr lang="en-US" sz="2400" dirty="0" err="1" smtClean="0"/>
              <a:t>Opalinata</a:t>
            </a:r>
            <a:endParaRPr lang="en-US" sz="2400" dirty="0" smtClean="0"/>
          </a:p>
          <a:p>
            <a:pPr lvl="3"/>
            <a:r>
              <a:rPr lang="en-US" sz="2000" b="1" dirty="0" err="1" smtClean="0"/>
              <a:t>Opalinea</a:t>
            </a:r>
            <a:endParaRPr lang="en-US" sz="2000" b="1" dirty="0" smtClean="0"/>
          </a:p>
          <a:p>
            <a:pPr lvl="3"/>
            <a:r>
              <a:rPr lang="en-US" sz="2000" b="1" dirty="0" err="1" smtClean="0"/>
              <a:t>Blastocystis</a:t>
            </a:r>
            <a:endParaRPr lang="en-US" sz="2000" b="1" dirty="0"/>
          </a:p>
          <a:p>
            <a:pPr lvl="1"/>
            <a:r>
              <a:rPr lang="en-US" sz="2600" dirty="0" err="1" smtClean="0"/>
              <a:t>Sagenista</a:t>
            </a:r>
            <a:endParaRPr lang="en-US" sz="2600" dirty="0" smtClean="0"/>
          </a:p>
          <a:p>
            <a:pPr lvl="2"/>
            <a:r>
              <a:rPr lang="en-US" sz="2200" b="1" dirty="0" err="1" smtClean="0"/>
              <a:t>Labyrinthulomycetes</a:t>
            </a:r>
            <a:r>
              <a:rPr lang="en-US" sz="2200" b="1" dirty="0" smtClean="0"/>
              <a:t> </a:t>
            </a:r>
            <a:r>
              <a:rPr lang="en-US" sz="2200" dirty="0" smtClean="0"/>
              <a:t>(</a:t>
            </a:r>
            <a:r>
              <a:rPr lang="ru-RU" sz="2200" dirty="0" err="1" smtClean="0"/>
              <a:t>двужгутиковые</a:t>
            </a:r>
            <a:r>
              <a:rPr lang="ru-RU" sz="2200" dirty="0" smtClean="0"/>
              <a:t> зооспоры)</a:t>
            </a:r>
          </a:p>
          <a:p>
            <a:r>
              <a:rPr lang="en-US" sz="3000" dirty="0" err="1" smtClean="0"/>
              <a:t>Gyrista</a:t>
            </a:r>
            <a:endParaRPr lang="en-US" sz="3000" dirty="0" smtClean="0"/>
          </a:p>
          <a:p>
            <a:pPr lvl="1"/>
            <a:r>
              <a:rPr lang="en-US" sz="2600" dirty="0" err="1" smtClean="0"/>
              <a:t>Oomycota</a:t>
            </a:r>
            <a:r>
              <a:rPr lang="en-US" sz="2600" dirty="0" smtClean="0"/>
              <a:t> (</a:t>
            </a:r>
            <a:r>
              <a:rPr lang="ru-RU" sz="2600" dirty="0" smtClean="0"/>
              <a:t>клеточная стенка из целлюлозы, </a:t>
            </a:r>
            <a:r>
              <a:rPr lang="ru-RU" sz="2600" dirty="0" err="1" smtClean="0"/>
              <a:t>двужгутиковые</a:t>
            </a:r>
            <a:r>
              <a:rPr lang="ru-RU" sz="2600" dirty="0" smtClean="0"/>
              <a:t> зооспоры)</a:t>
            </a:r>
          </a:p>
          <a:p>
            <a:pPr lvl="1"/>
            <a:r>
              <a:rPr lang="en-US" sz="2600" dirty="0" err="1" smtClean="0"/>
              <a:t>Actinophryidae</a:t>
            </a:r>
            <a:r>
              <a:rPr lang="en-US" sz="2600" dirty="0" smtClean="0"/>
              <a:t> (</a:t>
            </a:r>
            <a:r>
              <a:rPr lang="ru-RU" sz="2600" dirty="0" smtClean="0"/>
              <a:t>одни из солнечников)</a:t>
            </a:r>
          </a:p>
          <a:p>
            <a:pPr lvl="1"/>
            <a:r>
              <a:rPr lang="en-US" sz="2600" dirty="0" err="1" smtClean="0"/>
              <a:t>Ochrophyta</a:t>
            </a:r>
            <a:r>
              <a:rPr lang="en-US" sz="2600" dirty="0" smtClean="0"/>
              <a:t> (</a:t>
            </a:r>
            <a:r>
              <a:rPr lang="ru-RU" sz="2600" dirty="0" smtClean="0"/>
              <a:t>преимущественно </a:t>
            </a:r>
            <a:r>
              <a:rPr lang="ru-RU" sz="2600" dirty="0" err="1" smtClean="0"/>
              <a:t>фотосинтетики</a:t>
            </a:r>
            <a:r>
              <a:rPr lang="ru-RU" sz="2600" dirty="0" smtClean="0"/>
              <a:t>)</a:t>
            </a:r>
            <a:endParaRPr lang="en-US" sz="2600" dirty="0" smtClean="0"/>
          </a:p>
          <a:p>
            <a:pPr lvl="3"/>
            <a:endParaRPr lang="en-US" sz="2000" b="1" dirty="0" smtClean="0"/>
          </a:p>
          <a:p>
            <a:pPr lvl="3"/>
            <a:endParaRPr lang="en-US" sz="2000" b="1" dirty="0" smtClean="0"/>
          </a:p>
        </p:txBody>
      </p:sp>
      <p:grpSp>
        <p:nvGrpSpPr>
          <p:cNvPr id="46" name="Группа 45"/>
          <p:cNvGrpSpPr/>
          <p:nvPr/>
        </p:nvGrpSpPr>
        <p:grpSpPr>
          <a:xfrm>
            <a:off x="3306618" y="359101"/>
            <a:ext cx="8248071" cy="2006955"/>
            <a:chOff x="3574473" y="70466"/>
            <a:chExt cx="8248071" cy="2006955"/>
          </a:xfrm>
        </p:grpSpPr>
        <p:pic>
          <p:nvPicPr>
            <p:cNvPr id="1026" name="Picture 2" descr="Parasite140015-fig2 Protoopalina pingi (Opalinidae) Microscopy.tif"/>
            <p:cNvPicPr>
              <a:picLocks noChangeAspect="1" noChangeArrowheads="1"/>
            </p:cNvPicPr>
            <p:nvPr/>
          </p:nvPicPr>
          <p:blipFill rotWithShape="1">
            <a:blip r:embed="rId3">
              <a:extLst>
                <a:ext uri="{28A0092B-C50C-407E-A947-70E740481C1C}">
                  <a14:useLocalDpi xmlns:a14="http://schemas.microsoft.com/office/drawing/2010/main" val="0"/>
                </a:ext>
              </a:extLst>
            </a:blip>
            <a:srcRect l="50444" t="65806" r="-1" b="563"/>
            <a:stretch/>
          </p:blipFill>
          <p:spPr bwMode="auto">
            <a:xfrm>
              <a:off x="9430327" y="70466"/>
              <a:ext cx="2392217" cy="2006955"/>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Прямая соединительная линия 44"/>
            <p:cNvCxnSpPr/>
            <p:nvPr/>
          </p:nvCxnSpPr>
          <p:spPr>
            <a:xfrm flipV="1">
              <a:off x="3574473" y="1579418"/>
              <a:ext cx="5828145" cy="424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Группа 50"/>
          <p:cNvGrpSpPr/>
          <p:nvPr/>
        </p:nvGrpSpPr>
        <p:grpSpPr>
          <a:xfrm>
            <a:off x="3497696" y="1062793"/>
            <a:ext cx="8056993" cy="2341244"/>
            <a:chOff x="3765550" y="1489473"/>
            <a:chExt cx="8056993" cy="2341244"/>
          </a:xfrm>
        </p:grpSpPr>
        <p:pic>
          <p:nvPicPr>
            <p:cNvPr id="47" name="Рисунок 46"/>
            <p:cNvPicPr>
              <a:picLocks noChangeAspect="1"/>
            </p:cNvPicPr>
            <p:nvPr/>
          </p:nvPicPr>
          <p:blipFill rotWithShape="1">
            <a:blip r:embed="rId4"/>
            <a:srcRect r="50256" b="51092"/>
            <a:stretch/>
          </p:blipFill>
          <p:spPr>
            <a:xfrm>
              <a:off x="9430326" y="1489473"/>
              <a:ext cx="2392217" cy="2341244"/>
            </a:xfrm>
            <a:prstGeom prst="rect">
              <a:avLst/>
            </a:prstGeom>
          </p:spPr>
        </p:pic>
        <p:cxnSp>
          <p:nvCxnSpPr>
            <p:cNvPr id="50" name="Прямая соединительная линия 49"/>
            <p:cNvCxnSpPr/>
            <p:nvPr/>
          </p:nvCxnSpPr>
          <p:spPr>
            <a:xfrm flipV="1">
              <a:off x="3765550" y="2418360"/>
              <a:ext cx="5637068" cy="6011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32" name="Picture 8" descr="http://tolweb.org/tree/ToLimages/l03-0240xazpoaisolplate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1347" y="1062793"/>
            <a:ext cx="3299999" cy="264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ÐÐ°ÑÑÐ¸Ð½ÐºÐ¸ Ð¿Ð¾ Ð·Ð°Ð¿ÑÐ¾ÑÑ saprolegnia"/>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4422"/>
          <a:stretch/>
        </p:blipFill>
        <p:spPr bwMode="auto">
          <a:xfrm>
            <a:off x="8488998" y="2093034"/>
            <a:ext cx="3346450" cy="264189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ÐÐ¾ÑÐ¾Ð¶ÐµÐµ Ð¸Ð·Ð¾Ð±ÑÐ°Ð¶ÐµÐ½Ð¸Ðµ"/>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1853" y="2765977"/>
            <a:ext cx="3779676" cy="243316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ÐÐ¾ÑÐ¾Ð¶ÐµÐµ Ð¸Ð·Ð¾Ð±ÑÐ°Ð¶ÐµÐ½Ð¸Ðµ"/>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981" t="30753" r="7981" b="30186"/>
          <a:stretch/>
        </p:blipFill>
        <p:spPr bwMode="auto">
          <a:xfrm>
            <a:off x="108528" y="5568844"/>
            <a:ext cx="3915120" cy="113735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ÐÐ°ÑÑÐ¸Ð½ÐºÐ¸ Ð¿Ð¾ Ð·Ð°Ð¿ÑÐ¾ÑÑ dinobry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04406" y="5386503"/>
            <a:ext cx="2050212" cy="142489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ÐÐ°ÑÑÐ¸Ð½ÐºÐ¸ Ð¿Ð¾ Ð·Ð°Ð¿ÑÐ¾ÑÑ Kelp fores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54617" y="4394274"/>
            <a:ext cx="5825029" cy="2427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25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3">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3">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3">
                                            <p:txEl>
                                              <p:pRg st="10" end="1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4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0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004" y="5460967"/>
            <a:ext cx="12013660" cy="1397033"/>
          </a:xfrm>
        </p:spPr>
        <p:txBody>
          <a:bodyPr>
            <a:noAutofit/>
          </a:bodyPr>
          <a:lstStyle/>
          <a:p>
            <a:r>
              <a:rPr lang="ru-RU" sz="2200" dirty="0" smtClean="0"/>
              <a:t>Ареолы – отверстия в панцире, позволяют клетке обмениваться веществами с внешней средой</a:t>
            </a:r>
          </a:p>
          <a:p>
            <a:r>
              <a:rPr lang="ru-RU" sz="2200" dirty="0" smtClean="0"/>
              <a:t>Некоторые </a:t>
            </a:r>
            <a:r>
              <a:rPr lang="ru-RU" sz="2200" dirty="0" err="1" smtClean="0"/>
              <a:t>пеннатные</a:t>
            </a:r>
            <a:r>
              <a:rPr lang="ru-RU" sz="2200" dirty="0" smtClean="0"/>
              <a:t> диатомеи имеют швы на поверхности </a:t>
            </a:r>
            <a:r>
              <a:rPr lang="ru-RU" sz="2200" dirty="0" err="1" smtClean="0"/>
              <a:t>эпитеки</a:t>
            </a:r>
            <a:r>
              <a:rPr lang="ru-RU" sz="2200" dirty="0" smtClean="0"/>
              <a:t> и </a:t>
            </a:r>
            <a:r>
              <a:rPr lang="ru-RU" sz="2200" dirty="0" err="1" smtClean="0"/>
              <a:t>гипотеки</a:t>
            </a:r>
            <a:r>
              <a:rPr lang="ru-RU" sz="2200" dirty="0" smtClean="0"/>
              <a:t>. Это щели, через которые происходит взаимодействие с субстратом при движении</a:t>
            </a:r>
            <a:endParaRPr lang="ru-RU" sz="2200" dirty="0"/>
          </a:p>
        </p:txBody>
      </p:sp>
      <p:pic>
        <p:nvPicPr>
          <p:cNvPr id="3074" name="Picture 2" descr="https://francis.naukas.com/files/2014/08/Dibujo20140825-Scanning-electron-micrograph-of-a-pennate-diatom-Didymosphenia-geminata-trends-biote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176" y="400110"/>
            <a:ext cx="5354832" cy="46707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6176" y="0"/>
            <a:ext cx="2911566" cy="400110"/>
          </a:xfrm>
          <a:prstGeom prst="rect">
            <a:avLst/>
          </a:prstGeom>
          <a:noFill/>
        </p:spPr>
        <p:txBody>
          <a:bodyPr wrap="none" rtlCol="0">
            <a:spAutoFit/>
          </a:bodyPr>
          <a:lstStyle/>
          <a:p>
            <a:r>
              <a:rPr lang="en-US" sz="2000" b="1" i="1" dirty="0" err="1"/>
              <a:t>Didymosphenia</a:t>
            </a:r>
            <a:r>
              <a:rPr lang="en-US" sz="2000" b="1" i="1" dirty="0"/>
              <a:t> </a:t>
            </a:r>
            <a:r>
              <a:rPr lang="en-US" sz="2000" b="1" i="1" dirty="0" err="1" smtClean="0"/>
              <a:t>geminata</a:t>
            </a:r>
            <a:endParaRPr lang="en-US" sz="2000" b="1" i="1" dirty="0"/>
          </a:p>
        </p:txBody>
      </p:sp>
      <p:grpSp>
        <p:nvGrpSpPr>
          <p:cNvPr id="8" name="Группа 7"/>
          <p:cNvGrpSpPr/>
          <p:nvPr/>
        </p:nvGrpSpPr>
        <p:grpSpPr>
          <a:xfrm>
            <a:off x="6934316" y="400111"/>
            <a:ext cx="4320474" cy="4670783"/>
            <a:chOff x="6914860" y="693696"/>
            <a:chExt cx="4320474" cy="4670783"/>
          </a:xfrm>
        </p:grpSpPr>
        <p:pic>
          <p:nvPicPr>
            <p:cNvPr id="3076" name="Picture 4" descr="http://worldwidediatoms.myspecies.info/sites/worldwidediatoms.myspecies.info/files/styles/large/public/C.wailSEM.jpg?itok=eTGTSt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4860" y="693696"/>
              <a:ext cx="4320474" cy="467078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914860" y="5055646"/>
              <a:ext cx="1497333" cy="307777"/>
            </a:xfrm>
            <a:prstGeom prst="rect">
              <a:avLst/>
            </a:prstGeom>
            <a:noFill/>
          </p:spPr>
          <p:txBody>
            <a:bodyPr wrap="none" rtlCol="0">
              <a:spAutoFit/>
            </a:bodyPr>
            <a:lstStyle/>
            <a:p>
              <a:r>
                <a:rPr lang="en-US" sz="1400" dirty="0">
                  <a:solidFill>
                    <a:schemeClr val="bg1">
                      <a:lumMod val="65000"/>
                    </a:schemeClr>
                  </a:solidFill>
                </a:rPr>
                <a:t>© Hargraves, Paul</a:t>
              </a:r>
              <a:endParaRPr lang="ru-RU" sz="1400" dirty="0">
                <a:solidFill>
                  <a:schemeClr val="bg1">
                    <a:lumMod val="65000"/>
                  </a:schemeClr>
                </a:solidFill>
              </a:endParaRPr>
            </a:p>
          </p:txBody>
        </p:sp>
      </p:grpSp>
      <p:cxnSp>
        <p:nvCxnSpPr>
          <p:cNvPr id="13" name="Прямая со стрелкой 12"/>
          <p:cNvCxnSpPr/>
          <p:nvPr/>
        </p:nvCxnSpPr>
        <p:spPr>
          <a:xfrm flipV="1">
            <a:off x="3357742" y="2756321"/>
            <a:ext cx="639354" cy="24187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934316" y="0"/>
            <a:ext cx="2512676" cy="400110"/>
          </a:xfrm>
          <a:prstGeom prst="rect">
            <a:avLst/>
          </a:prstGeom>
          <a:noFill/>
        </p:spPr>
        <p:txBody>
          <a:bodyPr wrap="none" rtlCol="0">
            <a:spAutoFit/>
          </a:bodyPr>
          <a:lstStyle/>
          <a:p>
            <a:r>
              <a:rPr lang="en-US" sz="2000" b="1" i="1" dirty="0"/>
              <a:t>Coscinodiscus </a:t>
            </a:r>
            <a:r>
              <a:rPr lang="en-US" sz="2000" b="1" i="1" dirty="0" err="1"/>
              <a:t>wailesii</a:t>
            </a:r>
            <a:endParaRPr lang="ru-RU" sz="2000" b="1" i="1" dirty="0"/>
          </a:p>
        </p:txBody>
      </p:sp>
      <p:sp>
        <p:nvSpPr>
          <p:cNvPr id="16" name="TextBox 15"/>
          <p:cNvSpPr txBox="1"/>
          <p:nvPr/>
        </p:nvSpPr>
        <p:spPr>
          <a:xfrm>
            <a:off x="2991964" y="5091635"/>
            <a:ext cx="627095" cy="369332"/>
          </a:xfrm>
          <a:prstGeom prst="rect">
            <a:avLst/>
          </a:prstGeom>
          <a:noFill/>
        </p:spPr>
        <p:txBody>
          <a:bodyPr wrap="none" rtlCol="0">
            <a:spAutoFit/>
          </a:bodyPr>
          <a:lstStyle/>
          <a:p>
            <a:r>
              <a:rPr lang="ru-RU" b="1" i="1" dirty="0" smtClean="0"/>
              <a:t>Шов</a:t>
            </a:r>
            <a:endParaRPr lang="ru-RU" b="1" i="1" dirty="0"/>
          </a:p>
        </p:txBody>
      </p:sp>
      <p:grpSp>
        <p:nvGrpSpPr>
          <p:cNvPr id="24" name="Группа 23"/>
          <p:cNvGrpSpPr/>
          <p:nvPr/>
        </p:nvGrpSpPr>
        <p:grpSpPr>
          <a:xfrm>
            <a:off x="8001768" y="2735501"/>
            <a:ext cx="1188358" cy="2439614"/>
            <a:chOff x="8001768" y="2735501"/>
            <a:chExt cx="1188358" cy="2670176"/>
          </a:xfrm>
        </p:grpSpPr>
        <p:cxnSp>
          <p:nvCxnSpPr>
            <p:cNvPr id="19" name="Прямая со стрелкой 18"/>
            <p:cNvCxnSpPr/>
            <p:nvPr/>
          </p:nvCxnSpPr>
          <p:spPr>
            <a:xfrm flipV="1">
              <a:off x="8001768" y="2735501"/>
              <a:ext cx="710474" cy="26701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V="1">
              <a:off x="8001768" y="2812449"/>
              <a:ext cx="994923" cy="25650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V="1">
              <a:off x="8001768" y="2925865"/>
              <a:ext cx="1188358" cy="24798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7629657" y="5091635"/>
            <a:ext cx="966290" cy="369332"/>
          </a:xfrm>
          <a:prstGeom prst="rect">
            <a:avLst/>
          </a:prstGeom>
          <a:noFill/>
        </p:spPr>
        <p:txBody>
          <a:bodyPr wrap="none" rtlCol="0">
            <a:spAutoFit/>
          </a:bodyPr>
          <a:lstStyle/>
          <a:p>
            <a:r>
              <a:rPr lang="ru-RU" b="1" i="1" dirty="0" smtClean="0"/>
              <a:t>Ареолы</a:t>
            </a:r>
            <a:endParaRPr lang="ru-RU" b="1" i="1" dirty="0"/>
          </a:p>
        </p:txBody>
      </p:sp>
    </p:spTree>
    <p:extLst>
      <p:ext uri="{BB962C8B-B14F-4D97-AF65-F5344CB8AC3E}">
        <p14:creationId xmlns:p14="http://schemas.microsoft.com/office/powerpoint/2010/main" val="17834158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e4zLiBh9lD0"/>
          <p:cNvPicPr>
            <a:picLocks noGrp="1" noRot="1" noChangeAspect="1"/>
          </p:cNvPicPr>
          <p:nvPr>
            <p:ph idx="1"/>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702224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hematic diatom cell cycle (modified from [19]).Â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4275" y="97278"/>
            <a:ext cx="7275563" cy="6582244"/>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0" y="0"/>
            <a:ext cx="35979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mtClean="0"/>
              <a:t>Бесполое размножение</a:t>
            </a:r>
            <a:endParaRPr lang="ru-RU" dirty="0"/>
          </a:p>
        </p:txBody>
      </p:sp>
    </p:spTree>
    <p:extLst>
      <p:ext uri="{BB962C8B-B14F-4D97-AF65-F5344CB8AC3E}">
        <p14:creationId xmlns:p14="http://schemas.microsoft.com/office/powerpoint/2010/main" val="21113411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597955" cy="1325563"/>
          </a:xfrm>
        </p:spPr>
        <p:txBody>
          <a:bodyPr/>
          <a:lstStyle/>
          <a:p>
            <a:r>
              <a:rPr lang="ru-RU" dirty="0" smtClean="0"/>
              <a:t>Бесполое размножение</a:t>
            </a:r>
            <a:endParaRPr lang="ru-RU" dirty="0"/>
          </a:p>
        </p:txBody>
      </p:sp>
      <p:grpSp>
        <p:nvGrpSpPr>
          <p:cNvPr id="12" name="Группа 11"/>
          <p:cNvGrpSpPr/>
          <p:nvPr/>
        </p:nvGrpSpPr>
        <p:grpSpPr>
          <a:xfrm>
            <a:off x="5348781" y="609846"/>
            <a:ext cx="1217930" cy="483553"/>
            <a:chOff x="3998976" y="2199132"/>
            <a:chExt cx="2621280" cy="707898"/>
          </a:xfrm>
        </p:grpSpPr>
        <p:cxnSp>
          <p:nvCxnSpPr>
            <p:cNvPr id="6" name="Прямая соединительная линия 5"/>
            <p:cNvCxnSpPr/>
            <p:nvPr/>
          </p:nvCxnSpPr>
          <p:spPr>
            <a:xfrm>
              <a:off x="3998976" y="2237232"/>
              <a:ext cx="2621280"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4037076" y="2199132"/>
              <a:ext cx="0" cy="707898"/>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6590792" y="2199132"/>
              <a:ext cx="0" cy="707898"/>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3" name="Группа 12"/>
          <p:cNvGrpSpPr/>
          <p:nvPr/>
        </p:nvGrpSpPr>
        <p:grpSpPr>
          <a:xfrm rot="10800000">
            <a:off x="5440219" y="810670"/>
            <a:ext cx="1029971" cy="446877"/>
            <a:chOff x="3998976" y="2199132"/>
            <a:chExt cx="2621280" cy="707898"/>
          </a:xfrm>
        </p:grpSpPr>
        <p:cxnSp>
          <p:nvCxnSpPr>
            <p:cNvPr id="14" name="Прямая соединительная линия 13"/>
            <p:cNvCxnSpPr/>
            <p:nvPr/>
          </p:nvCxnSpPr>
          <p:spPr>
            <a:xfrm>
              <a:off x="3998976" y="2237232"/>
              <a:ext cx="262128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037076" y="2199132"/>
              <a:ext cx="0" cy="707898"/>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6590792" y="2199132"/>
              <a:ext cx="0" cy="707898"/>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0" name="Группа 29"/>
          <p:cNvGrpSpPr/>
          <p:nvPr/>
        </p:nvGrpSpPr>
        <p:grpSpPr>
          <a:xfrm rot="10800000">
            <a:off x="2387571" y="1624060"/>
            <a:ext cx="1029971" cy="446877"/>
            <a:chOff x="3998976" y="2199132"/>
            <a:chExt cx="2621280" cy="707898"/>
          </a:xfrm>
        </p:grpSpPr>
        <p:cxnSp>
          <p:nvCxnSpPr>
            <p:cNvPr id="31" name="Прямая соединительная линия 30"/>
            <p:cNvCxnSpPr/>
            <p:nvPr/>
          </p:nvCxnSpPr>
          <p:spPr>
            <a:xfrm>
              <a:off x="3998976" y="2237232"/>
              <a:ext cx="262128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4037076" y="2199132"/>
              <a:ext cx="0" cy="707898"/>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6590792" y="2199132"/>
              <a:ext cx="0" cy="707898"/>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4" name="Группа 33"/>
          <p:cNvGrpSpPr/>
          <p:nvPr/>
        </p:nvGrpSpPr>
        <p:grpSpPr>
          <a:xfrm>
            <a:off x="8148877" y="1413220"/>
            <a:ext cx="1217930" cy="483553"/>
            <a:chOff x="3998976" y="2199132"/>
            <a:chExt cx="2621280" cy="707898"/>
          </a:xfrm>
        </p:grpSpPr>
        <p:cxnSp>
          <p:nvCxnSpPr>
            <p:cNvPr id="35" name="Прямая соединительная линия 34"/>
            <p:cNvCxnSpPr/>
            <p:nvPr/>
          </p:nvCxnSpPr>
          <p:spPr>
            <a:xfrm>
              <a:off x="3998976" y="2237232"/>
              <a:ext cx="2621280"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4037076" y="2199132"/>
              <a:ext cx="0" cy="707898"/>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6590792" y="2199132"/>
              <a:ext cx="0" cy="707898"/>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38" name="Группа 37"/>
          <p:cNvGrpSpPr/>
          <p:nvPr/>
        </p:nvGrpSpPr>
        <p:grpSpPr>
          <a:xfrm>
            <a:off x="2481117" y="1449896"/>
            <a:ext cx="842878" cy="446877"/>
            <a:chOff x="3998976" y="2199132"/>
            <a:chExt cx="2621280" cy="707898"/>
          </a:xfrm>
        </p:grpSpPr>
        <p:cxnSp>
          <p:nvCxnSpPr>
            <p:cNvPr id="39" name="Прямая соединительная линия 38"/>
            <p:cNvCxnSpPr/>
            <p:nvPr/>
          </p:nvCxnSpPr>
          <p:spPr>
            <a:xfrm>
              <a:off x="3998976" y="2237232"/>
              <a:ext cx="2621280"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4037076" y="2199132"/>
              <a:ext cx="0" cy="707898"/>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6590792" y="2199132"/>
              <a:ext cx="0" cy="707898"/>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42" name="Группа 41"/>
          <p:cNvGrpSpPr/>
          <p:nvPr/>
        </p:nvGrpSpPr>
        <p:grpSpPr>
          <a:xfrm rot="10800000">
            <a:off x="8242856" y="1624060"/>
            <a:ext cx="1029971" cy="446877"/>
            <a:chOff x="3998976" y="2199132"/>
            <a:chExt cx="2621280" cy="707898"/>
          </a:xfrm>
        </p:grpSpPr>
        <p:cxnSp>
          <p:nvCxnSpPr>
            <p:cNvPr id="43" name="Прямая соединительная линия 42"/>
            <p:cNvCxnSpPr/>
            <p:nvPr/>
          </p:nvCxnSpPr>
          <p:spPr>
            <a:xfrm>
              <a:off x="3998976" y="2237232"/>
              <a:ext cx="262128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4037076" y="2199132"/>
              <a:ext cx="0" cy="707898"/>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6590792" y="2199132"/>
              <a:ext cx="0" cy="707898"/>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6" name="Группа 45"/>
          <p:cNvGrpSpPr/>
          <p:nvPr/>
        </p:nvGrpSpPr>
        <p:grpSpPr>
          <a:xfrm>
            <a:off x="1331540" y="2352192"/>
            <a:ext cx="842878" cy="354813"/>
            <a:chOff x="3998976" y="2199132"/>
            <a:chExt cx="2621280" cy="707898"/>
          </a:xfrm>
        </p:grpSpPr>
        <p:cxnSp>
          <p:nvCxnSpPr>
            <p:cNvPr id="47" name="Прямая соединительная линия 46"/>
            <p:cNvCxnSpPr/>
            <p:nvPr/>
          </p:nvCxnSpPr>
          <p:spPr>
            <a:xfrm>
              <a:off x="3998976" y="2237232"/>
              <a:ext cx="2621280"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4037076" y="2199132"/>
              <a:ext cx="0" cy="707898"/>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6590792" y="2199132"/>
              <a:ext cx="0" cy="707898"/>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50" name="Группа 49"/>
          <p:cNvGrpSpPr/>
          <p:nvPr/>
        </p:nvGrpSpPr>
        <p:grpSpPr>
          <a:xfrm rot="10800000">
            <a:off x="3495482" y="2487303"/>
            <a:ext cx="1029971" cy="446877"/>
            <a:chOff x="3998976" y="2199132"/>
            <a:chExt cx="2621280" cy="707898"/>
          </a:xfrm>
        </p:grpSpPr>
        <p:cxnSp>
          <p:nvCxnSpPr>
            <p:cNvPr id="51" name="Прямая соединительная линия 50"/>
            <p:cNvCxnSpPr/>
            <p:nvPr/>
          </p:nvCxnSpPr>
          <p:spPr>
            <a:xfrm>
              <a:off x="3998976" y="2237232"/>
              <a:ext cx="262128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a:off x="4037076" y="2199132"/>
              <a:ext cx="0" cy="707898"/>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a:off x="6590792" y="2199132"/>
              <a:ext cx="0" cy="707898"/>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4" name="Группа 53"/>
          <p:cNvGrpSpPr/>
          <p:nvPr/>
        </p:nvGrpSpPr>
        <p:grpSpPr>
          <a:xfrm>
            <a:off x="9499749" y="2337830"/>
            <a:ext cx="1217930" cy="483553"/>
            <a:chOff x="3998976" y="2199132"/>
            <a:chExt cx="2621280" cy="707898"/>
          </a:xfrm>
        </p:grpSpPr>
        <p:cxnSp>
          <p:nvCxnSpPr>
            <p:cNvPr id="55" name="Прямая соединительная линия 54"/>
            <p:cNvCxnSpPr/>
            <p:nvPr/>
          </p:nvCxnSpPr>
          <p:spPr>
            <a:xfrm>
              <a:off x="3998976" y="2237232"/>
              <a:ext cx="2621280"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a:off x="4037076" y="2199132"/>
              <a:ext cx="0" cy="707898"/>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a:off x="6590792" y="2199132"/>
              <a:ext cx="0" cy="707898"/>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58" name="Группа 57"/>
          <p:cNvGrpSpPr/>
          <p:nvPr/>
        </p:nvGrpSpPr>
        <p:grpSpPr>
          <a:xfrm rot="10800000">
            <a:off x="6959008" y="2496246"/>
            <a:ext cx="1029971" cy="446877"/>
            <a:chOff x="3998976" y="2199132"/>
            <a:chExt cx="2621280" cy="707898"/>
          </a:xfrm>
        </p:grpSpPr>
        <p:cxnSp>
          <p:nvCxnSpPr>
            <p:cNvPr id="59" name="Прямая соединительная линия 58"/>
            <p:cNvCxnSpPr/>
            <p:nvPr/>
          </p:nvCxnSpPr>
          <p:spPr>
            <a:xfrm>
              <a:off x="3998976" y="2237232"/>
              <a:ext cx="262128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a:off x="4037076" y="2199132"/>
              <a:ext cx="0" cy="707898"/>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p:cNvCxnSpPr/>
            <p:nvPr/>
          </p:nvCxnSpPr>
          <p:spPr>
            <a:xfrm>
              <a:off x="6590792" y="2199132"/>
              <a:ext cx="0" cy="707898"/>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2" name="Группа 61"/>
          <p:cNvGrpSpPr/>
          <p:nvPr/>
        </p:nvGrpSpPr>
        <p:grpSpPr>
          <a:xfrm rot="10800000">
            <a:off x="1428142" y="2529598"/>
            <a:ext cx="652452" cy="351214"/>
            <a:chOff x="3998976" y="2199132"/>
            <a:chExt cx="2621280" cy="707898"/>
          </a:xfrm>
        </p:grpSpPr>
        <p:cxnSp>
          <p:nvCxnSpPr>
            <p:cNvPr id="63" name="Прямая соединительная линия 62"/>
            <p:cNvCxnSpPr/>
            <p:nvPr/>
          </p:nvCxnSpPr>
          <p:spPr>
            <a:xfrm>
              <a:off x="3998976" y="2237232"/>
              <a:ext cx="26212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p:cNvCxnSpPr/>
            <p:nvPr/>
          </p:nvCxnSpPr>
          <p:spPr>
            <a:xfrm>
              <a:off x="4037076" y="2199132"/>
              <a:ext cx="0" cy="70789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p:cNvCxnSpPr/>
            <p:nvPr/>
          </p:nvCxnSpPr>
          <p:spPr>
            <a:xfrm>
              <a:off x="6590792" y="2199132"/>
              <a:ext cx="0" cy="70789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6" name="Группа 65"/>
          <p:cNvGrpSpPr/>
          <p:nvPr/>
        </p:nvGrpSpPr>
        <p:grpSpPr>
          <a:xfrm>
            <a:off x="3587331" y="2369387"/>
            <a:ext cx="842878" cy="446877"/>
            <a:chOff x="3998976" y="2199132"/>
            <a:chExt cx="2621280" cy="707898"/>
          </a:xfrm>
        </p:grpSpPr>
        <p:cxnSp>
          <p:nvCxnSpPr>
            <p:cNvPr id="67" name="Прямая соединительная линия 66"/>
            <p:cNvCxnSpPr/>
            <p:nvPr/>
          </p:nvCxnSpPr>
          <p:spPr>
            <a:xfrm>
              <a:off x="3998976" y="2237232"/>
              <a:ext cx="2621280"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p:cNvCxnSpPr/>
            <p:nvPr/>
          </p:nvCxnSpPr>
          <p:spPr>
            <a:xfrm>
              <a:off x="4037076" y="2199132"/>
              <a:ext cx="0" cy="707898"/>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p:nvPr/>
          </p:nvCxnSpPr>
          <p:spPr>
            <a:xfrm>
              <a:off x="6590792" y="2199132"/>
              <a:ext cx="0" cy="707898"/>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0" name="Группа 69"/>
          <p:cNvGrpSpPr/>
          <p:nvPr/>
        </p:nvGrpSpPr>
        <p:grpSpPr>
          <a:xfrm>
            <a:off x="7050858" y="2374481"/>
            <a:ext cx="842878" cy="446877"/>
            <a:chOff x="3998976" y="2199132"/>
            <a:chExt cx="2621280" cy="707898"/>
          </a:xfrm>
        </p:grpSpPr>
        <p:cxnSp>
          <p:nvCxnSpPr>
            <p:cNvPr id="71" name="Прямая соединительная линия 70"/>
            <p:cNvCxnSpPr/>
            <p:nvPr/>
          </p:nvCxnSpPr>
          <p:spPr>
            <a:xfrm>
              <a:off x="3998976" y="2237232"/>
              <a:ext cx="2621280"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p:cNvCxnSpPr/>
            <p:nvPr/>
          </p:nvCxnSpPr>
          <p:spPr>
            <a:xfrm>
              <a:off x="4037076" y="2199132"/>
              <a:ext cx="0" cy="707898"/>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p:cNvCxnSpPr/>
            <p:nvPr/>
          </p:nvCxnSpPr>
          <p:spPr>
            <a:xfrm>
              <a:off x="6590792" y="2199132"/>
              <a:ext cx="0" cy="707898"/>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4" name="Группа 73"/>
          <p:cNvGrpSpPr/>
          <p:nvPr/>
        </p:nvGrpSpPr>
        <p:grpSpPr>
          <a:xfrm rot="10800000">
            <a:off x="9592993" y="2551912"/>
            <a:ext cx="1029971" cy="446877"/>
            <a:chOff x="3998976" y="2199132"/>
            <a:chExt cx="2621280" cy="707898"/>
          </a:xfrm>
        </p:grpSpPr>
        <p:cxnSp>
          <p:nvCxnSpPr>
            <p:cNvPr id="75" name="Прямая соединительная линия 74"/>
            <p:cNvCxnSpPr/>
            <p:nvPr/>
          </p:nvCxnSpPr>
          <p:spPr>
            <a:xfrm>
              <a:off x="3998976" y="2237232"/>
              <a:ext cx="262128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p:cNvCxnSpPr/>
            <p:nvPr/>
          </p:nvCxnSpPr>
          <p:spPr>
            <a:xfrm>
              <a:off x="4037076" y="2199132"/>
              <a:ext cx="0" cy="707898"/>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p:cNvCxnSpPr/>
            <p:nvPr/>
          </p:nvCxnSpPr>
          <p:spPr>
            <a:xfrm>
              <a:off x="6590792" y="2199132"/>
              <a:ext cx="0" cy="707898"/>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78" name="TextBox 77"/>
          <p:cNvSpPr txBox="1"/>
          <p:nvPr/>
        </p:nvSpPr>
        <p:spPr>
          <a:xfrm>
            <a:off x="3599582" y="2998789"/>
            <a:ext cx="676788" cy="923330"/>
          </a:xfrm>
          <a:prstGeom prst="rect">
            <a:avLst/>
          </a:prstGeom>
          <a:noFill/>
        </p:spPr>
        <p:txBody>
          <a:bodyPr wrap="none" rtlCol="0">
            <a:spAutoFit/>
          </a:bodyPr>
          <a:lstStyle/>
          <a:p>
            <a:r>
              <a:rPr lang="ru-RU" sz="5400" b="1" dirty="0" smtClean="0"/>
              <a:t>…</a:t>
            </a:r>
            <a:endParaRPr lang="ru-RU" sz="5400" b="1" dirty="0"/>
          </a:p>
        </p:txBody>
      </p:sp>
      <p:sp>
        <p:nvSpPr>
          <p:cNvPr id="79" name="TextBox 78"/>
          <p:cNvSpPr txBox="1"/>
          <p:nvPr/>
        </p:nvSpPr>
        <p:spPr>
          <a:xfrm>
            <a:off x="7132276" y="2971797"/>
            <a:ext cx="676788" cy="923330"/>
          </a:xfrm>
          <a:prstGeom prst="rect">
            <a:avLst/>
          </a:prstGeom>
          <a:noFill/>
        </p:spPr>
        <p:txBody>
          <a:bodyPr wrap="none" rtlCol="0">
            <a:spAutoFit/>
          </a:bodyPr>
          <a:lstStyle/>
          <a:p>
            <a:r>
              <a:rPr lang="ru-RU" sz="5400" b="1" dirty="0" smtClean="0"/>
              <a:t>…</a:t>
            </a:r>
            <a:endParaRPr lang="ru-RU" sz="5400" b="1" dirty="0"/>
          </a:p>
        </p:txBody>
      </p:sp>
      <p:sp>
        <p:nvSpPr>
          <p:cNvPr id="80" name="TextBox 79"/>
          <p:cNvSpPr txBox="1"/>
          <p:nvPr/>
        </p:nvSpPr>
        <p:spPr>
          <a:xfrm>
            <a:off x="9830024" y="3006190"/>
            <a:ext cx="676788" cy="923330"/>
          </a:xfrm>
          <a:prstGeom prst="rect">
            <a:avLst/>
          </a:prstGeom>
          <a:noFill/>
        </p:spPr>
        <p:txBody>
          <a:bodyPr wrap="none" rtlCol="0">
            <a:spAutoFit/>
          </a:bodyPr>
          <a:lstStyle/>
          <a:p>
            <a:r>
              <a:rPr lang="ru-RU" sz="5400" b="1" dirty="0" smtClean="0"/>
              <a:t>…</a:t>
            </a:r>
            <a:endParaRPr lang="ru-RU" sz="5400" b="1" dirty="0"/>
          </a:p>
        </p:txBody>
      </p:sp>
      <p:grpSp>
        <p:nvGrpSpPr>
          <p:cNvPr id="108" name="Группа 107"/>
          <p:cNvGrpSpPr/>
          <p:nvPr/>
        </p:nvGrpSpPr>
        <p:grpSpPr>
          <a:xfrm>
            <a:off x="1435475" y="3417016"/>
            <a:ext cx="652452" cy="447848"/>
            <a:chOff x="1435475" y="3417016"/>
            <a:chExt cx="652452" cy="447848"/>
          </a:xfrm>
        </p:grpSpPr>
        <p:grpSp>
          <p:nvGrpSpPr>
            <p:cNvPr id="81" name="Группа 80"/>
            <p:cNvGrpSpPr/>
            <p:nvPr/>
          </p:nvGrpSpPr>
          <p:grpSpPr>
            <a:xfrm rot="10800000">
              <a:off x="1435475" y="3567414"/>
              <a:ext cx="652452" cy="297450"/>
              <a:chOff x="3998976" y="2199132"/>
              <a:chExt cx="2621280" cy="707898"/>
            </a:xfrm>
          </p:grpSpPr>
          <p:cxnSp>
            <p:nvCxnSpPr>
              <p:cNvPr id="82" name="Прямая соединительная линия 81"/>
              <p:cNvCxnSpPr/>
              <p:nvPr/>
            </p:nvCxnSpPr>
            <p:spPr>
              <a:xfrm>
                <a:off x="3998976" y="2237232"/>
                <a:ext cx="26212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p:cNvCxnSpPr/>
              <p:nvPr/>
            </p:nvCxnSpPr>
            <p:spPr>
              <a:xfrm>
                <a:off x="4037076" y="2199132"/>
                <a:ext cx="0" cy="70789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p:cNvCxnSpPr/>
              <p:nvPr/>
            </p:nvCxnSpPr>
            <p:spPr>
              <a:xfrm>
                <a:off x="6590792" y="2199132"/>
                <a:ext cx="0" cy="70789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85" name="Группа 84"/>
            <p:cNvGrpSpPr/>
            <p:nvPr/>
          </p:nvGrpSpPr>
          <p:grpSpPr>
            <a:xfrm>
              <a:off x="1542518" y="3417016"/>
              <a:ext cx="438682" cy="305564"/>
              <a:chOff x="3998976" y="2199132"/>
              <a:chExt cx="2621280" cy="707898"/>
            </a:xfrm>
          </p:grpSpPr>
          <p:cxnSp>
            <p:nvCxnSpPr>
              <p:cNvPr id="86" name="Прямая соединительная линия 85"/>
              <p:cNvCxnSpPr/>
              <p:nvPr/>
            </p:nvCxnSpPr>
            <p:spPr>
              <a:xfrm>
                <a:off x="3998976" y="2237232"/>
                <a:ext cx="262128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7" name="Прямая соединительная линия 86"/>
              <p:cNvCxnSpPr/>
              <p:nvPr/>
            </p:nvCxnSpPr>
            <p:spPr>
              <a:xfrm>
                <a:off x="4037076" y="2199132"/>
                <a:ext cx="0" cy="707898"/>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8" name="Прямая соединительная линия 87"/>
              <p:cNvCxnSpPr/>
              <p:nvPr/>
            </p:nvCxnSpPr>
            <p:spPr>
              <a:xfrm>
                <a:off x="6590792" y="2199132"/>
                <a:ext cx="0" cy="707898"/>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grpSp>
      </p:grpSp>
      <p:sp>
        <p:nvSpPr>
          <p:cNvPr id="90" name="TextBox 89"/>
          <p:cNvSpPr txBox="1"/>
          <p:nvPr/>
        </p:nvSpPr>
        <p:spPr>
          <a:xfrm>
            <a:off x="11563452" y="450144"/>
            <a:ext cx="418704" cy="646331"/>
          </a:xfrm>
          <a:prstGeom prst="rect">
            <a:avLst/>
          </a:prstGeom>
          <a:noFill/>
        </p:spPr>
        <p:txBody>
          <a:bodyPr wrap="none" rtlCol="0">
            <a:spAutoFit/>
          </a:bodyPr>
          <a:lstStyle/>
          <a:p>
            <a:r>
              <a:rPr lang="ru-RU" sz="3600" b="1" dirty="0" smtClean="0"/>
              <a:t>1</a:t>
            </a:r>
            <a:endParaRPr lang="ru-RU" sz="3600" b="1" dirty="0"/>
          </a:p>
        </p:txBody>
      </p:sp>
      <p:sp>
        <p:nvSpPr>
          <p:cNvPr id="91" name="TextBox 90"/>
          <p:cNvSpPr txBox="1"/>
          <p:nvPr/>
        </p:nvSpPr>
        <p:spPr>
          <a:xfrm>
            <a:off x="11563452" y="1391542"/>
            <a:ext cx="418704" cy="646331"/>
          </a:xfrm>
          <a:prstGeom prst="rect">
            <a:avLst/>
          </a:prstGeom>
          <a:noFill/>
        </p:spPr>
        <p:txBody>
          <a:bodyPr wrap="none" rtlCol="0">
            <a:spAutoFit/>
          </a:bodyPr>
          <a:lstStyle/>
          <a:p>
            <a:r>
              <a:rPr lang="ru-RU" sz="3600" b="1" dirty="0" smtClean="0"/>
              <a:t>2</a:t>
            </a:r>
            <a:endParaRPr lang="ru-RU" sz="3600" b="1" dirty="0"/>
          </a:p>
        </p:txBody>
      </p:sp>
      <p:sp>
        <p:nvSpPr>
          <p:cNvPr id="92" name="TextBox 91"/>
          <p:cNvSpPr txBox="1"/>
          <p:nvPr/>
        </p:nvSpPr>
        <p:spPr>
          <a:xfrm>
            <a:off x="11563452" y="2363855"/>
            <a:ext cx="418704" cy="646331"/>
          </a:xfrm>
          <a:prstGeom prst="rect">
            <a:avLst/>
          </a:prstGeom>
          <a:noFill/>
        </p:spPr>
        <p:txBody>
          <a:bodyPr wrap="none" rtlCol="0">
            <a:spAutoFit/>
          </a:bodyPr>
          <a:lstStyle/>
          <a:p>
            <a:r>
              <a:rPr lang="ru-RU" sz="3600" b="1" dirty="0"/>
              <a:t>3</a:t>
            </a:r>
          </a:p>
        </p:txBody>
      </p:sp>
      <p:sp>
        <p:nvSpPr>
          <p:cNvPr id="93" name="TextBox 92"/>
          <p:cNvSpPr txBox="1"/>
          <p:nvPr/>
        </p:nvSpPr>
        <p:spPr>
          <a:xfrm>
            <a:off x="11563452" y="3283189"/>
            <a:ext cx="418704" cy="646331"/>
          </a:xfrm>
          <a:prstGeom prst="rect">
            <a:avLst/>
          </a:prstGeom>
          <a:noFill/>
        </p:spPr>
        <p:txBody>
          <a:bodyPr wrap="none" rtlCol="0">
            <a:spAutoFit/>
          </a:bodyPr>
          <a:lstStyle/>
          <a:p>
            <a:r>
              <a:rPr lang="ru-RU" sz="3600" b="1" dirty="0" smtClean="0"/>
              <a:t>4</a:t>
            </a:r>
            <a:endParaRPr lang="ru-RU" sz="3600" b="1" dirty="0"/>
          </a:p>
        </p:txBody>
      </p:sp>
      <p:grpSp>
        <p:nvGrpSpPr>
          <p:cNvPr id="107" name="Группа 106"/>
          <p:cNvGrpSpPr/>
          <p:nvPr/>
        </p:nvGrpSpPr>
        <p:grpSpPr>
          <a:xfrm>
            <a:off x="1554961" y="4384213"/>
            <a:ext cx="438682" cy="283790"/>
            <a:chOff x="1523282" y="4423589"/>
            <a:chExt cx="438682" cy="283790"/>
          </a:xfrm>
        </p:grpSpPr>
        <p:grpSp>
          <p:nvGrpSpPr>
            <p:cNvPr id="94" name="Группа 93"/>
            <p:cNvGrpSpPr/>
            <p:nvPr/>
          </p:nvGrpSpPr>
          <p:grpSpPr>
            <a:xfrm>
              <a:off x="1523282" y="4423589"/>
              <a:ext cx="438682" cy="216991"/>
              <a:chOff x="3998976" y="2199132"/>
              <a:chExt cx="2621280" cy="707898"/>
            </a:xfrm>
          </p:grpSpPr>
          <p:cxnSp>
            <p:nvCxnSpPr>
              <p:cNvPr id="95" name="Прямая соединительная линия 94"/>
              <p:cNvCxnSpPr/>
              <p:nvPr/>
            </p:nvCxnSpPr>
            <p:spPr>
              <a:xfrm>
                <a:off x="3998976" y="2237232"/>
                <a:ext cx="262128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p:cNvCxnSpPr/>
              <p:nvPr/>
            </p:nvCxnSpPr>
            <p:spPr>
              <a:xfrm>
                <a:off x="4037076" y="2199132"/>
                <a:ext cx="0" cy="707898"/>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p:cNvCxnSpPr/>
              <p:nvPr/>
            </p:nvCxnSpPr>
            <p:spPr>
              <a:xfrm>
                <a:off x="6590792" y="2199132"/>
                <a:ext cx="0" cy="707898"/>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98" name="Группа 97"/>
            <p:cNvGrpSpPr/>
            <p:nvPr/>
          </p:nvGrpSpPr>
          <p:grpSpPr>
            <a:xfrm rot="10800000">
              <a:off x="1607607" y="4532084"/>
              <a:ext cx="270032" cy="175295"/>
              <a:chOff x="3998976" y="2199132"/>
              <a:chExt cx="2621280" cy="707898"/>
            </a:xfrm>
          </p:grpSpPr>
          <p:cxnSp>
            <p:nvCxnSpPr>
              <p:cNvPr id="99" name="Прямая соединительная линия 98"/>
              <p:cNvCxnSpPr/>
              <p:nvPr/>
            </p:nvCxnSpPr>
            <p:spPr>
              <a:xfrm>
                <a:off x="3998976" y="2237232"/>
                <a:ext cx="262128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Прямая соединительная линия 99"/>
              <p:cNvCxnSpPr/>
              <p:nvPr/>
            </p:nvCxnSpPr>
            <p:spPr>
              <a:xfrm>
                <a:off x="4037076" y="2199132"/>
                <a:ext cx="0" cy="70789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p:cNvCxnSpPr/>
              <p:nvPr/>
            </p:nvCxnSpPr>
            <p:spPr>
              <a:xfrm>
                <a:off x="6590792" y="2199132"/>
                <a:ext cx="0" cy="70789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03" name="TextBox 102"/>
          <p:cNvSpPr txBox="1"/>
          <p:nvPr/>
        </p:nvSpPr>
        <p:spPr>
          <a:xfrm>
            <a:off x="3597955" y="3848855"/>
            <a:ext cx="676788" cy="923330"/>
          </a:xfrm>
          <a:prstGeom prst="rect">
            <a:avLst/>
          </a:prstGeom>
          <a:noFill/>
        </p:spPr>
        <p:txBody>
          <a:bodyPr wrap="none" rtlCol="0">
            <a:spAutoFit/>
          </a:bodyPr>
          <a:lstStyle/>
          <a:p>
            <a:r>
              <a:rPr lang="ru-RU" sz="5400" b="1" dirty="0" smtClean="0"/>
              <a:t>…</a:t>
            </a:r>
            <a:endParaRPr lang="ru-RU" sz="5400" b="1" dirty="0"/>
          </a:p>
        </p:txBody>
      </p:sp>
      <p:sp>
        <p:nvSpPr>
          <p:cNvPr id="104" name="TextBox 103"/>
          <p:cNvSpPr txBox="1"/>
          <p:nvPr/>
        </p:nvSpPr>
        <p:spPr>
          <a:xfrm>
            <a:off x="7132276" y="3861914"/>
            <a:ext cx="676788" cy="923330"/>
          </a:xfrm>
          <a:prstGeom prst="rect">
            <a:avLst/>
          </a:prstGeom>
          <a:noFill/>
        </p:spPr>
        <p:txBody>
          <a:bodyPr wrap="none" rtlCol="0">
            <a:spAutoFit/>
          </a:bodyPr>
          <a:lstStyle/>
          <a:p>
            <a:r>
              <a:rPr lang="ru-RU" sz="5400" b="1" dirty="0" smtClean="0"/>
              <a:t>…</a:t>
            </a:r>
            <a:endParaRPr lang="ru-RU" sz="5400" b="1" dirty="0"/>
          </a:p>
        </p:txBody>
      </p:sp>
      <p:sp>
        <p:nvSpPr>
          <p:cNvPr id="105" name="TextBox 104"/>
          <p:cNvSpPr txBox="1"/>
          <p:nvPr/>
        </p:nvSpPr>
        <p:spPr>
          <a:xfrm>
            <a:off x="9830024" y="3838835"/>
            <a:ext cx="676788" cy="923330"/>
          </a:xfrm>
          <a:prstGeom prst="rect">
            <a:avLst/>
          </a:prstGeom>
          <a:noFill/>
        </p:spPr>
        <p:txBody>
          <a:bodyPr wrap="none" rtlCol="0">
            <a:spAutoFit/>
          </a:bodyPr>
          <a:lstStyle/>
          <a:p>
            <a:r>
              <a:rPr lang="ru-RU" sz="5400" b="1" dirty="0" smtClean="0"/>
              <a:t>…</a:t>
            </a:r>
            <a:endParaRPr lang="ru-RU" sz="5400" b="1" dirty="0"/>
          </a:p>
        </p:txBody>
      </p:sp>
      <p:sp>
        <p:nvSpPr>
          <p:cNvPr id="106" name="TextBox 105"/>
          <p:cNvSpPr txBox="1"/>
          <p:nvPr/>
        </p:nvSpPr>
        <p:spPr>
          <a:xfrm>
            <a:off x="11563452" y="4061048"/>
            <a:ext cx="418704" cy="646331"/>
          </a:xfrm>
          <a:prstGeom prst="rect">
            <a:avLst/>
          </a:prstGeom>
          <a:noFill/>
        </p:spPr>
        <p:txBody>
          <a:bodyPr wrap="none" rtlCol="0">
            <a:spAutoFit/>
          </a:bodyPr>
          <a:lstStyle/>
          <a:p>
            <a:r>
              <a:rPr lang="en-US" sz="3600" b="1" dirty="0" smtClean="0"/>
              <a:t>5</a:t>
            </a:r>
            <a:endParaRPr lang="ru-RU" sz="3600" b="1" dirty="0"/>
          </a:p>
        </p:txBody>
      </p:sp>
      <p:sp>
        <p:nvSpPr>
          <p:cNvPr id="112" name="Объект 2"/>
          <p:cNvSpPr>
            <a:spLocks noGrp="1"/>
          </p:cNvSpPr>
          <p:nvPr>
            <p:ph idx="1"/>
          </p:nvPr>
        </p:nvSpPr>
        <p:spPr>
          <a:xfrm rot="10800000" flipV="1">
            <a:off x="277836" y="5053627"/>
            <a:ext cx="11704319" cy="1672294"/>
          </a:xfrm>
        </p:spPr>
        <p:txBody>
          <a:bodyPr>
            <a:normAutofit fontScale="92500" lnSpcReduction="20000"/>
          </a:bodyPr>
          <a:lstStyle/>
          <a:p>
            <a:r>
              <a:rPr lang="ru-RU" dirty="0" smtClean="0"/>
              <a:t>При делении каждой из дочерних клеток достаётся половина панциря. При этом эта половина </a:t>
            </a:r>
            <a:r>
              <a:rPr lang="ru-RU" b="1" dirty="0" smtClean="0"/>
              <a:t>всегда </a:t>
            </a:r>
            <a:r>
              <a:rPr lang="ru-RU" dirty="0" smtClean="0"/>
              <a:t>становится </a:t>
            </a:r>
            <a:r>
              <a:rPr lang="ru-RU" dirty="0" err="1" smtClean="0"/>
              <a:t>эпитекой</a:t>
            </a:r>
            <a:r>
              <a:rPr lang="ru-RU" dirty="0" smtClean="0"/>
              <a:t>, в то время как </a:t>
            </a:r>
            <a:r>
              <a:rPr lang="ru-RU" dirty="0" err="1" smtClean="0"/>
              <a:t>гипотека</a:t>
            </a:r>
            <a:r>
              <a:rPr lang="ru-RU" dirty="0" smtClean="0"/>
              <a:t> достраивается. Таким образом, постепенно дочерние клетки </a:t>
            </a:r>
            <a:r>
              <a:rPr lang="ru-RU" b="1" dirty="0" smtClean="0"/>
              <a:t>мельчают</a:t>
            </a:r>
          </a:p>
          <a:p>
            <a:r>
              <a:rPr lang="ru-RU" dirty="0" smtClean="0"/>
              <a:t>В </a:t>
            </a:r>
            <a:r>
              <a:rPr lang="ru-RU" dirty="0"/>
              <a:t>10 поколении будет 1024 клетки, из них только одна сохранит исходный размер. </a:t>
            </a:r>
            <a:r>
              <a:rPr lang="ru-RU" dirty="0" smtClean="0"/>
              <a:t>Остальные 1023 </a:t>
            </a:r>
            <a:r>
              <a:rPr lang="ru-RU" dirty="0"/>
              <a:t>в той или иной степени уменьшатся</a:t>
            </a:r>
          </a:p>
        </p:txBody>
      </p:sp>
    </p:spTree>
    <p:extLst>
      <p:ext uri="{BB962C8B-B14F-4D97-AF65-F5344CB8AC3E}">
        <p14:creationId xmlns:p14="http://schemas.microsoft.com/office/powerpoint/2010/main" val="198287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12">
                                            <p:txEl>
                                              <p:pRg st="0" end="0"/>
                                            </p:tx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0" grpId="0"/>
      <p:bldP spid="90" grpId="0"/>
      <p:bldP spid="91" grpId="0"/>
      <p:bldP spid="92" grpId="0"/>
      <p:bldP spid="93" grpId="0"/>
      <p:bldP spid="103" grpId="0"/>
      <p:bldP spid="104" grpId="0"/>
      <p:bldP spid="105" grpId="0"/>
      <p:bldP spid="106" grpId="0"/>
      <p:bldP spid="112"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838200" y="4805679"/>
            <a:ext cx="10515600" cy="599441"/>
          </a:xfrm>
        </p:spPr>
        <p:txBody>
          <a:bodyPr/>
          <a:lstStyle/>
          <a:p>
            <a:pPr marL="0" indent="0" algn="ctr">
              <a:buNone/>
            </a:pPr>
            <a:r>
              <a:rPr lang="en-US" dirty="0"/>
              <a:t>Life cycle series of </a:t>
            </a:r>
            <a:r>
              <a:rPr lang="en-US" i="1" dirty="0" err="1"/>
              <a:t>Navicula</a:t>
            </a:r>
            <a:r>
              <a:rPr lang="en-US" i="1" dirty="0"/>
              <a:t> </a:t>
            </a:r>
            <a:r>
              <a:rPr lang="en-US" i="1" dirty="0" err="1"/>
              <a:t>reinhardtii</a:t>
            </a:r>
            <a:r>
              <a:rPr lang="en-US" dirty="0"/>
              <a:t> valves. © 2008 </a:t>
            </a:r>
            <a:r>
              <a:rPr lang="en-US" u="sng" dirty="0">
                <a:hlinkClick r:id="rId3"/>
              </a:rPr>
              <a:t>David G. Mann</a:t>
            </a:r>
            <a:endParaRPr lang="ru-RU" dirty="0"/>
          </a:p>
        </p:txBody>
      </p:sp>
      <p:pic>
        <p:nvPicPr>
          <p:cNvPr id="4098" name="Picture 2" descr="Navicula reinhardtii, size redu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66607"/>
            <a:ext cx="12192000" cy="226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8436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040120" cy="1325563"/>
          </a:xfrm>
        </p:spPr>
        <p:txBody>
          <a:bodyPr/>
          <a:lstStyle/>
          <a:p>
            <a:r>
              <a:rPr lang="ru-RU" dirty="0" smtClean="0"/>
              <a:t>Размножение центрических диатомей</a:t>
            </a:r>
            <a:endParaRPr lang="ru-RU" dirty="0"/>
          </a:p>
        </p:txBody>
      </p:sp>
      <p:sp>
        <p:nvSpPr>
          <p:cNvPr id="3" name="Объект 2"/>
          <p:cNvSpPr>
            <a:spLocks noGrp="1"/>
          </p:cNvSpPr>
          <p:nvPr>
            <p:ph idx="1"/>
          </p:nvPr>
        </p:nvSpPr>
        <p:spPr>
          <a:xfrm>
            <a:off x="355600" y="1493520"/>
            <a:ext cx="5684520" cy="5090160"/>
          </a:xfrm>
        </p:spPr>
        <p:txBody>
          <a:bodyPr>
            <a:normAutofit fontScale="85000" lnSpcReduction="20000"/>
          </a:bodyPr>
          <a:lstStyle/>
          <a:p>
            <a:r>
              <a:rPr lang="ru-RU" dirty="0" smtClean="0"/>
              <a:t>Характерен гомоталлизм (клетки </a:t>
            </a:r>
            <a:r>
              <a:rPr lang="ru-RU" i="1" dirty="0" err="1" smtClean="0"/>
              <a:t>моноклональной</a:t>
            </a:r>
            <a:r>
              <a:rPr lang="ru-RU" i="1" dirty="0" smtClean="0"/>
              <a:t> культуры </a:t>
            </a:r>
            <a:r>
              <a:rPr lang="ru-RU" dirty="0" smtClean="0"/>
              <a:t>дифференцируются как в мужские, так и в женские гаметы)</a:t>
            </a:r>
            <a:endParaRPr lang="ru-RU" i="1" dirty="0" smtClean="0"/>
          </a:p>
          <a:p>
            <a:r>
              <a:rPr lang="ru-RU" dirty="0" smtClean="0"/>
              <a:t>Половое размножение по типу оогамии</a:t>
            </a:r>
            <a:r>
              <a:rPr lang="en-US" dirty="0" smtClean="0"/>
              <a:t>. </a:t>
            </a:r>
            <a:r>
              <a:rPr lang="ru-RU" dirty="0" smtClean="0"/>
              <a:t>Только клетки меньше определённого размера способны переходить к половому размножению</a:t>
            </a:r>
          </a:p>
          <a:p>
            <a:r>
              <a:rPr lang="ru-RU" dirty="0" smtClean="0"/>
              <a:t>Мужские гаметы имеют один передний жгутик с </a:t>
            </a:r>
            <a:r>
              <a:rPr lang="ru-RU" dirty="0" err="1" smtClean="0"/>
              <a:t>мастигонемами</a:t>
            </a:r>
            <a:endParaRPr lang="ru-RU" dirty="0" smtClean="0"/>
          </a:p>
          <a:p>
            <a:r>
              <a:rPr lang="ru-RU" dirty="0" smtClean="0"/>
              <a:t>После слияния гамет образуется</a:t>
            </a:r>
            <a:r>
              <a:rPr lang="en-US" dirty="0" smtClean="0"/>
              <a:t> </a:t>
            </a:r>
            <a:r>
              <a:rPr lang="ru-RU" b="1" dirty="0" smtClean="0"/>
              <a:t>ауксоспора </a:t>
            </a:r>
            <a:r>
              <a:rPr lang="ru-RU" dirty="0" smtClean="0"/>
              <a:t>– фактически это зигота, не имеющая панциря и потому способная увеличиваться в размерах</a:t>
            </a:r>
          </a:p>
          <a:p>
            <a:r>
              <a:rPr lang="ru-RU" dirty="0" smtClean="0"/>
              <a:t>В итоге формируется новая вегетативная клетка исходного размера</a:t>
            </a:r>
            <a:endParaRPr lang="ru-RU" dirty="0"/>
          </a:p>
        </p:txBody>
      </p:sp>
      <p:pic>
        <p:nvPicPr>
          <p:cNvPr id="6146" name="Picture 2" descr="https://upload.wikimedia.org/wikipedia/commons/thumb/8/8a/Centric_diatom_life-cycle.jpg/800px-Centric_diatom_life-cy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0120" y="368584"/>
            <a:ext cx="5923730" cy="6123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3762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0196" y="1325563"/>
            <a:ext cx="5505855" cy="5532437"/>
          </a:xfrm>
        </p:spPr>
        <p:txBody>
          <a:bodyPr>
            <a:normAutofit fontScale="92500" lnSpcReduction="20000"/>
          </a:bodyPr>
          <a:lstStyle/>
          <a:p>
            <a:r>
              <a:rPr lang="ru-RU" dirty="0" smtClean="0"/>
              <a:t>Для </a:t>
            </a:r>
            <a:r>
              <a:rPr lang="ru-RU" dirty="0" err="1" smtClean="0"/>
              <a:t>пеннатных</a:t>
            </a:r>
            <a:r>
              <a:rPr lang="ru-RU" dirty="0" smtClean="0"/>
              <a:t> диатомей характерен </a:t>
            </a:r>
            <a:r>
              <a:rPr lang="ru-RU" b="1" dirty="0" smtClean="0"/>
              <a:t>гетероталлизм</a:t>
            </a:r>
            <a:r>
              <a:rPr lang="ru-RU" dirty="0" smtClean="0"/>
              <a:t>. Только клетки, принадлежащие к двум разным типам спаривания, могут вступать в половое размножение</a:t>
            </a:r>
            <a:r>
              <a:rPr lang="ru-RU" dirty="0"/>
              <a:t> </a:t>
            </a:r>
            <a:r>
              <a:rPr lang="ru-RU" b="1" dirty="0" smtClean="0"/>
              <a:t>(физиологическая анизогамия)</a:t>
            </a:r>
          </a:p>
          <a:p>
            <a:r>
              <a:rPr lang="ru-RU" dirty="0" smtClean="0"/>
              <a:t>Тип спаривания определяется генетически</a:t>
            </a:r>
          </a:p>
          <a:p>
            <a:r>
              <a:rPr lang="ru-RU" dirty="0" smtClean="0"/>
              <a:t>Есть данные о выделении клетками </a:t>
            </a:r>
            <a:r>
              <a:rPr lang="ru-RU" dirty="0" err="1" smtClean="0"/>
              <a:t>феромонов</a:t>
            </a:r>
            <a:r>
              <a:rPr lang="ru-RU" dirty="0" smtClean="0"/>
              <a:t>, привлекающих клетки с противоположным типом спаривания</a:t>
            </a:r>
          </a:p>
          <a:p>
            <a:r>
              <a:rPr lang="ru-RU" dirty="0"/>
              <a:t>Только клетки меньше определённого размера способны переходить к половому размножению</a:t>
            </a:r>
            <a:endParaRPr lang="ru-RU" dirty="0" smtClean="0"/>
          </a:p>
        </p:txBody>
      </p:sp>
      <p:sp>
        <p:nvSpPr>
          <p:cNvPr id="7" name="Заголовок 1"/>
          <p:cNvSpPr txBox="1">
            <a:spLocks/>
          </p:cNvSpPr>
          <p:nvPr/>
        </p:nvSpPr>
        <p:spPr>
          <a:xfrm>
            <a:off x="0" y="0"/>
            <a:ext cx="60401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dirty="0"/>
              <a:t>Размножение </a:t>
            </a:r>
            <a:r>
              <a:rPr lang="ru-RU" dirty="0" err="1"/>
              <a:t>пеннатных</a:t>
            </a:r>
            <a:r>
              <a:rPr lang="ru-RU" dirty="0"/>
              <a:t> диатомей</a:t>
            </a:r>
          </a:p>
        </p:txBody>
      </p:sp>
      <p:pic>
        <p:nvPicPr>
          <p:cNvPr id="1026" name="Picture 2" descr="ÐÐ¸Ð·Ð½ÐµÐ½Ð½ÑÐ¹ ÑÐ¸ÐºÐ» Ð¿ÐµÐ½Ð½Ð°ÑÐ½ÑÑ Ð´Ð¸Ð°ÑÐ¾Ð¼Ð¾Ð²ÑÑ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0120" y="350071"/>
            <a:ext cx="5719932" cy="631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1983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7777" y="0"/>
            <a:ext cx="5773296" cy="6483471"/>
          </a:xfrm>
        </p:spPr>
      </p:pic>
      <p:sp>
        <p:nvSpPr>
          <p:cNvPr id="8" name="Объект 2"/>
          <p:cNvSpPr txBox="1">
            <a:spLocks/>
          </p:cNvSpPr>
          <p:nvPr/>
        </p:nvSpPr>
        <p:spPr>
          <a:xfrm>
            <a:off x="6478622" y="475516"/>
            <a:ext cx="5505855" cy="60079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Schematic representation of the life cycle in centric (left) and pennate (right) diatoms. Diatoms are diploid (2N) and gametes are the only haploid (N) stage in their life cycle. Centric diatoms are homothallic and </a:t>
            </a:r>
            <a:r>
              <a:rPr lang="en-US" dirty="0" err="1"/>
              <a:t>anisogamous</a:t>
            </a:r>
            <a:r>
              <a:rPr lang="en-US" dirty="0"/>
              <a:t>, while pennate diatoms are mostly heterothallic and </a:t>
            </a:r>
            <a:r>
              <a:rPr lang="en-US" dirty="0" err="1"/>
              <a:t>isogamous</a:t>
            </a:r>
            <a:r>
              <a:rPr lang="en-US" dirty="0"/>
              <a:t> or physiologically </a:t>
            </a:r>
            <a:r>
              <a:rPr lang="en-US" dirty="0" err="1"/>
              <a:t>anisogamous</a:t>
            </a:r>
            <a:r>
              <a:rPr lang="en-US" dirty="0"/>
              <a:t>. </a:t>
            </a:r>
            <a:r>
              <a:rPr lang="en-US" dirty="0" err="1"/>
              <a:t>Auxospores</a:t>
            </a:r>
            <a:r>
              <a:rPr lang="en-US" dirty="0"/>
              <a:t>, not surrounded by the rigid siliceous frustule, can expand, and within them the maximum sized initial cell is produced. This cell will start dividing mitotically. </a:t>
            </a:r>
            <a:endParaRPr lang="ru-RU" dirty="0" smtClean="0"/>
          </a:p>
        </p:txBody>
      </p:sp>
    </p:spTree>
    <p:extLst>
      <p:ext uri="{BB962C8B-B14F-4D97-AF65-F5344CB8AC3E}">
        <p14:creationId xmlns:p14="http://schemas.microsoft.com/office/powerpoint/2010/main" val="505234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2390776" cy="1325563"/>
          </a:xfrm>
        </p:spPr>
        <p:txBody>
          <a:bodyPr/>
          <a:lstStyle/>
          <a:p>
            <a:r>
              <a:rPr lang="en-US" b="1" dirty="0" err="1" smtClean="0"/>
              <a:t>Opalinea</a:t>
            </a:r>
            <a:endParaRPr lang="ru-RU" b="1" dirty="0"/>
          </a:p>
        </p:txBody>
      </p:sp>
      <p:sp>
        <p:nvSpPr>
          <p:cNvPr id="3" name="Объект 2"/>
          <p:cNvSpPr>
            <a:spLocks noGrp="1"/>
          </p:cNvSpPr>
          <p:nvPr>
            <p:ph idx="1"/>
          </p:nvPr>
        </p:nvSpPr>
        <p:spPr>
          <a:xfrm>
            <a:off x="838200" y="1825624"/>
            <a:ext cx="4999182" cy="4778375"/>
          </a:xfrm>
        </p:spPr>
        <p:txBody>
          <a:bodyPr>
            <a:normAutofit fontScale="92500" lnSpcReduction="20000"/>
          </a:bodyPr>
          <a:lstStyle/>
          <a:p>
            <a:r>
              <a:rPr lang="ru-RU" dirty="0" smtClean="0"/>
              <a:t>Комменсалы прямой кишки бесхвостых амфибий, реже рыб и рептилий</a:t>
            </a:r>
          </a:p>
          <a:p>
            <a:r>
              <a:rPr lang="ru-RU" dirty="0" smtClean="0"/>
              <a:t>Тело плоское листовидное либо цилиндрическое веретеновидное, покрыто рядами жгутиков</a:t>
            </a:r>
          </a:p>
          <a:p>
            <a:r>
              <a:rPr lang="ru-RU" dirty="0" smtClean="0"/>
              <a:t>Покров – гребенчатая </a:t>
            </a:r>
            <a:r>
              <a:rPr lang="ru-RU" dirty="0" err="1" smtClean="0"/>
              <a:t>тубулемма</a:t>
            </a:r>
            <a:endParaRPr lang="ru-RU" dirty="0" smtClean="0"/>
          </a:p>
          <a:p>
            <a:r>
              <a:rPr lang="ru-RU" dirty="0" smtClean="0"/>
              <a:t>Ядер от одного до нескольких сотен, однородные по структуре</a:t>
            </a:r>
          </a:p>
          <a:p>
            <a:r>
              <a:rPr lang="ru-RU" dirty="0" err="1" smtClean="0"/>
              <a:t>Цитостом</a:t>
            </a:r>
            <a:r>
              <a:rPr lang="ru-RU" dirty="0" smtClean="0"/>
              <a:t> отсутствует, </a:t>
            </a:r>
            <a:r>
              <a:rPr lang="ru-RU" dirty="0" err="1" smtClean="0"/>
              <a:t>пиноцитоз</a:t>
            </a:r>
            <a:r>
              <a:rPr lang="ru-RU" dirty="0" smtClean="0"/>
              <a:t> всей поверхностью клетки </a:t>
            </a:r>
            <a:endParaRPr lang="ru-RU" dirty="0"/>
          </a:p>
        </p:txBody>
      </p:sp>
      <p:pic>
        <p:nvPicPr>
          <p:cNvPr id="2052" name="Picture 4" descr="Parasite140015-fig2 Protoopalina pingi (Opalinidae) Microscopy.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1792" y="199683"/>
            <a:ext cx="5330825" cy="6590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90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53236" cy="1325563"/>
          </a:xfrm>
        </p:spPr>
        <p:txBody>
          <a:bodyPr/>
          <a:lstStyle/>
          <a:p>
            <a:r>
              <a:rPr lang="ru-RU" dirty="0" smtClean="0"/>
              <a:t>Покровы, </a:t>
            </a:r>
            <a:r>
              <a:rPr lang="ru-RU" dirty="0" err="1" smtClean="0"/>
              <a:t>пиноцитоз</a:t>
            </a:r>
            <a:r>
              <a:rPr lang="ru-RU" dirty="0" smtClean="0"/>
              <a:t> и жгутики</a:t>
            </a:r>
            <a:endParaRPr lang="ru-RU" dirty="0"/>
          </a:p>
        </p:txBody>
      </p:sp>
      <p:sp>
        <p:nvSpPr>
          <p:cNvPr id="3" name="Объект 2"/>
          <p:cNvSpPr>
            <a:spLocks noGrp="1"/>
          </p:cNvSpPr>
          <p:nvPr>
            <p:ph idx="1"/>
          </p:nvPr>
        </p:nvSpPr>
        <p:spPr>
          <a:xfrm>
            <a:off x="191654" y="1325562"/>
            <a:ext cx="4620491" cy="5532438"/>
          </a:xfrm>
        </p:spPr>
        <p:txBody>
          <a:bodyPr>
            <a:normAutofit/>
          </a:bodyPr>
          <a:lstStyle/>
          <a:p>
            <a:r>
              <a:rPr lang="ru-RU" dirty="0" smtClean="0"/>
              <a:t>Каждый гребень содержит  от 13 до 24 микротрубочек, расположенных в один ряд</a:t>
            </a:r>
          </a:p>
          <a:p>
            <a:r>
              <a:rPr lang="ru-RU" dirty="0" smtClean="0"/>
              <a:t>От 1 до 25 гребней </a:t>
            </a:r>
          </a:p>
          <a:p>
            <a:r>
              <a:rPr lang="ru-RU" dirty="0" err="1" smtClean="0"/>
              <a:t>Кинетиды</a:t>
            </a:r>
            <a:r>
              <a:rPr lang="ru-RU" dirty="0" smtClean="0"/>
              <a:t> (ряды жгутиков, рис. </a:t>
            </a:r>
            <a:r>
              <a:rPr lang="en-US" dirty="0" smtClean="0"/>
              <a:t>D</a:t>
            </a:r>
            <a:r>
              <a:rPr lang="ru-RU" dirty="0" smtClean="0"/>
              <a:t>) отходят от </a:t>
            </a:r>
            <a:r>
              <a:rPr lang="ru-RU" dirty="0" err="1" smtClean="0"/>
              <a:t>фалькса</a:t>
            </a:r>
            <a:r>
              <a:rPr lang="ru-RU" dirty="0" smtClean="0"/>
              <a:t> (стрелка на рис. Е) – особой зоны на переднем краю клетки, проходят между гребнями </a:t>
            </a:r>
            <a:r>
              <a:rPr lang="ru-RU" dirty="0" err="1" smtClean="0"/>
              <a:t>тубулеммы</a:t>
            </a:r>
            <a:endParaRPr lang="ru-RU" dirty="0" smtClean="0"/>
          </a:p>
          <a:p>
            <a:endParaRPr lang="ru-RU" dirty="0"/>
          </a:p>
        </p:txBody>
      </p:sp>
      <p:pic>
        <p:nvPicPr>
          <p:cNvPr id="4" name="Рисунок 3"/>
          <p:cNvPicPr>
            <a:picLocks noChangeAspect="1"/>
          </p:cNvPicPr>
          <p:nvPr/>
        </p:nvPicPr>
        <p:blipFill rotWithShape="1">
          <a:blip r:embed="rId2"/>
          <a:srcRect l="1098" t="5446" r="2063" b="9269"/>
          <a:stretch/>
        </p:blipFill>
        <p:spPr>
          <a:xfrm>
            <a:off x="4812145" y="785889"/>
            <a:ext cx="4230255" cy="3695474"/>
          </a:xfrm>
          <a:prstGeom prst="rect">
            <a:avLst/>
          </a:prstGeom>
        </p:spPr>
      </p:pic>
      <p:sp>
        <p:nvSpPr>
          <p:cNvPr id="5" name="Объект 2"/>
          <p:cNvSpPr txBox="1">
            <a:spLocks/>
          </p:cNvSpPr>
          <p:nvPr/>
        </p:nvSpPr>
        <p:spPr>
          <a:xfrm>
            <a:off x="9042400" y="1029863"/>
            <a:ext cx="3172692" cy="264685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smtClean="0"/>
              <a:t>1 – складки </a:t>
            </a:r>
            <a:r>
              <a:rPr lang="ru-RU" dirty="0" err="1" smtClean="0"/>
              <a:t>тубулеммы</a:t>
            </a:r>
            <a:r>
              <a:rPr lang="ru-RU" dirty="0" smtClean="0"/>
              <a:t> с микротрубочками</a:t>
            </a:r>
          </a:p>
          <a:p>
            <a:r>
              <a:rPr lang="ru-RU" dirty="0" smtClean="0"/>
              <a:t>2 – </a:t>
            </a:r>
            <a:r>
              <a:rPr lang="ru-RU" dirty="0" err="1" smtClean="0"/>
              <a:t>пиноцитозные</a:t>
            </a:r>
            <a:r>
              <a:rPr lang="ru-RU" dirty="0" smtClean="0"/>
              <a:t> каналы</a:t>
            </a:r>
          </a:p>
          <a:p>
            <a:r>
              <a:rPr lang="ru-RU" dirty="0" smtClean="0"/>
              <a:t>3 – </a:t>
            </a:r>
            <a:r>
              <a:rPr lang="ru-RU" dirty="0" err="1" smtClean="0"/>
              <a:t>пиноцитозные</a:t>
            </a:r>
            <a:r>
              <a:rPr lang="ru-RU" dirty="0" smtClean="0"/>
              <a:t> вакуоли</a:t>
            </a:r>
            <a:endParaRPr lang="ru-RU" dirty="0"/>
          </a:p>
        </p:txBody>
      </p:sp>
      <p:pic>
        <p:nvPicPr>
          <p:cNvPr id="6" name="Picture 4" descr="Parasite140015-fig2 Protoopalina pingi (Opalinidae) Microscopy.tif"/>
          <p:cNvPicPr>
            <a:picLocks noChangeAspect="1" noChangeArrowheads="1"/>
          </p:cNvPicPr>
          <p:nvPr/>
        </p:nvPicPr>
        <p:blipFill rotWithShape="1">
          <a:blip r:embed="rId3">
            <a:extLst>
              <a:ext uri="{28A0092B-C50C-407E-A947-70E740481C1C}">
                <a14:useLocalDpi xmlns:a14="http://schemas.microsoft.com/office/drawing/2010/main" val="0"/>
              </a:ext>
            </a:extLst>
          </a:blip>
          <a:srcRect t="71671" r="50593"/>
          <a:stretch/>
        </p:blipFill>
        <p:spPr bwMode="auto">
          <a:xfrm>
            <a:off x="8698346" y="4307152"/>
            <a:ext cx="3387793" cy="24013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Parasite140015-fig2 Protoopalina pingi (Opalinidae) Microscopy.tif"/>
          <p:cNvPicPr>
            <a:picLocks noChangeAspect="1" noChangeArrowheads="1"/>
          </p:cNvPicPr>
          <p:nvPr/>
        </p:nvPicPr>
        <p:blipFill rotWithShape="1">
          <a:blip r:embed="rId3">
            <a:extLst>
              <a:ext uri="{28A0092B-C50C-407E-A947-70E740481C1C}">
                <a14:useLocalDpi xmlns:a14="http://schemas.microsoft.com/office/drawing/2010/main" val="0"/>
              </a:ext>
            </a:extLst>
          </a:blip>
          <a:srcRect l="50447" t="27523" b="34496"/>
          <a:stretch/>
        </p:blipFill>
        <p:spPr bwMode="auto">
          <a:xfrm>
            <a:off x="5135420" y="4205480"/>
            <a:ext cx="2641599" cy="2503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553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8762" y="1505530"/>
            <a:ext cx="4685055" cy="5264724"/>
          </a:xfrm>
        </p:spPr>
        <p:txBody>
          <a:bodyPr>
            <a:normAutofit fontScale="85000" lnSpcReduction="20000"/>
          </a:bodyPr>
          <a:lstStyle/>
          <a:p>
            <a:r>
              <a:rPr lang="en-US" dirty="0" smtClean="0"/>
              <a:t>A – </a:t>
            </a:r>
            <a:r>
              <a:rPr lang="ru-RU" dirty="0" smtClean="0"/>
              <a:t>делящийся </a:t>
            </a:r>
            <a:r>
              <a:rPr lang="ru-RU" dirty="0" err="1" smtClean="0"/>
              <a:t>трофозоит</a:t>
            </a:r>
            <a:endParaRPr lang="ru-RU" dirty="0" smtClean="0"/>
          </a:p>
          <a:p>
            <a:r>
              <a:rPr lang="ru-RU" dirty="0" smtClean="0"/>
              <a:t>Б – формирование </a:t>
            </a:r>
            <a:r>
              <a:rPr lang="ru-RU" dirty="0" err="1" smtClean="0"/>
              <a:t>гамонтов</a:t>
            </a:r>
            <a:r>
              <a:rPr lang="ru-RU" dirty="0" smtClean="0"/>
              <a:t> (</a:t>
            </a:r>
            <a:r>
              <a:rPr lang="ru-RU" dirty="0" err="1" smtClean="0"/>
              <a:t>палинтомия</a:t>
            </a:r>
            <a:r>
              <a:rPr lang="ru-RU" dirty="0" smtClean="0"/>
              <a:t> – деление без роста дочерних клеток)</a:t>
            </a:r>
          </a:p>
          <a:p>
            <a:r>
              <a:rPr lang="ru-RU" dirty="0" smtClean="0"/>
              <a:t>В – </a:t>
            </a:r>
            <a:r>
              <a:rPr lang="ru-RU" dirty="0" err="1" smtClean="0"/>
              <a:t>гамонтоцисты</a:t>
            </a:r>
            <a:endParaRPr lang="ru-RU" dirty="0" smtClean="0"/>
          </a:p>
          <a:p>
            <a:r>
              <a:rPr lang="ru-RU" dirty="0" smtClean="0"/>
              <a:t>Г – </a:t>
            </a:r>
            <a:r>
              <a:rPr lang="ru-RU" dirty="0" err="1" smtClean="0"/>
              <a:t>эксцистирование</a:t>
            </a:r>
            <a:r>
              <a:rPr lang="ru-RU" dirty="0" smtClean="0"/>
              <a:t> и деление </a:t>
            </a:r>
            <a:r>
              <a:rPr lang="ru-RU" dirty="0" err="1" smtClean="0"/>
              <a:t>гамонтов</a:t>
            </a:r>
            <a:r>
              <a:rPr lang="ru-RU" dirty="0" smtClean="0"/>
              <a:t> в кишечнике головастика</a:t>
            </a:r>
          </a:p>
          <a:p>
            <a:r>
              <a:rPr lang="ru-RU" dirty="0" smtClean="0"/>
              <a:t>Д – макро и микрогаметы </a:t>
            </a:r>
          </a:p>
          <a:p>
            <a:r>
              <a:rPr lang="ru-RU" dirty="0" smtClean="0"/>
              <a:t>Е – слияние гамет (анизогамия)</a:t>
            </a:r>
            <a:endParaRPr lang="en-US" dirty="0" smtClean="0"/>
          </a:p>
          <a:p>
            <a:r>
              <a:rPr lang="ru-RU" dirty="0" smtClean="0"/>
              <a:t>Ж – зиготы</a:t>
            </a:r>
          </a:p>
          <a:p>
            <a:r>
              <a:rPr lang="ru-RU" dirty="0" smtClean="0"/>
              <a:t>З – </a:t>
            </a:r>
            <a:r>
              <a:rPr lang="ru-RU" dirty="0" err="1" smtClean="0"/>
              <a:t>зигоцисты</a:t>
            </a:r>
            <a:endParaRPr lang="ru-RU" dirty="0" smtClean="0"/>
          </a:p>
          <a:p>
            <a:r>
              <a:rPr lang="ru-RU" dirty="0" smtClean="0"/>
              <a:t>И – растущие </a:t>
            </a:r>
            <a:r>
              <a:rPr lang="ru-RU" dirty="0" err="1" smtClean="0"/>
              <a:t>трофозоиты</a:t>
            </a:r>
            <a:endParaRPr lang="ru-RU" dirty="0" smtClean="0"/>
          </a:p>
          <a:p>
            <a:r>
              <a:rPr lang="ru-RU" dirty="0" smtClean="0"/>
              <a:t>К – зрелый </a:t>
            </a:r>
            <a:r>
              <a:rPr lang="ru-RU" dirty="0" err="1" smtClean="0"/>
              <a:t>трофозоит</a:t>
            </a:r>
            <a:endParaRPr lang="ru-RU" dirty="0" smtClean="0"/>
          </a:p>
          <a:p>
            <a:r>
              <a:rPr lang="en-US" b="1" dirty="0" smtClean="0"/>
              <a:t>Red! </a:t>
            </a:r>
            <a:r>
              <a:rPr lang="en-US" dirty="0" smtClean="0"/>
              <a:t>– </a:t>
            </a:r>
            <a:r>
              <a:rPr lang="ru-RU" dirty="0" smtClean="0"/>
              <a:t>мейоз </a:t>
            </a:r>
            <a:endParaRPr lang="ru-RU" b="1" dirty="0" smtClean="0"/>
          </a:p>
          <a:p>
            <a:endParaRPr lang="ru-RU" dirty="0"/>
          </a:p>
        </p:txBody>
      </p:sp>
      <p:pic>
        <p:nvPicPr>
          <p:cNvPr id="4" name="Рисунок 3"/>
          <p:cNvPicPr>
            <a:picLocks noChangeAspect="1"/>
          </p:cNvPicPr>
          <p:nvPr/>
        </p:nvPicPr>
        <p:blipFill rotWithShape="1">
          <a:blip r:embed="rId3"/>
          <a:srcRect l="8116" r="2388"/>
          <a:stretch/>
        </p:blipFill>
        <p:spPr>
          <a:xfrm>
            <a:off x="5033817" y="250490"/>
            <a:ext cx="7086278" cy="6519764"/>
          </a:xfrm>
          <a:prstGeom prst="rect">
            <a:avLst/>
          </a:prstGeom>
        </p:spPr>
      </p:pic>
      <p:sp>
        <p:nvSpPr>
          <p:cNvPr id="2" name="Заголовок 1"/>
          <p:cNvSpPr>
            <a:spLocks noGrp="1"/>
          </p:cNvSpPr>
          <p:nvPr>
            <p:ph type="title"/>
          </p:nvPr>
        </p:nvSpPr>
        <p:spPr>
          <a:xfrm>
            <a:off x="128082" y="0"/>
            <a:ext cx="4554754" cy="1422400"/>
          </a:xfrm>
        </p:spPr>
        <p:txBody>
          <a:bodyPr/>
          <a:lstStyle/>
          <a:p>
            <a:r>
              <a:rPr lang="ru-RU" dirty="0" smtClean="0"/>
              <a:t>Жизненный цикл</a:t>
            </a:r>
            <a:br>
              <a:rPr lang="ru-RU" dirty="0" smtClean="0"/>
            </a:br>
            <a:r>
              <a:rPr lang="en-US" dirty="0" err="1" smtClean="0"/>
              <a:t>Opalina</a:t>
            </a:r>
            <a:r>
              <a:rPr lang="en-US" dirty="0" smtClean="0"/>
              <a:t> </a:t>
            </a:r>
            <a:r>
              <a:rPr lang="en-US" dirty="0" err="1" smtClean="0"/>
              <a:t>ranarum</a:t>
            </a:r>
            <a:endParaRPr lang="ru-RU" dirty="0"/>
          </a:p>
        </p:txBody>
      </p:sp>
      <p:sp>
        <p:nvSpPr>
          <p:cNvPr id="5" name="TextBox 4"/>
          <p:cNvSpPr txBox="1"/>
          <p:nvPr/>
        </p:nvSpPr>
        <p:spPr>
          <a:xfrm>
            <a:off x="8119755" y="5791200"/>
            <a:ext cx="784100" cy="461665"/>
          </a:xfrm>
          <a:prstGeom prst="rect">
            <a:avLst/>
          </a:prstGeom>
          <a:noFill/>
        </p:spPr>
        <p:txBody>
          <a:bodyPr wrap="square" rtlCol="0">
            <a:spAutoFit/>
          </a:bodyPr>
          <a:lstStyle/>
          <a:p>
            <a:r>
              <a:rPr lang="en-US" sz="2400" b="1" dirty="0" smtClean="0"/>
              <a:t>Red!</a:t>
            </a:r>
            <a:endParaRPr lang="ru-RU" sz="2400" b="1" dirty="0"/>
          </a:p>
        </p:txBody>
      </p:sp>
    </p:spTree>
    <p:extLst>
      <p:ext uri="{BB962C8B-B14F-4D97-AF65-F5344CB8AC3E}">
        <p14:creationId xmlns:p14="http://schemas.microsoft.com/office/powerpoint/2010/main" val="2954534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Blastocystis</a:t>
            </a:r>
            <a:endParaRPr lang="ru-RU" dirty="0"/>
          </a:p>
        </p:txBody>
      </p:sp>
      <p:sp>
        <p:nvSpPr>
          <p:cNvPr id="3" name="Объект 2"/>
          <p:cNvSpPr>
            <a:spLocks noGrp="1"/>
          </p:cNvSpPr>
          <p:nvPr>
            <p:ph idx="1"/>
          </p:nvPr>
        </p:nvSpPr>
        <p:spPr>
          <a:xfrm>
            <a:off x="513736" y="1491328"/>
            <a:ext cx="4058264" cy="5125782"/>
          </a:xfrm>
        </p:spPr>
        <p:txBody>
          <a:bodyPr>
            <a:normAutofit fontScale="92500" lnSpcReduction="10000"/>
          </a:bodyPr>
          <a:lstStyle/>
          <a:p>
            <a:r>
              <a:rPr lang="ru-RU" dirty="0" smtClean="0"/>
              <a:t>Возбудители хронических и острых гастроэнтеритов, при проникновении в суставные сумки – ревматоидный артрит</a:t>
            </a:r>
          </a:p>
          <a:p>
            <a:r>
              <a:rPr lang="ru-RU" dirty="0" smtClean="0"/>
              <a:t>Широкий спектр хозяев, не имеют строгой специфичности</a:t>
            </a:r>
          </a:p>
          <a:p>
            <a:r>
              <a:rPr lang="ru-RU" dirty="0" smtClean="0"/>
              <a:t>Жгутики полностью </a:t>
            </a:r>
            <a:r>
              <a:rPr lang="ru-RU" dirty="0" err="1" smtClean="0"/>
              <a:t>утрачеы</a:t>
            </a:r>
            <a:endParaRPr lang="ru-RU" dirty="0" smtClean="0"/>
          </a:p>
          <a:p>
            <a:r>
              <a:rPr lang="ru-RU" dirty="0" smtClean="0"/>
              <a:t>4 формы</a:t>
            </a:r>
            <a:r>
              <a:rPr lang="en-US" dirty="0" smtClean="0"/>
              <a:t>: </a:t>
            </a:r>
            <a:r>
              <a:rPr lang="ru-RU" dirty="0" err="1" smtClean="0"/>
              <a:t>вакуолярная</a:t>
            </a:r>
            <a:r>
              <a:rPr lang="ru-RU" dirty="0" smtClean="0"/>
              <a:t>, гранулярная, амебоидная, циста</a:t>
            </a:r>
            <a:endParaRPr lang="ru-RU" dirty="0"/>
          </a:p>
        </p:txBody>
      </p:sp>
      <p:pic>
        <p:nvPicPr>
          <p:cNvPr id="4" name="Рисунок 3"/>
          <p:cNvPicPr>
            <a:picLocks noChangeAspect="1"/>
          </p:cNvPicPr>
          <p:nvPr/>
        </p:nvPicPr>
        <p:blipFill>
          <a:blip r:embed="rId2"/>
          <a:stretch>
            <a:fillRect/>
          </a:stretch>
        </p:blipFill>
        <p:spPr>
          <a:xfrm>
            <a:off x="4963945" y="135822"/>
            <a:ext cx="7009928" cy="6584526"/>
          </a:xfrm>
          <a:prstGeom prst="rect">
            <a:avLst/>
          </a:prstGeom>
        </p:spPr>
      </p:pic>
    </p:spTree>
    <p:extLst>
      <p:ext uri="{BB962C8B-B14F-4D97-AF65-F5344CB8AC3E}">
        <p14:creationId xmlns:p14="http://schemas.microsoft.com/office/powerpoint/2010/main" val="4052148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425922" y="254751"/>
            <a:ext cx="6525483" cy="6495614"/>
          </a:xfrm>
          <a:prstGeom prst="rect">
            <a:avLst/>
          </a:prstGeom>
        </p:spPr>
      </p:pic>
      <p:sp>
        <p:nvSpPr>
          <p:cNvPr id="5" name="TextBox 4"/>
          <p:cNvSpPr txBox="1"/>
          <p:nvPr/>
        </p:nvSpPr>
        <p:spPr>
          <a:xfrm>
            <a:off x="7207046" y="254751"/>
            <a:ext cx="4463844" cy="4524315"/>
          </a:xfrm>
          <a:prstGeom prst="rect">
            <a:avLst/>
          </a:prstGeom>
          <a:noFill/>
        </p:spPr>
        <p:txBody>
          <a:bodyPr wrap="square" rtlCol="0">
            <a:spAutoFit/>
          </a:bodyPr>
          <a:lstStyle/>
          <a:p>
            <a:r>
              <a:rPr lang="en-US" sz="1600" dirty="0"/>
              <a:t>(a) Vacuolar form showing a large central vacuole (CV) surrounded by a thin rim of cytoplasm. Cellular organelles are noted in the cytoplasm.</a:t>
            </a:r>
          </a:p>
          <a:p>
            <a:r>
              <a:rPr lang="en-US" sz="1600" dirty="0"/>
              <a:t>Three nuclei (Nu) are seen in this ultrathin section of the cell. SC, surface coat. (b) High-magnification micrograph, showing details of the</a:t>
            </a:r>
          </a:p>
          <a:p>
            <a:r>
              <a:rPr lang="en-US" sz="1600" dirty="0"/>
              <a:t>nucleus (Nu) and surrounding structures. A crescentic band of electron-opaque material (asterisk) is noted in the nucleus. Mitochondrion-like</a:t>
            </a:r>
          </a:p>
          <a:p>
            <a:r>
              <a:rPr lang="en-US" sz="1600" dirty="0"/>
              <a:t>organelles (m) and the Golgi complex (g) are seen. Coated pits (arrow) are found on the outer cell membrane. (c) Granular form, showing</a:t>
            </a:r>
          </a:p>
          <a:p>
            <a:r>
              <a:rPr lang="en-US" sz="1600" dirty="0"/>
              <a:t>clumps of granules (gr) in the central vacuole (CV). (d) High-magnification details of granules found in the central vacuole of the granular</a:t>
            </a:r>
          </a:p>
          <a:p>
            <a:r>
              <a:rPr lang="en-US" sz="1600" dirty="0"/>
              <a:t>form. Small vesicles, membranous material, myelin-like whorls, and lipid inclusions are noted.</a:t>
            </a:r>
            <a:endParaRPr lang="ru-RU" sz="1600" dirty="0"/>
          </a:p>
        </p:txBody>
      </p:sp>
      <p:sp>
        <p:nvSpPr>
          <p:cNvPr id="6" name="TextBox 5"/>
          <p:cNvSpPr txBox="1"/>
          <p:nvPr/>
        </p:nvSpPr>
        <p:spPr>
          <a:xfrm>
            <a:off x="7207046" y="6381033"/>
            <a:ext cx="2543197" cy="369332"/>
          </a:xfrm>
          <a:prstGeom prst="rect">
            <a:avLst/>
          </a:prstGeom>
          <a:noFill/>
        </p:spPr>
        <p:txBody>
          <a:bodyPr wrap="none" rtlCol="0">
            <a:spAutoFit/>
          </a:bodyPr>
          <a:lstStyle/>
          <a:p>
            <a:r>
              <a:rPr lang="en-US" dirty="0"/>
              <a:t>(</a:t>
            </a:r>
            <a:r>
              <a:rPr lang="en-US" dirty="0" err="1"/>
              <a:t>Stenzel</a:t>
            </a:r>
            <a:r>
              <a:rPr lang="en-US" dirty="0"/>
              <a:t>, </a:t>
            </a:r>
            <a:r>
              <a:rPr lang="en-US" dirty="0" err="1"/>
              <a:t>Boreham</a:t>
            </a:r>
            <a:r>
              <a:rPr lang="en-US" dirty="0"/>
              <a:t>, 1996)</a:t>
            </a:r>
            <a:endParaRPr lang="ru-RU" dirty="0"/>
          </a:p>
        </p:txBody>
      </p:sp>
    </p:spTree>
    <p:extLst>
      <p:ext uri="{BB962C8B-B14F-4D97-AF65-F5344CB8AC3E}">
        <p14:creationId xmlns:p14="http://schemas.microsoft.com/office/powerpoint/2010/main" val="831837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Жизненный цикл</a:t>
            </a:r>
            <a:endParaRPr lang="ru-RU" dirty="0"/>
          </a:p>
        </p:txBody>
      </p:sp>
      <p:sp>
        <p:nvSpPr>
          <p:cNvPr id="3" name="Объект 2"/>
          <p:cNvSpPr>
            <a:spLocks noGrp="1"/>
          </p:cNvSpPr>
          <p:nvPr>
            <p:ph idx="1"/>
          </p:nvPr>
        </p:nvSpPr>
        <p:spPr>
          <a:xfrm flipH="1">
            <a:off x="8002002" y="1140542"/>
            <a:ext cx="3746090" cy="5348747"/>
          </a:xfrm>
        </p:spPr>
        <p:txBody>
          <a:bodyPr>
            <a:normAutofit fontScale="92500" lnSpcReduction="20000"/>
          </a:bodyPr>
          <a:lstStyle/>
          <a:p>
            <a:r>
              <a:rPr lang="ru-RU" dirty="0" smtClean="0"/>
              <a:t>Два типа цист – тонкостенные и толстостенные. Под оболочкой тонкостенных цист проходит шизогония, они не выходят из кишечника, вскрываются прямо там</a:t>
            </a:r>
          </a:p>
          <a:p>
            <a:r>
              <a:rPr lang="ru-RU" dirty="0" smtClean="0"/>
              <a:t>Под оболочкой толстостенных цист также может проходить шизогония, выходят во внешнюю среду. Новый хозяин заражается при заглатывании цисты</a:t>
            </a:r>
            <a:endParaRPr lang="ru-RU" dirty="0"/>
          </a:p>
        </p:txBody>
      </p:sp>
      <p:pic>
        <p:nvPicPr>
          <p:cNvPr id="4" name="Рисунок 3"/>
          <p:cNvPicPr>
            <a:picLocks noChangeAspect="1"/>
          </p:cNvPicPr>
          <p:nvPr/>
        </p:nvPicPr>
        <p:blipFill rotWithShape="1">
          <a:blip r:embed="rId2"/>
          <a:srcRect l="2" t="50022" r="6549" b="433"/>
          <a:stretch/>
        </p:blipFill>
        <p:spPr>
          <a:xfrm>
            <a:off x="619432" y="1484668"/>
            <a:ext cx="7163802" cy="5004621"/>
          </a:xfrm>
          <a:prstGeom prst="rect">
            <a:avLst/>
          </a:prstGeom>
        </p:spPr>
      </p:pic>
    </p:spTree>
    <p:extLst>
      <p:ext uri="{BB962C8B-B14F-4D97-AF65-F5344CB8AC3E}">
        <p14:creationId xmlns:p14="http://schemas.microsoft.com/office/powerpoint/2010/main" val="1374193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10781</TotalTime>
  <Words>1816</Words>
  <Application>Microsoft Office PowerPoint</Application>
  <PresentationFormat>Широкоэкранный</PresentationFormat>
  <Paragraphs>198</Paragraphs>
  <Slides>37</Slides>
  <Notes>5</Notes>
  <HiddenSlides>0</HiddenSlides>
  <MMClips>2</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37</vt:i4>
      </vt:variant>
    </vt:vector>
  </HeadingPairs>
  <TitlesOfParts>
    <vt:vector size="41" baseType="lpstr">
      <vt:lpstr>Arial</vt:lpstr>
      <vt:lpstr>Calibri</vt:lpstr>
      <vt:lpstr>Calibri Light</vt:lpstr>
      <vt:lpstr>Тема Office</vt:lpstr>
      <vt:lpstr>Stramenopiles (Heterokonta)</vt:lpstr>
      <vt:lpstr>Презентация PowerPoint</vt:lpstr>
      <vt:lpstr>Презентация PowerPoint</vt:lpstr>
      <vt:lpstr>Opalinea</vt:lpstr>
      <vt:lpstr>Покровы, пиноцитоз и жгутики</vt:lpstr>
      <vt:lpstr>Жизненный цикл Opalina ranarum</vt:lpstr>
      <vt:lpstr>Blastocystis</vt:lpstr>
      <vt:lpstr>Презентация PowerPoint</vt:lpstr>
      <vt:lpstr>Жизненный цикл</vt:lpstr>
      <vt:lpstr>Labyrinthulomycetes (лабиринтулы)</vt:lpstr>
      <vt:lpstr>Oomycota  (aka Peronosporomycetes)</vt:lpstr>
      <vt:lpstr>Oomycota</vt:lpstr>
      <vt:lpstr>Презентация PowerPoint</vt:lpstr>
      <vt:lpstr>Отряд Eurychasmales</vt:lpstr>
      <vt:lpstr>Отряд Haptoglossales</vt:lpstr>
      <vt:lpstr>Gun cells</vt:lpstr>
      <vt:lpstr>Презентация PowerPoint</vt:lpstr>
      <vt:lpstr>Отряд Olpidiopsidales</vt:lpstr>
      <vt:lpstr>Отряд Haliphthorales</vt:lpstr>
      <vt:lpstr>Презентация PowerPoint</vt:lpstr>
      <vt:lpstr>Класс Saprolegniomycete</vt:lpstr>
      <vt:lpstr>Презентация PowerPoint</vt:lpstr>
      <vt:lpstr>Презентация PowerPoint</vt:lpstr>
      <vt:lpstr>Класс Peronosporomycete (на примере отр. Peronosporales, Peronosporaceae s. lat.) </vt:lpstr>
      <vt:lpstr>Ochrophyta</vt:lpstr>
      <vt:lpstr>О хлоропластах</vt:lpstr>
      <vt:lpstr>Diatomeae  (aka Bacillariophyceae)</vt:lpstr>
      <vt:lpstr>Форма клетки</vt:lpstr>
      <vt:lpstr>Покровы</vt:lpstr>
      <vt:lpstr>Презентация PowerPoint</vt:lpstr>
      <vt:lpstr>Презентация PowerPoint</vt:lpstr>
      <vt:lpstr>Презентация PowerPoint</vt:lpstr>
      <vt:lpstr>Бесполое размножение</vt:lpstr>
      <vt:lpstr>Презентация PowerPoint</vt:lpstr>
      <vt:lpstr>Размножение центрических диатомей</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Stramenopiles (Heterokonta)</dc:title>
  <dc:creator>Павел Сафонов</dc:creator>
  <cp:lastModifiedBy>Павел Сафонов</cp:lastModifiedBy>
  <cp:revision>304</cp:revision>
  <dcterms:created xsi:type="dcterms:W3CDTF">2019-02-04T16:38:55Z</dcterms:created>
  <dcterms:modified xsi:type="dcterms:W3CDTF">2019-03-06T15:42:02Z</dcterms:modified>
</cp:coreProperties>
</file>