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60" r:id="rId5"/>
    <p:sldId id="261" r:id="rId6"/>
    <p:sldId id="263" r:id="rId7"/>
    <p:sldId id="262" r:id="rId8"/>
    <p:sldId id="264" r:id="rId9"/>
    <p:sldId id="265" r:id="rId10"/>
    <p:sldId id="279" r:id="rId11"/>
    <p:sldId id="277" r:id="rId12"/>
    <p:sldId id="278" r:id="rId13"/>
    <p:sldId id="266" r:id="rId14"/>
    <p:sldId id="267" r:id="rId15"/>
    <p:sldId id="274" r:id="rId16"/>
    <p:sldId id="276" r:id="rId17"/>
    <p:sldId id="268" r:id="rId18"/>
    <p:sldId id="269" r:id="rId19"/>
    <p:sldId id="270" r:id="rId20"/>
    <p:sldId id="271" r:id="rId21"/>
    <p:sldId id="272" r:id="rId22"/>
    <p:sldId id="275" r:id="rId23"/>
    <p:sldId id="273" r:id="rId24"/>
    <p:sldId id="280" r:id="rId25"/>
    <p:sldId id="281" r:id="rId26"/>
    <p:sldId id="282" r:id="rId27"/>
    <p:sldId id="283" r:id="rId28"/>
    <p:sldId id="285" r:id="rId29"/>
    <p:sldId id="286" r:id="rId30"/>
    <p:sldId id="284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авел Сафонов" initials="ПС" lastIdx="1" clrIdx="0">
    <p:extLst>
      <p:ext uri="{19B8F6BF-5375-455C-9EA6-DF929625EA0E}">
        <p15:presenceInfo xmlns:p15="http://schemas.microsoft.com/office/powerpoint/2012/main" userId="5816d0e870db826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961" autoAdjust="0"/>
  </p:normalViewPr>
  <p:slideViewPr>
    <p:cSldViewPr snapToGrid="0">
      <p:cViewPr varScale="1">
        <p:scale>
          <a:sx n="77" d="100"/>
          <a:sy n="77" d="100"/>
        </p:scale>
        <p:origin x="88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14T01:21:28.849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9D287-BA11-4C22-B189-C4D164BDB73D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4FBD6-6AC2-4D66-89A7-CC4BD7EF53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200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Dinozoa</a:t>
            </a:r>
            <a:r>
              <a:rPr lang="en-US" dirty="0" smtClean="0"/>
              <a:t> – </a:t>
            </a:r>
            <a:r>
              <a:rPr lang="en-US" dirty="0" err="1" smtClean="0"/>
              <a:t>Dinoflagellata</a:t>
            </a:r>
            <a:r>
              <a:rPr lang="en-US" dirty="0" smtClean="0"/>
              <a:t> + </a:t>
            </a:r>
            <a:r>
              <a:rPr lang="en-US" dirty="0" err="1" smtClean="0"/>
              <a:t>Perkinsozoa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607ED-9A54-400E-B322-D2B6F9775AE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2202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1)</a:t>
            </a:r>
            <a:r>
              <a:rPr lang="ru-RU" dirty="0" smtClean="0"/>
              <a:t>Ранняя</a:t>
            </a:r>
            <a:r>
              <a:rPr lang="ru-RU" baseline="0" dirty="0" smtClean="0"/>
              <a:t> стадия инфекции (1 день). Паразит отмечен белой стрелкой</a:t>
            </a:r>
          </a:p>
          <a:p>
            <a:r>
              <a:rPr lang="ru-RU" baseline="0" dirty="0" smtClean="0"/>
              <a:t>2)Через два дня хозяин погибает. Паразит занимает большую часть теки мёртвой динофлагелляты</a:t>
            </a:r>
          </a:p>
          <a:p>
            <a:r>
              <a:rPr lang="ru-RU" baseline="0" dirty="0" smtClean="0"/>
              <a:t>3)Выход спорангия </a:t>
            </a:r>
            <a:r>
              <a:rPr lang="en-US" i="1" dirty="0" err="1" smtClean="0"/>
              <a:t>Parvilucifera</a:t>
            </a:r>
            <a:r>
              <a:rPr lang="en-US" i="1" dirty="0" smtClean="0"/>
              <a:t> </a:t>
            </a:r>
            <a:r>
              <a:rPr lang="en-US" i="1" dirty="0" err="1" smtClean="0"/>
              <a:t>infectans</a:t>
            </a:r>
            <a:r>
              <a:rPr lang="ru-RU" i="1" dirty="0" smtClean="0"/>
              <a:t> </a:t>
            </a:r>
            <a:r>
              <a:rPr lang="ru-RU" i="0" dirty="0" smtClean="0"/>
              <a:t>из</a:t>
            </a:r>
            <a:r>
              <a:rPr lang="ru-RU" i="0" baseline="0" dirty="0" smtClean="0"/>
              <a:t> теки мёртвого хозяина</a:t>
            </a:r>
          </a:p>
          <a:p>
            <a:r>
              <a:rPr lang="ru-RU" i="0" baseline="0" dirty="0" smtClean="0"/>
              <a:t>4)Спорангий </a:t>
            </a:r>
            <a:r>
              <a:rPr lang="en-US" i="1" dirty="0" err="1" smtClean="0"/>
              <a:t>Parvilucifera</a:t>
            </a:r>
            <a:r>
              <a:rPr lang="en-US" i="1" dirty="0" smtClean="0"/>
              <a:t> </a:t>
            </a:r>
            <a:r>
              <a:rPr lang="en-US" i="1" dirty="0" err="1" smtClean="0"/>
              <a:t>infectans</a:t>
            </a:r>
            <a:r>
              <a:rPr lang="ru-RU" i="1" dirty="0" smtClean="0"/>
              <a:t> </a:t>
            </a:r>
            <a:r>
              <a:rPr lang="ru-RU" i="0" dirty="0" smtClean="0"/>
              <a:t>имеет</a:t>
            </a:r>
            <a:r>
              <a:rPr lang="ru-RU" i="0" baseline="0" dirty="0" smtClean="0"/>
              <a:t> плотные покровы, поверхность покрыта небольшими бугорками (на фотографии воспринимаются как точки)</a:t>
            </a:r>
          </a:p>
          <a:p>
            <a:r>
              <a:rPr lang="ru-RU" i="0" baseline="0" dirty="0" smtClean="0"/>
              <a:t>5)Спорангий претерпевает множественное деление, в результате образуются </a:t>
            </a:r>
            <a:r>
              <a:rPr lang="ru-RU" i="0" baseline="0" dirty="0" err="1" smtClean="0"/>
              <a:t>двужгутиковые</a:t>
            </a:r>
            <a:r>
              <a:rPr lang="ru-RU" i="0" baseline="0" dirty="0" smtClean="0"/>
              <a:t> зооспоры. При этом, внутри оболочки спорангия остаётся так называемое остаточное тело-мембрана с цитоплазмой, которая не вошла ни в одну из зооспор</a:t>
            </a:r>
          </a:p>
          <a:p>
            <a:r>
              <a:rPr lang="ru-RU" i="0" baseline="0" dirty="0" smtClean="0"/>
              <a:t>6)Зооспоры </a:t>
            </a:r>
            <a:r>
              <a:rPr lang="en-US" i="1" dirty="0" err="1" smtClean="0"/>
              <a:t>Parvilucifera</a:t>
            </a:r>
            <a:r>
              <a:rPr lang="en-US" i="1" dirty="0" smtClean="0"/>
              <a:t> </a:t>
            </a:r>
            <a:r>
              <a:rPr lang="en-US" i="1" dirty="0" err="1" smtClean="0"/>
              <a:t>infectans</a:t>
            </a:r>
            <a:r>
              <a:rPr lang="ru-RU" i="1" dirty="0" smtClean="0"/>
              <a:t> </a:t>
            </a:r>
            <a:endParaRPr lang="ru-RU" baseline="0" dirty="0" smtClean="0"/>
          </a:p>
          <a:p>
            <a:r>
              <a:rPr lang="ru-RU" dirty="0" smtClean="0"/>
              <a:t>Из</a:t>
            </a:r>
            <a:r>
              <a:rPr lang="ru-RU" baseline="0" dirty="0" smtClean="0"/>
              <a:t> спорангия через специальные отверстия выходят зооспоры. Спорангий среднего размера даёт до 700 зооспор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4FBD6-6AC2-4D66-89A7-CC4BD7EF530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086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Мерогония</a:t>
            </a:r>
            <a:r>
              <a:rPr lang="ru-RU" dirty="0" smtClean="0"/>
              <a:t> – множественное</a:t>
            </a:r>
            <a:r>
              <a:rPr lang="ru-RU" baseline="0" dirty="0" smtClean="0"/>
              <a:t> деление </a:t>
            </a:r>
            <a:r>
              <a:rPr lang="ru-RU" baseline="0" dirty="0" err="1" smtClean="0"/>
              <a:t>трофозоита</a:t>
            </a:r>
            <a:r>
              <a:rPr lang="ru-RU" baseline="0" dirty="0" smtClean="0"/>
              <a:t>, в результате образуются </a:t>
            </a:r>
            <a:r>
              <a:rPr lang="ru-RU" baseline="0" dirty="0" err="1" smtClean="0"/>
              <a:t>мерозоиты</a:t>
            </a:r>
            <a:r>
              <a:rPr lang="ru-RU" baseline="0" dirty="0" smtClean="0"/>
              <a:t>, которые прорывают мембрану клетки хозяина и вываливаются в межклеточное пространство. Затем </a:t>
            </a:r>
            <a:r>
              <a:rPr lang="ru-RU" baseline="0" dirty="0" err="1" smtClean="0"/>
              <a:t>мерозоиты</a:t>
            </a:r>
            <a:r>
              <a:rPr lang="ru-RU" baseline="0" dirty="0" smtClean="0"/>
              <a:t> заражают новые клетки, и цикл </a:t>
            </a:r>
            <a:r>
              <a:rPr lang="ru-RU" baseline="0" dirty="0" err="1" smtClean="0"/>
              <a:t>мерогонии</a:t>
            </a:r>
            <a:r>
              <a:rPr lang="ru-RU" baseline="0" dirty="0" smtClean="0"/>
              <a:t> повторяется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4FBD6-6AC2-4D66-89A7-CC4BD7EF530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768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Картинка слева – </a:t>
            </a:r>
            <a:r>
              <a:rPr lang="ru-RU" baseline="0" dirty="0" err="1" smtClean="0"/>
              <a:t>двужгутиковая</a:t>
            </a:r>
            <a:r>
              <a:rPr lang="ru-RU" baseline="0" dirty="0" smtClean="0"/>
              <a:t> зооспора </a:t>
            </a:r>
            <a:r>
              <a:rPr lang="en-US" i="1" baseline="0" dirty="0" err="1" smtClean="0"/>
              <a:t>Perkunsus</a:t>
            </a:r>
            <a:r>
              <a:rPr lang="en-US" i="1" baseline="0" dirty="0" smtClean="0"/>
              <a:t> </a:t>
            </a:r>
            <a:r>
              <a:rPr lang="en-US" i="1" baseline="0" dirty="0" err="1" smtClean="0"/>
              <a:t>olseni</a:t>
            </a:r>
            <a:r>
              <a:rPr lang="ru-RU" i="1" baseline="0" dirty="0" smtClean="0"/>
              <a:t>. </a:t>
            </a:r>
            <a:r>
              <a:rPr lang="ru-RU" i="0" baseline="0" dirty="0" smtClean="0"/>
              <a:t>Картинка справа – </a:t>
            </a:r>
            <a:r>
              <a:rPr lang="ru-RU" i="0" baseline="0" dirty="0" err="1" smtClean="0"/>
              <a:t>мерозоиты</a:t>
            </a:r>
            <a:r>
              <a:rPr lang="ru-RU" i="0" baseline="0" dirty="0" smtClean="0"/>
              <a:t> вываливаются из разорванной клетки хозяина 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4FBD6-6AC2-4D66-89A7-CC4BD7EF530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289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Подробнее о</a:t>
            </a:r>
            <a:r>
              <a:rPr lang="ru-RU" baseline="0" dirty="0" smtClean="0"/>
              <a:t> строении апикального комплекса пойдёт речь на лекции про споровиков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4FBD6-6AC2-4D66-89A7-CC4BD7EF530E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385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4FBD6-6AC2-4D66-89A7-CC4BD7EF530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086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4FBD6-6AC2-4D66-89A7-CC4BD7EF530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898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607ED-9A54-400E-B322-D2B6F9775AE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9663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Можно упомянуть,</a:t>
            </a:r>
            <a:r>
              <a:rPr lang="ru-RU" baseline="0" dirty="0" smtClean="0"/>
              <a:t> что в случае наличия трёх мембран от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4FBD6-6AC2-4D66-89A7-CC4BD7EF530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806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Оцеллоид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состоит из четырёх компонентов: пигментированного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ретинального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тела, линзообразной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гиалосомы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колец, напоминающих радужную оболочку и прозрачного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роговицеобразного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слоя, покрывающего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гиалосому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сверху. При этом,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роговицеобразный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слой является видоизменённой митохондрией,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ретинальное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тело, содержащее регулярно уложенные мембраны и капли тёмного пигмента, является сильно видоизменённой пластидой, содержит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пластидную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днк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при изоляции может возвращаться в состояние пластиды. Есть предположение, что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оцеллоид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позволяет хищным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варновиидам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реагировать 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динокарион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других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динофлагеллят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который поляризует свет.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4FBD6-6AC2-4D66-89A7-CC4BD7EF530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90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наступлении неблагоприятных условий, таких как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голодание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 азоту (имеется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виду недостаток азот-содержащих веществ)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изменение температуры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многие виды динофлагеллят переходят к половой стадии жизненного цикла. Встречается как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изогамия (гаметы одинаковые)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так и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анизогамия (одни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гаметы крупнее других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После слияния гамет образуется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планозигота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подвижная диплоидная клетка (2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двойной набор хромосом)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имеющая три или четыре жгутика.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Планозигота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может сформировать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покоящуюся цисту (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гипнозиготу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способна длительное время (до нескольких месяцев) сохранятся в субстрате. После активации циста делится мейозом на 4 гаплоидные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одинарный набор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хромосом)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вегетативные клетки. Помимо покоящийся может формироваться ещё и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пелликулярная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циста, её могут образовывать как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планозиготы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так и вегетативные клетки. По сравнению с покоящейся цистой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пелликулярная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обладает менее толстой оболочкой.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4FBD6-6AC2-4D66-89A7-CC4BD7EF530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116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Двужгутиковые</a:t>
            </a:r>
            <a:r>
              <a:rPr lang="ru-RU" dirty="0" smtClean="0"/>
              <a:t> зооспоры </a:t>
            </a:r>
            <a:r>
              <a:rPr lang="en-US" i="1" dirty="0" err="1" smtClean="0"/>
              <a:t>Amoebophrya</a:t>
            </a:r>
            <a:r>
              <a:rPr lang="ru-RU" dirty="0" smtClean="0"/>
              <a:t> заражают </a:t>
            </a:r>
            <a:r>
              <a:rPr lang="ru-RU" dirty="0" err="1" smtClean="0"/>
              <a:t>динофлагелляту</a:t>
            </a:r>
            <a:r>
              <a:rPr lang="ru-RU" dirty="0" smtClean="0"/>
              <a:t>, внутри ядра хозяина зооспора</a:t>
            </a:r>
            <a:r>
              <a:rPr lang="ru-RU" baseline="0" dirty="0" smtClean="0"/>
              <a:t> превращается в </a:t>
            </a:r>
            <a:r>
              <a:rPr lang="ru-RU" baseline="0" dirty="0" err="1" smtClean="0"/>
              <a:t>трофонта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трофонт</a:t>
            </a:r>
            <a:r>
              <a:rPr lang="ru-RU" baseline="0" dirty="0" smtClean="0"/>
              <a:t> увеличивается в размерах, после чего формируется </a:t>
            </a:r>
            <a:r>
              <a:rPr lang="ru-RU" baseline="0" dirty="0" err="1" smtClean="0"/>
              <a:t>спороциста</a:t>
            </a:r>
            <a:r>
              <a:rPr lang="ru-RU" baseline="0" dirty="0" smtClean="0"/>
              <a:t>. Зрелая (</a:t>
            </a:r>
            <a:r>
              <a:rPr lang="ru-RU" baseline="0" dirty="0" err="1" smtClean="0"/>
              <a:t>вермиформная</a:t>
            </a:r>
            <a:r>
              <a:rPr lang="ru-RU" baseline="0" dirty="0" smtClean="0"/>
              <a:t>) </a:t>
            </a:r>
            <a:r>
              <a:rPr lang="ru-RU" baseline="0" dirty="0" err="1" smtClean="0"/>
              <a:t>спороциста</a:t>
            </a:r>
            <a:r>
              <a:rPr lang="ru-RU" baseline="0" dirty="0" smtClean="0"/>
              <a:t> выходит из погибшего хозяина, после чего в результате множественного деления образует новые зооспоры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4FBD6-6AC2-4D66-89A7-CC4BD7EF530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077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607ED-9A54-400E-B322-D2B6F9775AE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276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CD12-67C4-4198-BC7D-506CB3333B2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0C77F-1621-4206-82C6-265ECAAFD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010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CD12-67C4-4198-BC7D-506CB3333B2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0C77F-1621-4206-82C6-265ECAAFD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82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CD12-67C4-4198-BC7D-506CB3333B2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0C77F-1621-4206-82C6-265ECAAFD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93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CD12-67C4-4198-BC7D-506CB3333B2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0C77F-1621-4206-82C6-265ECAAFD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723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CD12-67C4-4198-BC7D-506CB3333B2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0C77F-1621-4206-82C6-265ECAAFD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83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CD12-67C4-4198-BC7D-506CB3333B2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0C77F-1621-4206-82C6-265ECAAFD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939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CD12-67C4-4198-BC7D-506CB3333B2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0C77F-1621-4206-82C6-265ECAAFD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45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CD12-67C4-4198-BC7D-506CB3333B2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0C77F-1621-4206-82C6-265ECAAFD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512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CD12-67C4-4198-BC7D-506CB3333B2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0C77F-1621-4206-82C6-265ECAAFD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784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CD12-67C4-4198-BC7D-506CB3333B2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0C77F-1621-4206-82C6-265ECAAFD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536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5CD12-67C4-4198-BC7D-506CB3333B2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0C77F-1621-4206-82C6-265ECAAFD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86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5CD12-67C4-4198-BC7D-506CB3333B25}" type="datetimeFigureOut">
              <a:rPr lang="ru-RU" smtClean="0"/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0C77F-1621-4206-82C6-265ECAAFD2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60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CGq4KfyUtgk?t=16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6voldJVGC4?t=7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IFyOMpGe50?t=112" TargetMode="External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96291" y="2697017"/>
            <a:ext cx="9144000" cy="1163927"/>
          </a:xfrm>
        </p:spPr>
        <p:txBody>
          <a:bodyPr>
            <a:normAutofit/>
          </a:bodyPr>
          <a:lstStyle/>
          <a:p>
            <a:r>
              <a:rPr lang="en-US" sz="7200" dirty="0" err="1" smtClean="0"/>
              <a:t>Alveolata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8884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4971473" cy="734002"/>
          </a:xfrm>
        </p:spPr>
        <p:txBody>
          <a:bodyPr/>
          <a:lstStyle/>
          <a:p>
            <a:r>
              <a:rPr lang="ru-RU" dirty="0" smtClean="0"/>
              <a:t>Поперечный жгутик</a:t>
            </a:r>
            <a:endParaRPr lang="ru-RU" dirty="0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1"/>
          <a:stretch/>
        </p:blipFill>
        <p:spPr bwMode="auto">
          <a:xfrm>
            <a:off x="1736436" y="989268"/>
            <a:ext cx="9014691" cy="576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31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Хлоропласты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8" y="1825625"/>
            <a:ext cx="4620493" cy="435133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Около половины видов </a:t>
            </a:r>
            <a:r>
              <a:rPr lang="ru-RU" dirty="0" err="1" smtClean="0"/>
              <a:t>динофлагеллят</a:t>
            </a:r>
            <a:r>
              <a:rPr lang="ru-RU" dirty="0" smtClean="0"/>
              <a:t> </a:t>
            </a:r>
            <a:r>
              <a:rPr lang="ru-RU" dirty="0" err="1" smtClean="0"/>
              <a:t>фотосинтезируют</a:t>
            </a:r>
            <a:endParaRPr lang="ru-RU" dirty="0" smtClean="0"/>
          </a:p>
          <a:p>
            <a:r>
              <a:rPr lang="ru-RU" dirty="0" smtClean="0"/>
              <a:t>У большинства видов хлоропласт происходит от вторичного </a:t>
            </a:r>
            <a:r>
              <a:rPr lang="ru-RU" dirty="0" err="1" smtClean="0"/>
              <a:t>эндосимбиоза</a:t>
            </a:r>
            <a:r>
              <a:rPr lang="ru-RU" dirty="0" smtClean="0"/>
              <a:t> с красной водорослью</a:t>
            </a:r>
            <a:r>
              <a:rPr lang="en-US" dirty="0" smtClean="0"/>
              <a:t>, </a:t>
            </a:r>
            <a:r>
              <a:rPr lang="ru-RU" dirty="0" smtClean="0"/>
              <a:t>окружён тремя мембранами</a:t>
            </a:r>
          </a:p>
          <a:p>
            <a:r>
              <a:rPr lang="ru-RU" dirty="0" smtClean="0"/>
              <a:t>Отдельные рода вступили третичный </a:t>
            </a:r>
            <a:r>
              <a:rPr lang="ru-RU" dirty="0" err="1" smtClean="0"/>
              <a:t>эндосимбиоз</a:t>
            </a:r>
            <a:r>
              <a:rPr lang="ru-RU" dirty="0" smtClean="0"/>
              <a:t> с различными группами фотосинтезирующих протист</a:t>
            </a:r>
          </a:p>
          <a:p>
            <a:endParaRPr lang="ru-RU" dirty="0"/>
          </a:p>
        </p:txBody>
      </p:sp>
      <p:pic>
        <p:nvPicPr>
          <p:cNvPr id="4" name="Picture 2" descr="http://rstb.royalsocietypublishing.org/content/royptb/365/1541/729/F2.large.jpg?width=800&amp;height=600&amp;carousel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7" b="38264"/>
          <a:stretch/>
        </p:blipFill>
        <p:spPr bwMode="auto">
          <a:xfrm>
            <a:off x="6846456" y="246129"/>
            <a:ext cx="4181761" cy="632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37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1900" y="-114812"/>
            <a:ext cx="3558309" cy="826800"/>
          </a:xfrm>
        </p:spPr>
        <p:txBody>
          <a:bodyPr/>
          <a:lstStyle/>
          <a:p>
            <a:r>
              <a:rPr lang="ru-RU" dirty="0"/>
              <a:t>Хлоропласты</a:t>
            </a:r>
          </a:p>
        </p:txBody>
      </p:sp>
      <p:pic>
        <p:nvPicPr>
          <p:cNvPr id="4" name="Picture 2" descr="http://rstb.royalsocietypublishing.org/content/royptb/365/1541/729/F2.large.jpg?width=800&amp;height=600&amp;carousel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37" b="38264"/>
          <a:stretch/>
        </p:blipFill>
        <p:spPr bwMode="auto">
          <a:xfrm>
            <a:off x="179556" y="1795"/>
            <a:ext cx="4457476" cy="674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86326" y="648341"/>
            <a:ext cx="36947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Хлоропласт </a:t>
            </a:r>
            <a:r>
              <a:rPr lang="en-US" i="1" dirty="0" err="1" smtClean="0"/>
              <a:t>Durinskia</a:t>
            </a:r>
            <a:r>
              <a:rPr lang="ru-RU" i="1" dirty="0" smtClean="0"/>
              <a:t> </a:t>
            </a:r>
            <a:r>
              <a:rPr lang="ru-RU" dirty="0" smtClean="0"/>
              <a:t>происходит </a:t>
            </a:r>
          </a:p>
          <a:p>
            <a:r>
              <a:rPr lang="ru-RU" dirty="0" smtClean="0"/>
              <a:t>от диатомеи, имеет </a:t>
            </a:r>
            <a:r>
              <a:rPr lang="en-US" dirty="0" smtClean="0"/>
              <a:t>5</a:t>
            </a:r>
            <a:r>
              <a:rPr lang="ru-RU" dirty="0" smtClean="0"/>
              <a:t> мембран</a:t>
            </a:r>
            <a:r>
              <a:rPr lang="en-US" dirty="0"/>
              <a:t>.</a:t>
            </a:r>
            <a:endParaRPr lang="ru-RU" dirty="0" smtClean="0"/>
          </a:p>
          <a:p>
            <a:r>
              <a:rPr lang="en-US" dirty="0"/>
              <a:t>C</a:t>
            </a:r>
            <a:r>
              <a:rPr lang="ru-RU" dirty="0" smtClean="0"/>
              <a:t>охраняется ядро </a:t>
            </a:r>
            <a:r>
              <a:rPr lang="ru-RU" dirty="0" err="1" smtClean="0"/>
              <a:t>эндосимбионта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его рибосомы и даже митохондрии</a:t>
            </a:r>
            <a:endParaRPr lang="ru-RU" dirty="0"/>
          </a:p>
        </p:txBody>
      </p:sp>
      <p:pic>
        <p:nvPicPr>
          <p:cNvPr id="1026" name="Picture 2" descr="http://tolweb.org/tree/ToLimages/durinskia_baltica04_sd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091" y="147684"/>
            <a:ext cx="1518448" cy="132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47385" y="1455277"/>
            <a:ext cx="1838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Durinskia</a:t>
            </a:r>
            <a:r>
              <a:rPr lang="en-US" i="1" dirty="0"/>
              <a:t> </a:t>
            </a:r>
            <a:r>
              <a:rPr lang="en-US" i="1" dirty="0" err="1"/>
              <a:t>baltica</a:t>
            </a:r>
            <a:endParaRPr lang="ru-RU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2572" t="25344" r="28318" b="31807"/>
          <a:stretch/>
        </p:blipFill>
        <p:spPr>
          <a:xfrm>
            <a:off x="4867091" y="1861963"/>
            <a:ext cx="1518448" cy="13410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5835" y="3167943"/>
            <a:ext cx="2095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Karlodinium</a:t>
            </a:r>
            <a:r>
              <a:rPr lang="en-US" i="1" dirty="0"/>
              <a:t> </a:t>
            </a:r>
            <a:r>
              <a:rPr lang="en-US" i="1" dirty="0" err="1"/>
              <a:t>m</a:t>
            </a:r>
            <a:r>
              <a:rPr lang="en-US" i="1" dirty="0" err="1" smtClean="0"/>
              <a:t>icrum</a:t>
            </a:r>
            <a:endParaRPr lang="ru-RU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786325" y="2198423"/>
            <a:ext cx="39808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Хлоропласт </a:t>
            </a:r>
            <a:r>
              <a:rPr lang="en-US" i="1" dirty="0" err="1" smtClean="0"/>
              <a:t>Karlodinium</a:t>
            </a:r>
            <a:r>
              <a:rPr lang="en-US" i="1" dirty="0" smtClean="0"/>
              <a:t> </a:t>
            </a:r>
            <a:r>
              <a:rPr lang="ru-RU" dirty="0" smtClean="0"/>
              <a:t>происходит </a:t>
            </a:r>
          </a:p>
          <a:p>
            <a:r>
              <a:rPr lang="ru-RU" dirty="0" smtClean="0"/>
              <a:t>от </a:t>
            </a:r>
            <a:r>
              <a:rPr lang="ru-RU" dirty="0" err="1" smtClean="0"/>
              <a:t>гаптофитовой</a:t>
            </a:r>
            <a:r>
              <a:rPr lang="ru-RU" dirty="0" smtClean="0"/>
              <a:t> водоросли, окружён</a:t>
            </a:r>
          </a:p>
          <a:p>
            <a:r>
              <a:rPr lang="ru-RU" dirty="0" smtClean="0"/>
              <a:t>4 мембранами</a:t>
            </a:r>
            <a:endParaRPr lang="ru-RU" dirty="0"/>
          </a:p>
        </p:txBody>
      </p:sp>
      <p:pic>
        <p:nvPicPr>
          <p:cNvPr id="1030" name="Picture 6" descr="https://www.eoas.ubc.ca/research/phytoplankton/dinoflagellates/dinophysis/images/small/D_acuminata_40xDIC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8" t="25995" r="23209" b="26194"/>
          <a:stretch/>
        </p:blipFill>
        <p:spPr bwMode="auto">
          <a:xfrm>
            <a:off x="4867091" y="3593271"/>
            <a:ext cx="1518448" cy="127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45835" y="4861876"/>
            <a:ext cx="232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i="1" dirty="0" err="1"/>
              <a:t>Dinophysis</a:t>
            </a:r>
            <a:r>
              <a:rPr lang="en-US" i="1" dirty="0"/>
              <a:t> </a:t>
            </a:r>
            <a:r>
              <a:rPr lang="en-US" i="1" dirty="0" err="1"/>
              <a:t>acuminata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86325" y="3901188"/>
            <a:ext cx="40361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Хлоропласт </a:t>
            </a:r>
            <a:r>
              <a:rPr lang="en-US" i="1" dirty="0" err="1"/>
              <a:t>Dinophysis</a:t>
            </a:r>
            <a:r>
              <a:rPr lang="en-US" i="1" dirty="0" smtClean="0"/>
              <a:t> </a:t>
            </a:r>
            <a:r>
              <a:rPr lang="ru-RU" dirty="0" smtClean="0"/>
              <a:t>происходит </a:t>
            </a:r>
          </a:p>
          <a:p>
            <a:r>
              <a:rPr lang="ru-RU" dirty="0" smtClean="0"/>
              <a:t>от </a:t>
            </a:r>
            <a:r>
              <a:rPr lang="ru-RU" dirty="0" err="1" smtClean="0"/>
              <a:t>криптофитовой</a:t>
            </a:r>
            <a:r>
              <a:rPr lang="ru-RU" dirty="0" smtClean="0"/>
              <a:t> водоросли, окружён</a:t>
            </a:r>
          </a:p>
          <a:p>
            <a:r>
              <a:rPr lang="ru-RU" dirty="0"/>
              <a:t>2</a:t>
            </a:r>
            <a:r>
              <a:rPr lang="ru-RU" dirty="0" smtClean="0"/>
              <a:t> мембранами</a:t>
            </a:r>
            <a:endParaRPr lang="ru-RU" dirty="0"/>
          </a:p>
        </p:txBody>
      </p:sp>
      <p:pic>
        <p:nvPicPr>
          <p:cNvPr id="1032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9"/>
          <a:stretch/>
        </p:blipFill>
        <p:spPr bwMode="auto">
          <a:xfrm>
            <a:off x="4867091" y="5268566"/>
            <a:ext cx="1462499" cy="128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745835" y="6500019"/>
            <a:ext cx="2957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i="1" dirty="0" err="1"/>
              <a:t>Lepidodinium</a:t>
            </a:r>
            <a:r>
              <a:rPr lang="en-US" i="1" dirty="0"/>
              <a:t> </a:t>
            </a:r>
            <a:r>
              <a:rPr lang="en-US" i="1" dirty="0" err="1"/>
              <a:t>chlorophorum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86325" y="5387623"/>
            <a:ext cx="43116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Хлоропласт </a:t>
            </a:r>
            <a:r>
              <a:rPr lang="en-US" i="1" dirty="0" err="1"/>
              <a:t>Lepidodinium</a:t>
            </a:r>
            <a:r>
              <a:rPr lang="en-US" i="1" dirty="0" smtClean="0"/>
              <a:t> </a:t>
            </a:r>
            <a:r>
              <a:rPr lang="ru-RU" dirty="0" smtClean="0"/>
              <a:t>происходит </a:t>
            </a:r>
          </a:p>
          <a:p>
            <a:r>
              <a:rPr lang="ru-RU" dirty="0" smtClean="0"/>
              <a:t>от зелёной водоросли (новый вторичный </a:t>
            </a:r>
          </a:p>
          <a:p>
            <a:r>
              <a:rPr lang="ru-RU" dirty="0" err="1" smtClean="0"/>
              <a:t>эндосимбиоз</a:t>
            </a:r>
            <a:r>
              <a:rPr lang="ru-RU" dirty="0" smtClean="0"/>
              <a:t>), окружён</a:t>
            </a:r>
            <a:r>
              <a:rPr lang="en-US" dirty="0" smtClean="0"/>
              <a:t> </a:t>
            </a:r>
            <a:r>
              <a:rPr lang="ru-RU" dirty="0" smtClean="0"/>
              <a:t>4 мембранами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44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493655" cy="886103"/>
          </a:xfrm>
        </p:spPr>
        <p:txBody>
          <a:bodyPr/>
          <a:lstStyle/>
          <a:p>
            <a:r>
              <a:rPr lang="ru-RU" dirty="0" err="1" smtClean="0"/>
              <a:t>Экструсомы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4945" y="1420409"/>
            <a:ext cx="4525821" cy="4758717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Для </a:t>
            </a:r>
            <a:r>
              <a:rPr lang="ru-RU" dirty="0" err="1" smtClean="0"/>
              <a:t>динофлагеллят</a:t>
            </a:r>
            <a:r>
              <a:rPr lang="ru-RU" dirty="0" smtClean="0"/>
              <a:t> характерно наличие </a:t>
            </a:r>
            <a:r>
              <a:rPr lang="ru-RU" dirty="0" err="1" smtClean="0"/>
              <a:t>экструсом</a:t>
            </a:r>
            <a:r>
              <a:rPr lang="ru-RU" dirty="0" smtClean="0"/>
              <a:t>. Выделяют три типа</a:t>
            </a:r>
          </a:p>
          <a:p>
            <a:pPr marL="914400" lvl="1" indent="-457200">
              <a:buFont typeface="+mj-lt"/>
              <a:buAutoNum type="alphaUcPeriod"/>
            </a:pPr>
            <a:r>
              <a:rPr lang="ru-RU" dirty="0" smtClean="0"/>
              <a:t>Трихоцисты (сходны по строению с трихоцистами инфузорий, выполняют защитную функцию)</a:t>
            </a:r>
          </a:p>
          <a:p>
            <a:pPr marL="914400" lvl="1" indent="-457200">
              <a:buFont typeface="+mj-lt"/>
              <a:buAutoNum type="alphaUcPeriod"/>
            </a:pPr>
            <a:r>
              <a:rPr lang="ru-RU" dirty="0" err="1" smtClean="0"/>
              <a:t>Мукоцисты</a:t>
            </a:r>
            <a:r>
              <a:rPr lang="ru-RU" dirty="0" smtClean="0"/>
              <a:t> (</a:t>
            </a:r>
            <a:r>
              <a:rPr lang="ru-RU" dirty="0" err="1" smtClean="0"/>
              <a:t>экскретируют</a:t>
            </a:r>
            <a:r>
              <a:rPr lang="ru-RU" dirty="0" smtClean="0"/>
              <a:t> слизь)</a:t>
            </a:r>
          </a:p>
          <a:p>
            <a:pPr marL="914400" lvl="1" indent="-457200">
              <a:buFont typeface="+mj-lt"/>
              <a:buAutoNum type="alphaUcPeriod"/>
            </a:pPr>
            <a:r>
              <a:rPr lang="ru-RU" dirty="0" err="1" smtClean="0"/>
              <a:t>Нематоцисты</a:t>
            </a:r>
            <a:r>
              <a:rPr lang="ru-RU" dirty="0" smtClean="0"/>
              <a:t> (по строению напоминают  </a:t>
            </a:r>
            <a:r>
              <a:rPr lang="ru-RU" dirty="0" err="1" smtClean="0"/>
              <a:t>книдоциты</a:t>
            </a:r>
            <a:r>
              <a:rPr lang="ru-RU" dirty="0" smtClean="0"/>
              <a:t> </a:t>
            </a:r>
            <a:r>
              <a:rPr lang="ru-RU" dirty="0" err="1" smtClean="0"/>
              <a:t>книдарий</a:t>
            </a:r>
            <a:r>
              <a:rPr lang="ru-RU" dirty="0" smtClean="0"/>
              <a:t>, выстреливают нить длиной до 20 мкм с шипом на конце)</a:t>
            </a:r>
            <a:endParaRPr lang="ru-RU" dirty="0"/>
          </a:p>
        </p:txBody>
      </p:sp>
      <p:pic>
        <p:nvPicPr>
          <p:cNvPr id="2050" name="Picture 2" descr="http://tolweb.org/tree/ToLimages/trichocystperidtemt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020086" y="-1288757"/>
            <a:ext cx="2128175" cy="541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64364" y="566241"/>
            <a:ext cx="1710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Поперечный срез через</a:t>
            </a:r>
          </a:p>
          <a:p>
            <a:pPr algn="r"/>
            <a:r>
              <a:rPr lang="ru-RU" dirty="0" smtClean="0"/>
              <a:t>трихоцисту </a:t>
            </a:r>
            <a:endParaRPr lang="ru-RU" dirty="0"/>
          </a:p>
        </p:txBody>
      </p:sp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331" y="2507073"/>
            <a:ext cx="5929745" cy="415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27402" y="5846618"/>
            <a:ext cx="2530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/>
              <a:t>Строение </a:t>
            </a:r>
            <a:r>
              <a:rPr lang="ru-RU" dirty="0" err="1" smtClean="0"/>
              <a:t>нематоцисты</a:t>
            </a:r>
            <a:r>
              <a:rPr lang="ru-RU" dirty="0" smtClean="0"/>
              <a:t> </a:t>
            </a:r>
          </a:p>
          <a:p>
            <a:pPr algn="r"/>
            <a:r>
              <a:rPr lang="en-US" i="1" dirty="0" err="1" smtClean="0"/>
              <a:t>Polykrikos</a:t>
            </a:r>
            <a:r>
              <a:rPr lang="en-US" i="1" dirty="0" smtClean="0"/>
              <a:t> </a:t>
            </a:r>
            <a:r>
              <a:rPr lang="en-US" i="1" dirty="0" err="1" smtClean="0"/>
              <a:t>kofoidii</a:t>
            </a:r>
            <a:r>
              <a:rPr lang="ru-RU" i="1" dirty="0" smtClean="0"/>
              <a:t> </a:t>
            </a:r>
            <a:endParaRPr lang="ru-RU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98755" y="6012871"/>
            <a:ext cx="1936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i="1" dirty="0" err="1" smtClean="0">
                <a:hlinkClick r:id="rId4"/>
              </a:rPr>
              <a:t>Страбатывание</a:t>
            </a:r>
            <a:r>
              <a:rPr lang="ru-RU" i="1" dirty="0" smtClean="0">
                <a:hlinkClick r:id="rId4"/>
              </a:rPr>
              <a:t> </a:t>
            </a:r>
          </a:p>
          <a:p>
            <a:pPr algn="r"/>
            <a:r>
              <a:rPr lang="ru-RU" i="1" dirty="0" err="1" smtClean="0">
                <a:hlinkClick r:id="rId4"/>
              </a:rPr>
              <a:t>нематоцисты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49378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Стигмы и </a:t>
            </a:r>
            <a:r>
              <a:rPr lang="ru-RU" dirty="0" err="1" smtClean="0"/>
              <a:t>оцеллоиды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493116"/>
            <a:ext cx="5294745" cy="5191905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Для многих </a:t>
            </a:r>
            <a:r>
              <a:rPr lang="ru-RU" dirty="0" err="1" smtClean="0"/>
              <a:t>динофлагеллят</a:t>
            </a:r>
            <a:r>
              <a:rPr lang="ru-RU" dirty="0" smtClean="0"/>
              <a:t> характерно наличие стигм. При этом глазки могут быть ассоциированы с хлоропластом либо свободно лежать в цитоплазме</a:t>
            </a:r>
          </a:p>
          <a:p>
            <a:r>
              <a:rPr lang="ru-RU" dirty="0" smtClean="0"/>
              <a:t>Стигмы </a:t>
            </a:r>
            <a:r>
              <a:rPr lang="ru-RU" dirty="0" err="1" smtClean="0"/>
              <a:t>динофлагеллят</a:t>
            </a:r>
            <a:r>
              <a:rPr lang="ru-RU" dirty="0" smtClean="0"/>
              <a:t> располагаются рядом со жгутиковыми карманами</a:t>
            </a:r>
          </a:p>
          <a:p>
            <a:r>
              <a:rPr lang="ru-RU" dirty="0" smtClean="0"/>
              <a:t>Уникальной особенностью представителей семейства </a:t>
            </a:r>
            <a:r>
              <a:rPr lang="en-US" b="1" i="1" dirty="0" err="1" smtClean="0"/>
              <a:t>Warnowiaceae</a:t>
            </a:r>
            <a:r>
              <a:rPr lang="ru-RU" b="1" i="1" dirty="0" smtClean="0"/>
              <a:t> </a:t>
            </a:r>
            <a:r>
              <a:rPr lang="ru-RU" dirty="0" smtClean="0"/>
              <a:t>является наличие </a:t>
            </a:r>
            <a:r>
              <a:rPr lang="ru-RU" dirty="0" err="1" smtClean="0"/>
              <a:t>оцеллоидов</a:t>
            </a:r>
            <a:r>
              <a:rPr lang="ru-RU" dirty="0" smtClean="0"/>
              <a:t> –</a:t>
            </a:r>
            <a:r>
              <a:rPr lang="en-US" dirty="0" smtClean="0"/>
              <a:t> </a:t>
            </a:r>
            <a:r>
              <a:rPr lang="ru-RU" dirty="0" smtClean="0"/>
              <a:t>светочувствительных образований, обнаруживающих потрясающее сходство с глазом позвоночных </a:t>
            </a:r>
          </a:p>
          <a:p>
            <a:r>
              <a:rPr lang="ru-RU" dirty="0" err="1" smtClean="0">
                <a:hlinkClick r:id="rId3"/>
              </a:rPr>
              <a:t>Оцеллоид</a:t>
            </a:r>
            <a:r>
              <a:rPr lang="ru-RU" dirty="0" smtClean="0">
                <a:hlinkClick r:id="rId3"/>
              </a:rPr>
              <a:t> </a:t>
            </a:r>
            <a:r>
              <a:rPr lang="en-US" dirty="0" err="1" smtClean="0">
                <a:hlinkClick r:id="rId3"/>
              </a:rPr>
              <a:t>Erythropsidinium</a:t>
            </a:r>
            <a:endParaRPr lang="ru-RU" dirty="0" smtClean="0"/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685" y="213230"/>
            <a:ext cx="4778630" cy="318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29033" y="3403102"/>
            <a:ext cx="1799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Erythropsidinium</a:t>
            </a:r>
            <a:endParaRPr lang="ru-RU" i="1" dirty="0"/>
          </a:p>
        </p:txBody>
      </p:sp>
      <p:pic>
        <p:nvPicPr>
          <p:cNvPr id="3076" name="Picture 4" descr="Wirnowiid_dinoflagella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64" y="3836598"/>
            <a:ext cx="5682351" cy="284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68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Ядро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400752"/>
            <a:ext cx="4354706" cy="469524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Клетки содержат огромное количество ДНК</a:t>
            </a:r>
            <a:r>
              <a:rPr lang="en-US" dirty="0" smtClean="0"/>
              <a:t>: </a:t>
            </a:r>
            <a:r>
              <a:rPr lang="ru-RU" dirty="0" smtClean="0"/>
              <a:t>в гаплоидном ядре ДНК размером </a:t>
            </a:r>
            <a:r>
              <a:rPr lang="en-US" dirty="0"/>
              <a:t>3,000–215,000 </a:t>
            </a:r>
            <a:r>
              <a:rPr lang="en-US" dirty="0" err="1" smtClean="0"/>
              <a:t>Mbp</a:t>
            </a:r>
            <a:r>
              <a:rPr lang="en-US" dirty="0" smtClean="0"/>
              <a:t>, </a:t>
            </a:r>
            <a:r>
              <a:rPr lang="ru-RU" dirty="0" smtClean="0"/>
              <a:t>весом до 250 </a:t>
            </a:r>
            <a:r>
              <a:rPr lang="en-US" dirty="0" smtClean="0"/>
              <a:t>pg. (</a:t>
            </a:r>
            <a:r>
              <a:rPr lang="ru-RU" dirty="0" smtClean="0"/>
              <a:t>У человека в гаплоидной клетке </a:t>
            </a:r>
            <a:r>
              <a:rPr lang="en-US" dirty="0" smtClean="0"/>
              <a:t>2,900 </a:t>
            </a:r>
            <a:r>
              <a:rPr lang="en-US" dirty="0" err="1" smtClean="0"/>
              <a:t>Mbp</a:t>
            </a:r>
            <a:r>
              <a:rPr lang="ru-RU" dirty="0" smtClean="0"/>
              <a:t> ДНК, весом 3</a:t>
            </a:r>
            <a:r>
              <a:rPr lang="en-US" dirty="0" smtClean="0"/>
              <a:t>pg.) </a:t>
            </a:r>
          </a:p>
          <a:p>
            <a:r>
              <a:rPr lang="ru-RU" dirty="0" smtClean="0"/>
              <a:t>Количество хромосом может доходить до 143</a:t>
            </a:r>
          </a:p>
          <a:p>
            <a:r>
              <a:rPr lang="ru-RU" dirty="0" smtClean="0"/>
              <a:t>Хромосомы не содержат гистонов, конденсированы на протяжении всего клеточного цикла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085580" y="1242590"/>
            <a:ext cx="3588039" cy="40521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239" y="1400752"/>
            <a:ext cx="2133846" cy="36619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93239" y="5172670"/>
            <a:ext cx="6054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– </a:t>
            </a:r>
            <a:r>
              <a:rPr lang="ru-RU" dirty="0" smtClean="0"/>
              <a:t>отдельно лежащая хромосома </a:t>
            </a:r>
            <a:r>
              <a:rPr lang="ru-RU" dirty="0" err="1" smtClean="0"/>
              <a:t>динофлагелляты</a:t>
            </a:r>
            <a:endParaRPr lang="ru-RU" dirty="0" smtClean="0"/>
          </a:p>
          <a:p>
            <a:r>
              <a:rPr lang="ru-RU" dirty="0" smtClean="0"/>
              <a:t>Б – срез клетки, в ядре видны многочисленные хромосомы</a:t>
            </a:r>
          </a:p>
          <a:p>
            <a:r>
              <a:rPr lang="ru-RU" dirty="0" smtClean="0"/>
              <a:t>ПЭМ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64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Диномитоз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ru-RU" dirty="0" smtClean="0"/>
              <a:t>Ядерная оболочка не разбирается, при этом веретено деления внеядерное</a:t>
            </a:r>
          </a:p>
          <a:p>
            <a:r>
              <a:rPr lang="ru-RU" dirty="0" smtClean="0"/>
              <a:t>Веретено не связано с центриолями</a:t>
            </a:r>
          </a:p>
          <a:p>
            <a:endParaRPr lang="ru-RU" dirty="0"/>
          </a:p>
        </p:txBody>
      </p:sp>
      <p:pic>
        <p:nvPicPr>
          <p:cNvPr id="2052" name="Picture 4" descr="ÐÐ°ÑÑÐ¸Ð½ÐºÐ¸ Ð¿Ð¾ Ð·Ð°Ð¿ÑÐ¾ÑÑ Mitosis dinoflagella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" t="25899" r="32610" b="47435"/>
          <a:stretch/>
        </p:blipFill>
        <p:spPr bwMode="auto">
          <a:xfrm>
            <a:off x="2024383" y="3372717"/>
            <a:ext cx="7950608" cy="266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84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Жизненный цикл </a:t>
            </a:r>
            <a:r>
              <a:rPr lang="ru-RU" dirty="0" err="1" smtClean="0"/>
              <a:t>динофлагеллят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59783" y="1520825"/>
            <a:ext cx="3844636" cy="234950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Изогамия либо анизогамия</a:t>
            </a:r>
          </a:p>
          <a:p>
            <a:r>
              <a:rPr lang="ru-RU" dirty="0" err="1" smtClean="0"/>
              <a:t>Зиготическая</a:t>
            </a:r>
            <a:r>
              <a:rPr lang="ru-RU" dirty="0" smtClean="0"/>
              <a:t> редукция</a:t>
            </a:r>
          </a:p>
          <a:p>
            <a:r>
              <a:rPr lang="ru-RU" dirty="0" err="1" smtClean="0"/>
              <a:t>Планозигота</a:t>
            </a:r>
            <a:r>
              <a:rPr lang="ru-RU" dirty="0" smtClean="0"/>
              <a:t> может сформировать покоящуюся цисту (</a:t>
            </a:r>
            <a:r>
              <a:rPr lang="ru-RU" dirty="0" err="1" smtClean="0"/>
              <a:t>гипнозиготу</a:t>
            </a:r>
            <a:r>
              <a:rPr lang="ru-RU" dirty="0" smtClean="0"/>
              <a:t>)</a:t>
            </a:r>
          </a:p>
          <a:p>
            <a:r>
              <a:rPr lang="ru-RU" dirty="0" err="1" smtClean="0"/>
              <a:t>Пелликулярная</a:t>
            </a:r>
            <a:r>
              <a:rPr lang="ru-RU" dirty="0"/>
              <a:t> </a:t>
            </a:r>
            <a:r>
              <a:rPr lang="ru-RU" dirty="0" smtClean="0"/>
              <a:t>циста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ÐÐ°ÑÑÐ¸Ð½ÐºÐ¸ Ð¿Ð¾ Ð·Ð°Ð¿ÑÐ¾ÑÑ dinoflagellate life cy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50380"/>
            <a:ext cx="5577324" cy="371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tolweb.org/tree/ToLimages/dinolifecyclefig.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524" y="3870325"/>
            <a:ext cx="5127625" cy="256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27563" y="5787807"/>
            <a:ext cx="39901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err="1" smtClean="0"/>
              <a:t>Планозиготы</a:t>
            </a:r>
            <a:r>
              <a:rPr lang="ru-RU" dirty="0" smtClean="0"/>
              <a:t> </a:t>
            </a:r>
            <a:r>
              <a:rPr lang="en-US" i="1" dirty="0" err="1"/>
              <a:t>Alexandrium</a:t>
            </a:r>
            <a:r>
              <a:rPr lang="en-US" i="1" dirty="0"/>
              <a:t> </a:t>
            </a:r>
            <a:r>
              <a:rPr lang="en-US" i="1" dirty="0" err="1" smtClean="0"/>
              <a:t>minutum</a:t>
            </a:r>
            <a:r>
              <a:rPr lang="ru-RU" i="1" dirty="0" smtClean="0"/>
              <a:t> и </a:t>
            </a:r>
            <a:r>
              <a:rPr lang="en-US" i="1" dirty="0" err="1" smtClean="0"/>
              <a:t>Alexandrium</a:t>
            </a:r>
            <a:r>
              <a:rPr lang="en-US" i="1" dirty="0" smtClean="0"/>
              <a:t> </a:t>
            </a:r>
            <a:r>
              <a:rPr lang="en-US" i="1" dirty="0" err="1" smtClean="0"/>
              <a:t>taylori</a:t>
            </a:r>
            <a:r>
              <a:rPr lang="ru-RU" i="1" dirty="0" smtClean="0"/>
              <a:t>. </a:t>
            </a:r>
            <a:r>
              <a:rPr lang="ru-RU" dirty="0" smtClean="0"/>
              <a:t>Стрелками отмечены продольные жгутики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390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Покоящиеся цисты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2560" y="1654172"/>
            <a:ext cx="5866157" cy="4351338"/>
          </a:xfrm>
        </p:spPr>
        <p:txBody>
          <a:bodyPr>
            <a:normAutofit/>
          </a:bodyPr>
          <a:lstStyle/>
          <a:p>
            <a:r>
              <a:rPr lang="ru-RU" dirty="0" smtClean="0"/>
              <a:t>Для покоящихся цист (</a:t>
            </a:r>
            <a:r>
              <a:rPr lang="ru-RU" dirty="0" err="1" smtClean="0"/>
              <a:t>гипнозигот</a:t>
            </a:r>
            <a:r>
              <a:rPr lang="ru-RU" dirty="0" smtClean="0"/>
              <a:t>) характерна </a:t>
            </a:r>
            <a:r>
              <a:rPr lang="ru-RU" dirty="0" err="1" smtClean="0"/>
              <a:t>компактизация</a:t>
            </a:r>
            <a:r>
              <a:rPr lang="ru-RU" dirty="0" smtClean="0"/>
              <a:t> цитоплазмы (иссушение), редукция фотосинтетических пигментов, полимеризация запасных продуктов. Оболочка содержит </a:t>
            </a:r>
            <a:r>
              <a:rPr lang="ru-RU" dirty="0" err="1" smtClean="0"/>
              <a:t>спорополленин</a:t>
            </a:r>
            <a:r>
              <a:rPr lang="ru-RU" dirty="0" smtClean="0"/>
              <a:t>-подобный полимер</a:t>
            </a:r>
          </a:p>
          <a:p>
            <a:r>
              <a:rPr lang="ru-RU" dirty="0" smtClean="0"/>
              <a:t>Часто оболочка имеет различные выросты </a:t>
            </a:r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7137344" y="635569"/>
            <a:ext cx="4518952" cy="5682104"/>
            <a:chOff x="4504975" y="635569"/>
            <a:chExt cx="4518952" cy="5682104"/>
          </a:xfrm>
        </p:grpSpPr>
        <p:pic>
          <p:nvPicPr>
            <p:cNvPr id="2050" name="Picture 2" descr=" 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19" b="33921"/>
            <a:stretch/>
          </p:blipFill>
          <p:spPr bwMode="auto">
            <a:xfrm>
              <a:off x="6177684" y="635569"/>
              <a:ext cx="2846243" cy="5682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504975" y="1466410"/>
              <a:ext cx="16727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/>
                <a:t> </a:t>
              </a:r>
              <a:r>
                <a:rPr lang="en-US" b="1" i="1" dirty="0" err="1"/>
                <a:t>Lingulodinium</a:t>
              </a:r>
              <a:r>
                <a:rPr lang="en-US" b="1" i="1" dirty="0"/>
                <a:t> </a:t>
              </a:r>
              <a:r>
                <a:rPr lang="en-US" b="1" i="1" dirty="0" err="1"/>
                <a:t>polyedrum</a:t>
              </a:r>
              <a:endParaRPr lang="ru-RU" b="1" i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04975" y="4500555"/>
              <a:ext cx="16727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/>
                <a:t> </a:t>
              </a:r>
              <a:r>
                <a:rPr lang="en-US" b="1" i="1" dirty="0" err="1"/>
                <a:t>Alexandrium</a:t>
              </a:r>
              <a:r>
                <a:rPr lang="en-US" b="1" i="1" dirty="0"/>
                <a:t> </a:t>
              </a:r>
              <a:r>
                <a:rPr lang="en-US" b="1" i="1" dirty="0" err="1"/>
                <a:t>taylori</a:t>
              </a:r>
              <a:endParaRPr lang="ru-RU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6308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Пелликулярные</a:t>
            </a:r>
            <a:r>
              <a:rPr lang="ru-RU" dirty="0" smtClean="0"/>
              <a:t> цисты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651130"/>
            <a:ext cx="4925291" cy="4710553"/>
          </a:xfrm>
        </p:spPr>
        <p:txBody>
          <a:bodyPr>
            <a:normAutofit/>
          </a:bodyPr>
          <a:lstStyle/>
          <a:p>
            <a:r>
              <a:rPr lang="ru-RU" dirty="0" smtClean="0"/>
              <a:t>Могут быть сформированы как вегетативными клетками, так и </a:t>
            </a:r>
            <a:r>
              <a:rPr lang="ru-RU" dirty="0" err="1" smtClean="0"/>
              <a:t>планозиготами</a:t>
            </a:r>
            <a:r>
              <a:rPr lang="ru-RU" dirty="0" smtClean="0"/>
              <a:t>, при резком ухудшении условий среды</a:t>
            </a:r>
          </a:p>
          <a:p>
            <a:r>
              <a:rPr lang="ru-RU" dirty="0" smtClean="0"/>
              <a:t>Наличие этого типа цист характерно для динофлагеллят с развитым </a:t>
            </a:r>
            <a:r>
              <a:rPr lang="ru-RU" dirty="0" err="1" smtClean="0"/>
              <a:t>пелликулярным</a:t>
            </a:r>
            <a:r>
              <a:rPr lang="ru-RU" dirty="0" smtClean="0"/>
              <a:t> слоем теки (смотри слайд № 6)</a:t>
            </a:r>
            <a:endParaRPr lang="ru-RU" dirty="0"/>
          </a:p>
        </p:txBody>
      </p:sp>
      <p:pic>
        <p:nvPicPr>
          <p:cNvPr id="6" name="Picture 2" descr="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4" b="33921"/>
          <a:stretch/>
        </p:blipFill>
        <p:spPr bwMode="auto">
          <a:xfrm>
            <a:off x="8857680" y="635569"/>
            <a:ext cx="2855103" cy="568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091153" y="1466410"/>
            <a:ext cx="1672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 </a:t>
            </a:r>
            <a:r>
              <a:rPr lang="en-US" b="1" i="1" dirty="0" err="1"/>
              <a:t>Lingulodinium</a:t>
            </a:r>
            <a:r>
              <a:rPr lang="en-US" b="1" i="1" dirty="0"/>
              <a:t> </a:t>
            </a:r>
            <a:r>
              <a:rPr lang="en-US" b="1" i="1" dirty="0" err="1"/>
              <a:t>polyedrum</a:t>
            </a:r>
            <a:endParaRPr lang="ru-RU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072682" y="4500555"/>
            <a:ext cx="1672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 </a:t>
            </a:r>
            <a:r>
              <a:rPr lang="en-US" b="1" i="1" dirty="0" err="1"/>
              <a:t>Alexandrium</a:t>
            </a:r>
            <a:r>
              <a:rPr lang="en-US" b="1" i="1" dirty="0"/>
              <a:t> </a:t>
            </a:r>
            <a:r>
              <a:rPr lang="en-US" b="1" i="1" dirty="0" err="1"/>
              <a:t>taylori</a:t>
            </a:r>
            <a:endParaRPr lang="ru-RU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9924963" y="669311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Вегетативная</a:t>
            </a:r>
            <a:endParaRPr lang="ru-RU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543801" y="3654415"/>
            <a:ext cx="1044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/>
              <a:t>Половая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402877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10" y="108855"/>
            <a:ext cx="9719035" cy="659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3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Экология </a:t>
            </a:r>
            <a:r>
              <a:rPr lang="ru-RU" dirty="0" err="1" smtClean="0"/>
              <a:t>динофлагеллят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1527" y="1391513"/>
            <a:ext cx="6001161" cy="4298025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Примерно половина видов способна к фотосинтезу. При этом для них характерна </a:t>
            </a:r>
            <a:r>
              <a:rPr lang="ru-RU" dirty="0" err="1" smtClean="0"/>
              <a:t>миксотрофия</a:t>
            </a:r>
            <a:r>
              <a:rPr lang="ru-RU" dirty="0" smtClean="0"/>
              <a:t> – большинство </a:t>
            </a:r>
            <a:r>
              <a:rPr lang="ru-RU" dirty="0" err="1" smtClean="0"/>
              <a:t>фототрофных</a:t>
            </a:r>
            <a:r>
              <a:rPr lang="ru-RU" dirty="0" smtClean="0"/>
              <a:t> </a:t>
            </a:r>
            <a:r>
              <a:rPr lang="ru-RU" dirty="0" err="1" smtClean="0"/>
              <a:t>динофлагеллят</a:t>
            </a:r>
            <a:r>
              <a:rPr lang="ru-RU" dirty="0" smtClean="0"/>
              <a:t> способны к гетеротрофному питанию</a:t>
            </a:r>
          </a:p>
          <a:p>
            <a:r>
              <a:rPr lang="ru-RU" dirty="0" smtClean="0"/>
              <a:t>Среди гетеротрофных представителей встречаются свободноживущие формы, симбионты и паразиты</a:t>
            </a:r>
          </a:p>
          <a:p>
            <a:r>
              <a:rPr lang="ru-RU" dirty="0" smtClean="0"/>
              <a:t>Свободноживущие </a:t>
            </a:r>
            <a:r>
              <a:rPr lang="ru-RU" dirty="0" err="1" smtClean="0"/>
              <a:t>динофлагелляты</a:t>
            </a:r>
            <a:r>
              <a:rPr lang="ru-RU" dirty="0" smtClean="0"/>
              <a:t> могут иметь </a:t>
            </a:r>
            <a:r>
              <a:rPr lang="ru-RU" b="1" dirty="0" err="1" smtClean="0"/>
              <a:t>цитостом</a:t>
            </a:r>
            <a:r>
              <a:rPr lang="ru-RU" dirty="0" smtClean="0"/>
              <a:t> (</a:t>
            </a:r>
            <a:r>
              <a:rPr lang="en-US" i="1" dirty="0" err="1"/>
              <a:t>Oxyrrhis</a:t>
            </a:r>
            <a:r>
              <a:rPr lang="en-US" i="1" dirty="0"/>
              <a:t>, </a:t>
            </a:r>
            <a:r>
              <a:rPr lang="en-US" i="1" dirty="0" err="1" smtClean="0"/>
              <a:t>Noctiluca</a:t>
            </a:r>
            <a:r>
              <a:rPr lang="ru-RU" i="1" dirty="0" smtClean="0"/>
              <a:t>, </a:t>
            </a:r>
            <a:r>
              <a:rPr lang="en-US" i="1" dirty="0" err="1" smtClean="0"/>
              <a:t>Erythropsidinium</a:t>
            </a:r>
            <a:r>
              <a:rPr lang="ru-RU" dirty="0" smtClean="0"/>
              <a:t>), другие, такие как </a:t>
            </a:r>
            <a:r>
              <a:rPr lang="en-US" i="1" dirty="0" err="1"/>
              <a:t>Protoperidinium</a:t>
            </a:r>
            <a:r>
              <a:rPr lang="en-US" dirty="0" smtClean="0"/>
              <a:t>,</a:t>
            </a:r>
            <a:r>
              <a:rPr lang="ru-RU" dirty="0" smtClean="0"/>
              <a:t> формируют особую псевдоподию – </a:t>
            </a:r>
            <a:r>
              <a:rPr lang="ru-RU" b="1" dirty="0" err="1" smtClean="0"/>
              <a:t>паллиум</a:t>
            </a:r>
            <a:r>
              <a:rPr lang="ru-RU" dirty="0" smtClean="0"/>
              <a:t>, которая покрывает жертву, после чего происходит её переваривание за пределами клетки</a:t>
            </a:r>
          </a:p>
          <a:p>
            <a:r>
              <a:rPr lang="ru-RU" dirty="0" smtClean="0"/>
              <a:t>Ещё одна особая органелла – </a:t>
            </a:r>
            <a:r>
              <a:rPr lang="ru-RU" b="1" dirty="0" err="1" smtClean="0"/>
              <a:t>педункулюм</a:t>
            </a:r>
            <a:r>
              <a:rPr lang="ru-RU" dirty="0" smtClean="0"/>
              <a:t>, позволяет представителям таких родов как </a:t>
            </a:r>
            <a:r>
              <a:rPr lang="en-US" i="1" dirty="0" err="1" smtClean="0"/>
              <a:t>Paulsenella</a:t>
            </a:r>
            <a:r>
              <a:rPr lang="ru-RU" i="1" dirty="0" smtClean="0"/>
              <a:t> </a:t>
            </a:r>
            <a:r>
              <a:rPr lang="ru-RU" dirty="0" smtClean="0"/>
              <a:t>и </a:t>
            </a:r>
            <a:r>
              <a:rPr lang="en-US" i="1" dirty="0" err="1" smtClean="0"/>
              <a:t>Pfiesteria</a:t>
            </a:r>
            <a:r>
              <a:rPr lang="ru-RU" i="1" dirty="0" smtClean="0"/>
              <a:t> </a:t>
            </a:r>
            <a:r>
              <a:rPr lang="ru-RU" dirty="0" smtClean="0"/>
              <a:t>высасывать содержимое клетки жертвы</a:t>
            </a:r>
            <a:endParaRPr lang="ru-RU" i="1" dirty="0" smtClean="0"/>
          </a:p>
          <a:p>
            <a:endParaRPr lang="ru-RU" dirty="0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488" y="162362"/>
            <a:ext cx="3645037" cy="273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24544" y="2896139"/>
            <a:ext cx="3645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Protoperidinium</a:t>
            </a:r>
            <a:r>
              <a:rPr lang="en-US" i="1" dirty="0" smtClean="0"/>
              <a:t> </a:t>
            </a:r>
            <a:r>
              <a:rPr lang="ru-RU" dirty="0" smtClean="0"/>
              <a:t>поглощает цепочку</a:t>
            </a:r>
          </a:p>
          <a:p>
            <a:r>
              <a:rPr lang="ru-RU" dirty="0" smtClean="0"/>
              <a:t>диатомей</a:t>
            </a:r>
            <a:endParaRPr lang="ru-RU" dirty="0"/>
          </a:p>
        </p:txBody>
      </p:sp>
      <p:pic>
        <p:nvPicPr>
          <p:cNvPr id="1028" name="Picture 4" descr="https://www.e-algae.org/upload/thumbnails/algae-31-1-17f2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10"/>
          <a:stretch/>
        </p:blipFill>
        <p:spPr bwMode="auto">
          <a:xfrm>
            <a:off x="6023381" y="3542471"/>
            <a:ext cx="6168619" cy="3315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5781" y="5689538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Aduncodinium</a:t>
            </a:r>
            <a:r>
              <a:rPr lang="en-US" i="1" dirty="0"/>
              <a:t> </a:t>
            </a:r>
            <a:r>
              <a:rPr lang="en-US" i="1" dirty="0" err="1" smtClean="0"/>
              <a:t>glandula</a:t>
            </a:r>
            <a:r>
              <a:rPr lang="en-US" i="1" dirty="0" smtClean="0"/>
              <a:t> </a:t>
            </a:r>
            <a:r>
              <a:rPr lang="ru-RU" dirty="0" smtClean="0"/>
              <a:t>высасывает содержимое клетки</a:t>
            </a:r>
          </a:p>
          <a:p>
            <a:pPr algn="r"/>
            <a:r>
              <a:rPr lang="en-US" i="1" dirty="0" err="1"/>
              <a:t>Heterocapsa</a:t>
            </a:r>
            <a:r>
              <a:rPr lang="en-US" i="1" dirty="0"/>
              <a:t> </a:t>
            </a:r>
            <a:r>
              <a:rPr lang="en-US" i="1" dirty="0" smtClean="0"/>
              <a:t>triquetra</a:t>
            </a:r>
            <a:r>
              <a:rPr lang="ru-RU" i="1" dirty="0" smtClean="0"/>
              <a:t>. </a:t>
            </a:r>
            <a:r>
              <a:rPr lang="ru-RU" i="1" dirty="0" err="1" smtClean="0"/>
              <a:t>Педункулюм</a:t>
            </a:r>
            <a:r>
              <a:rPr lang="ru-RU" i="1" dirty="0" smtClean="0"/>
              <a:t> отмечен красной стрелкой</a:t>
            </a:r>
            <a:r>
              <a:rPr lang="ru-RU" dirty="0" smtClean="0"/>
              <a:t> 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2067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Симбионты и паразиты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745" y="1474643"/>
            <a:ext cx="7204364" cy="2931102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 smtClean="0"/>
              <a:t>Динофлагеллятных</a:t>
            </a:r>
            <a:r>
              <a:rPr lang="ru-RU" dirty="0" smtClean="0"/>
              <a:t> симбионтов имеют многие морские беспозвоночные: коралловые полипы, актинии, медузы, голожаберные и двустворчатые моллюски. Симбионт потребляет продукты жизнедеятельности хозяина, например продукты обмена азота или фосфора, а в замен отдаёт до </a:t>
            </a:r>
            <a:r>
              <a:rPr lang="en-US" dirty="0" smtClean="0"/>
              <a:t>40% </a:t>
            </a:r>
            <a:r>
              <a:rPr lang="ru-RU" dirty="0" smtClean="0"/>
              <a:t>произведённой в результате фотосинтеза органики. Одними из основных </a:t>
            </a:r>
            <a:r>
              <a:rPr lang="ru-RU" dirty="0" err="1" smtClean="0"/>
              <a:t>динофлагеллят</a:t>
            </a:r>
            <a:r>
              <a:rPr lang="ru-RU" dirty="0" smtClean="0"/>
              <a:t>-симбионтов являются представители рода </a:t>
            </a:r>
            <a:r>
              <a:rPr lang="en-US" i="1" dirty="0" err="1" smtClean="0"/>
              <a:t>Symbiodinium</a:t>
            </a:r>
            <a:r>
              <a:rPr lang="en-US" i="1" dirty="0"/>
              <a:t> </a:t>
            </a:r>
            <a:endParaRPr lang="en-US" dirty="0" smtClean="0"/>
          </a:p>
          <a:p>
            <a:r>
              <a:rPr lang="ru-RU" dirty="0" smtClean="0"/>
              <a:t>Среди паразитических представителей встречаются как </a:t>
            </a:r>
            <a:r>
              <a:rPr lang="ru-RU" dirty="0" err="1" smtClean="0"/>
              <a:t>экто</a:t>
            </a:r>
            <a:r>
              <a:rPr lang="ru-RU" dirty="0" smtClean="0"/>
              <a:t> (</a:t>
            </a:r>
            <a:r>
              <a:rPr lang="en-US" i="1" dirty="0" err="1" smtClean="0"/>
              <a:t>Piscinoodinium</a:t>
            </a:r>
            <a:r>
              <a:rPr lang="ru-RU" dirty="0" smtClean="0"/>
              <a:t>), так и эндопаразиты (</a:t>
            </a:r>
            <a:r>
              <a:rPr lang="en-US" i="1" dirty="0" err="1"/>
              <a:t>Blastodinium</a:t>
            </a:r>
            <a:r>
              <a:rPr lang="ru-RU" dirty="0" smtClean="0"/>
              <a:t>)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7664275" y="3448549"/>
            <a:ext cx="4535055" cy="3376211"/>
            <a:chOff x="6724475" y="2504470"/>
            <a:chExt cx="4535055" cy="3376211"/>
          </a:xfrm>
        </p:grpSpPr>
        <p:pic>
          <p:nvPicPr>
            <p:cNvPr id="2050" name="Picture 2" descr="ÐÐ°ÑÑÐ¸Ð½ÐºÐ¸ Ð¿Ð¾ Ð·Ð°Ð¿ÑÐ¾ÑÑ Piscinoodinium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1957" y="2504470"/>
              <a:ext cx="4081608" cy="27829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724475" y="5234350"/>
              <a:ext cx="45350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err="1" smtClean="0"/>
                <a:t>Трофонты</a:t>
              </a:r>
              <a:r>
                <a:rPr lang="ru-RU" dirty="0" smtClean="0"/>
                <a:t> </a:t>
              </a:r>
              <a:r>
                <a:rPr lang="en-US" i="1" dirty="0" err="1"/>
                <a:t>Piscinoodinium</a:t>
              </a:r>
              <a:r>
                <a:rPr lang="en-US" i="1" dirty="0"/>
                <a:t> </a:t>
              </a:r>
              <a:r>
                <a:rPr lang="en-US" i="1" dirty="0" err="1" smtClean="0"/>
                <a:t>pillulare</a:t>
              </a:r>
              <a:r>
                <a:rPr lang="ru-RU" dirty="0" smtClean="0"/>
                <a:t> на жабрах</a:t>
              </a:r>
            </a:p>
            <a:p>
              <a:r>
                <a:rPr lang="ru-RU" dirty="0" smtClean="0"/>
                <a:t>рыбы</a:t>
              </a:r>
              <a:endParaRPr lang="ru-RU" dirty="0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973495" y="4405745"/>
            <a:ext cx="5445273" cy="2319073"/>
            <a:chOff x="554181" y="4405745"/>
            <a:chExt cx="5445273" cy="2319073"/>
          </a:xfrm>
        </p:grpSpPr>
        <p:pic>
          <p:nvPicPr>
            <p:cNvPr id="2052" name="Picture 4" descr="ÐÐ¾ÑÐ¾Ð¶ÐµÐµ Ð¸Ð·Ð¾Ð±ÑÐ°Ð¶ÐµÐ½Ð¸Ðµ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614"/>
            <a:stretch/>
          </p:blipFill>
          <p:spPr bwMode="auto">
            <a:xfrm>
              <a:off x="554181" y="4405745"/>
              <a:ext cx="4444855" cy="1593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54181" y="6078487"/>
              <a:ext cx="54452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Blastodinium</a:t>
              </a:r>
              <a:r>
                <a:rPr lang="ru-RU" i="1" dirty="0" smtClean="0"/>
                <a:t> </a:t>
              </a:r>
              <a:r>
                <a:rPr lang="en-US" i="1" dirty="0" err="1" smtClean="0"/>
                <a:t>hyalinum</a:t>
              </a:r>
              <a:r>
                <a:rPr lang="ru-RU" i="1" dirty="0" smtClean="0"/>
                <a:t> </a:t>
              </a:r>
              <a:r>
                <a:rPr lang="ru-RU" dirty="0" smtClean="0"/>
                <a:t>внутри планктонного рачка</a:t>
              </a:r>
              <a:r>
                <a:rPr lang="en-US" dirty="0" smtClean="0"/>
                <a:t> (A)</a:t>
              </a:r>
              <a:r>
                <a:rPr lang="ru-RU" dirty="0" smtClean="0"/>
                <a:t> </a:t>
              </a:r>
              <a:endParaRPr lang="en-US" dirty="0" smtClean="0"/>
            </a:p>
            <a:p>
              <a:r>
                <a:rPr lang="ru-RU" dirty="0" smtClean="0"/>
                <a:t>и отдельно (</a:t>
              </a:r>
              <a:r>
                <a:rPr lang="en-US" dirty="0" smtClean="0"/>
                <a:t>B)</a:t>
              </a:r>
              <a:endParaRPr lang="ru-RU" dirty="0"/>
            </a:p>
          </p:txBody>
        </p:sp>
      </p:grpSp>
      <p:pic>
        <p:nvPicPr>
          <p:cNvPr id="2054" name="Picture 6" descr="ÐÐ°ÑÑÐ¸Ð½ÐºÐ¸ Ð¿Ð¾ Ð·Ð°Ð¿ÑÐ¾ÑÑ symbiodini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805" y="223645"/>
            <a:ext cx="4095585" cy="30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08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Внутриклеточные паразиты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619" y="5085530"/>
            <a:ext cx="4943763" cy="1041545"/>
          </a:xfrm>
        </p:spPr>
        <p:txBody>
          <a:bodyPr>
            <a:normAutofit fontScale="92500"/>
          </a:bodyPr>
          <a:lstStyle/>
          <a:p>
            <a:r>
              <a:rPr lang="en-US" i="1" dirty="0" err="1" smtClean="0"/>
              <a:t>Amoebophrya</a:t>
            </a:r>
            <a:r>
              <a:rPr lang="en-US" i="1" dirty="0" smtClean="0"/>
              <a:t> </a:t>
            </a:r>
            <a:r>
              <a:rPr lang="ru-RU" dirty="0" smtClean="0"/>
              <a:t>– внутриядерные паразиты </a:t>
            </a:r>
            <a:r>
              <a:rPr lang="ru-RU" dirty="0" err="1" smtClean="0"/>
              <a:t>динофлагеллят</a:t>
            </a:r>
            <a:r>
              <a:rPr lang="ru-RU" dirty="0" smtClean="0"/>
              <a:t> </a:t>
            </a:r>
            <a:endParaRPr lang="ru-RU" i="1" dirty="0"/>
          </a:p>
        </p:txBody>
      </p:sp>
      <p:pic>
        <p:nvPicPr>
          <p:cNvPr id="4098" name="Picture 2" descr="ÐÐ°ÑÑÐ¸Ð½ÐºÐ¸ Ð¿Ð¾ Ð·Ð°Ð¿ÑÐ¾ÑÑ Amoebophry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42"/>
          <a:stretch/>
        </p:blipFill>
        <p:spPr bwMode="auto">
          <a:xfrm>
            <a:off x="679012" y="1412730"/>
            <a:ext cx="3782152" cy="336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media.nordicmicroalgae.org/large/Amoebophrya%20ceratii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484" y="2067525"/>
            <a:ext cx="6924408" cy="264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63497" y="5085530"/>
            <a:ext cx="6219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A-F – </a:t>
            </a:r>
            <a:r>
              <a:rPr lang="ru-RU" sz="2000" dirty="0" err="1" smtClean="0"/>
              <a:t>трофонты</a:t>
            </a:r>
            <a:r>
              <a:rPr lang="ru-RU" sz="2000" dirty="0" smtClean="0"/>
              <a:t> в разных </a:t>
            </a:r>
            <a:r>
              <a:rPr lang="ru-RU" sz="2000" dirty="0" err="1" smtClean="0"/>
              <a:t>динофлагеллятах</a:t>
            </a:r>
            <a:endParaRPr lang="ru-RU" sz="2000" dirty="0" smtClean="0"/>
          </a:p>
          <a:p>
            <a:r>
              <a:rPr lang="en-US" sz="2000" dirty="0" smtClean="0"/>
              <a:t>G – </a:t>
            </a:r>
            <a:r>
              <a:rPr lang="ru-RU" sz="2000" dirty="0" err="1" smtClean="0"/>
              <a:t>вермиформная</a:t>
            </a:r>
            <a:r>
              <a:rPr lang="ru-RU" sz="2000" dirty="0" smtClean="0"/>
              <a:t> стадия, стрелками указаны жгутики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54685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Цветения и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err="1" smtClean="0"/>
              <a:t>биолюминисценция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825625"/>
            <a:ext cx="5703251" cy="4351338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Многие </a:t>
            </a:r>
            <a:r>
              <a:rPr lang="ru-RU" dirty="0" err="1" smtClean="0"/>
              <a:t>динофлагелляты</a:t>
            </a:r>
            <a:r>
              <a:rPr lang="ru-RU" dirty="0" smtClean="0"/>
              <a:t> могут при особенно благоприятных условиях среды формировать цветения, называемые красными приливами. При этом в воде могут накапливаться токсины, что приводит к массовой гибели животных и иногда людей</a:t>
            </a:r>
          </a:p>
          <a:p>
            <a:r>
              <a:rPr lang="ru-RU" dirty="0" smtClean="0"/>
              <a:t>Некоторые планктонные виды динофлагеллят способны к </a:t>
            </a:r>
            <a:r>
              <a:rPr lang="ru-RU" dirty="0" err="1" smtClean="0"/>
              <a:t>биолюминисценции</a:t>
            </a:r>
            <a:r>
              <a:rPr lang="ru-RU" dirty="0" smtClean="0"/>
              <a:t>. При механическом раздражении такие клетки производят вспышку света. Около 18 видов обладают этой способностью, однако наиболее значимыми являются </a:t>
            </a:r>
            <a:r>
              <a:rPr lang="en-US" i="1" dirty="0" err="1" smtClean="0"/>
              <a:t>Pyrocystis</a:t>
            </a:r>
            <a:r>
              <a:rPr lang="ru-RU" i="1" dirty="0" smtClean="0"/>
              <a:t> </a:t>
            </a:r>
            <a:r>
              <a:rPr lang="en-US" i="1" dirty="0" err="1" smtClean="0"/>
              <a:t>noctiluca</a:t>
            </a:r>
            <a:r>
              <a:rPr lang="ru-RU" i="1" dirty="0" smtClean="0"/>
              <a:t> </a:t>
            </a:r>
            <a:r>
              <a:rPr lang="ru-RU" dirty="0" smtClean="0"/>
              <a:t>и </a:t>
            </a:r>
            <a:r>
              <a:rPr lang="en-US" i="1" dirty="0" err="1"/>
              <a:t>Noctiluca</a:t>
            </a:r>
            <a:r>
              <a:rPr lang="en-US" i="1" dirty="0"/>
              <a:t> </a:t>
            </a:r>
            <a:r>
              <a:rPr lang="en-US" i="1" dirty="0" err="1"/>
              <a:t>scintillans</a:t>
            </a:r>
            <a:endParaRPr lang="ru-RU" i="1" dirty="0"/>
          </a:p>
        </p:txBody>
      </p:sp>
      <p:pic>
        <p:nvPicPr>
          <p:cNvPr id="3074" name="Picture 2" descr="ÐÐ°ÑÑÐ¸Ð½ÐºÐ¸ Ð¿Ð¾ Ð·Ð°Ð¿ÑÐ¾ÑÑ noctiluca bioluminesc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592" y="4306583"/>
            <a:ext cx="3982792" cy="232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34574" y="5934670"/>
            <a:ext cx="20340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/>
              <a:t>Свечение </a:t>
            </a:r>
            <a:endParaRPr lang="en-US" dirty="0" smtClean="0"/>
          </a:p>
          <a:p>
            <a:pPr algn="r"/>
            <a:r>
              <a:rPr lang="en-US" i="1" dirty="0" err="1" smtClean="0"/>
              <a:t>Noctiluca</a:t>
            </a:r>
            <a:r>
              <a:rPr lang="en-US" i="1" dirty="0" smtClean="0"/>
              <a:t> </a:t>
            </a:r>
            <a:r>
              <a:rPr lang="en-US" i="1" dirty="0" err="1"/>
              <a:t>scintillans</a:t>
            </a:r>
            <a:endParaRPr lang="ru-RU" i="1" dirty="0"/>
          </a:p>
          <a:p>
            <a:pPr algn="r"/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6" name="Picture 4" descr="https://www.sciencedaily.com/images/2015/09/150901144353_1_900x6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450" y="45541"/>
            <a:ext cx="5340252" cy="356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32157" y="3593723"/>
            <a:ext cx="5249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Цветение </a:t>
            </a:r>
            <a:r>
              <a:rPr lang="en-US" i="1" dirty="0" err="1"/>
              <a:t>Alexandrium</a:t>
            </a:r>
            <a:r>
              <a:rPr lang="en-US" i="1" dirty="0"/>
              <a:t> </a:t>
            </a:r>
            <a:r>
              <a:rPr lang="en-US" i="1" dirty="0" err="1" smtClean="0"/>
              <a:t>monilatum</a:t>
            </a:r>
            <a:r>
              <a:rPr lang="ru-RU" i="1" dirty="0" smtClean="0"/>
              <a:t> </a:t>
            </a:r>
            <a:r>
              <a:rPr lang="ru-RU" dirty="0" smtClean="0"/>
              <a:t>в </a:t>
            </a:r>
            <a:r>
              <a:rPr lang="ru-RU" dirty="0" err="1" smtClean="0"/>
              <a:t>Чесапикском</a:t>
            </a:r>
            <a:r>
              <a:rPr lang="ru-RU" dirty="0" smtClean="0"/>
              <a:t> заливе, США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106119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7055" y="193963"/>
            <a:ext cx="9144000" cy="1145310"/>
          </a:xfrm>
        </p:spPr>
        <p:txBody>
          <a:bodyPr>
            <a:normAutofit/>
          </a:bodyPr>
          <a:lstStyle/>
          <a:p>
            <a:r>
              <a:rPr lang="en-US" sz="7200" b="1" i="1" dirty="0" err="1">
                <a:solidFill>
                  <a:srgbClr val="0070C0"/>
                </a:solidFill>
              </a:rPr>
              <a:t>Myzozoa</a:t>
            </a:r>
            <a:endParaRPr lang="ru-RU" sz="8800" b="1" i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ÐÐ°ÑÑÐ¸Ð½ÐºÐ¸ Ð¿Ð¾ Ð·Ð°Ð¿ÑÐ¾ÑÑ Myzozo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66"/>
          <a:stretch/>
        </p:blipFill>
        <p:spPr bwMode="auto">
          <a:xfrm>
            <a:off x="736772" y="1339273"/>
            <a:ext cx="10829294" cy="521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89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000755"/>
            <a:ext cx="3743036" cy="4089545"/>
          </a:xfrm>
        </p:spPr>
        <p:txBody>
          <a:bodyPr/>
          <a:lstStyle/>
          <a:p>
            <a:r>
              <a:rPr lang="en-US" dirty="0" smtClean="0"/>
              <a:t>3 </a:t>
            </a:r>
            <a:r>
              <a:rPr lang="ru-RU" dirty="0" smtClean="0"/>
              <a:t>рода</a:t>
            </a:r>
          </a:p>
          <a:p>
            <a:pPr lvl="1"/>
            <a:r>
              <a:rPr lang="en-US" i="1" dirty="0" err="1" smtClean="0"/>
              <a:t>Perkinsus</a:t>
            </a:r>
            <a:r>
              <a:rPr lang="ru-RU" i="1" dirty="0" smtClean="0"/>
              <a:t> </a:t>
            </a:r>
            <a:r>
              <a:rPr lang="ru-RU" dirty="0" smtClean="0"/>
              <a:t>(паразиты двустворчатых моллюсков)</a:t>
            </a:r>
            <a:endParaRPr lang="en-US" dirty="0" smtClean="0"/>
          </a:p>
          <a:p>
            <a:pPr lvl="1"/>
            <a:r>
              <a:rPr lang="en-US" i="1" dirty="0" err="1" smtClean="0"/>
              <a:t>Parvilucifera</a:t>
            </a:r>
            <a:r>
              <a:rPr lang="ru-RU" i="1" dirty="0" smtClean="0"/>
              <a:t> </a:t>
            </a:r>
            <a:r>
              <a:rPr lang="ru-RU" dirty="0" smtClean="0"/>
              <a:t>(паразиты протистов)</a:t>
            </a:r>
            <a:endParaRPr lang="en-US" i="1" dirty="0" smtClean="0"/>
          </a:p>
          <a:p>
            <a:pPr lvl="1"/>
            <a:r>
              <a:rPr lang="en-US" i="1" dirty="0" err="1" smtClean="0"/>
              <a:t>Rastrimonas</a:t>
            </a:r>
            <a:r>
              <a:rPr lang="ru-RU" i="1" dirty="0" smtClean="0"/>
              <a:t> </a:t>
            </a:r>
            <a:r>
              <a:rPr lang="ru-RU" dirty="0"/>
              <a:t>(паразиты протистов)</a:t>
            </a:r>
            <a:endParaRPr lang="ru-RU" i="1" dirty="0" smtClean="0"/>
          </a:p>
          <a:p>
            <a:pPr lvl="1"/>
            <a:endParaRPr lang="ru-RU" i="1" dirty="0" smtClean="0"/>
          </a:p>
          <a:p>
            <a:pPr lvl="1"/>
            <a:endParaRPr lang="ru-RU" i="1" dirty="0" smtClean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i="1" dirty="0" err="1" smtClean="0">
                <a:solidFill>
                  <a:srgbClr val="C00000"/>
                </a:solidFill>
              </a:rPr>
              <a:t>Perkinsozoa</a:t>
            </a:r>
            <a:r>
              <a:rPr lang="en-US" sz="7200" b="1" i="1" dirty="0" smtClean="0">
                <a:solidFill>
                  <a:srgbClr val="C00000"/>
                </a:solidFill>
              </a:rPr>
              <a:t> </a:t>
            </a:r>
            <a:endParaRPr lang="ru-RU" sz="7200" i="1" dirty="0">
              <a:solidFill>
                <a:srgbClr val="C0000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8552872" y="2363625"/>
            <a:ext cx="3038764" cy="2199137"/>
            <a:chOff x="5890573" y="1534349"/>
            <a:chExt cx="3644036" cy="2511177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/>
            <a:srcRect t="6072"/>
            <a:stretch/>
          </p:blipFill>
          <p:spPr>
            <a:xfrm>
              <a:off x="6001333" y="1534349"/>
              <a:ext cx="3533276" cy="214184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890573" y="3676194"/>
              <a:ext cx="2248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Parvilucifera</a:t>
              </a:r>
              <a:r>
                <a:rPr lang="en-US" i="1" dirty="0"/>
                <a:t> </a:t>
              </a:r>
              <a:r>
                <a:rPr lang="en-US" i="1" dirty="0" err="1" smtClean="0"/>
                <a:t>infectans</a:t>
              </a:r>
              <a:endParaRPr lang="ru-RU" dirty="0"/>
            </a:p>
          </p:txBody>
        </p:sp>
      </p:grpSp>
      <p:pic>
        <p:nvPicPr>
          <p:cNvPr id="1026" name="Picture 2" descr="Negative staining of the zoospore of Perkinsus sp. isolated from Macoma balthica. Scale bar = 2 lm (from Coss et al., 2001, p. 49) ( Ã by the Society of Protozoologists, 2001. With permission from Wiley-Blackwell) Â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81" y="2326901"/>
            <a:ext cx="2766601" cy="203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19781" y="4276268"/>
            <a:ext cx="191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Perkinsus</a:t>
            </a:r>
            <a:r>
              <a:rPr lang="en-US" i="1" dirty="0"/>
              <a:t> </a:t>
            </a:r>
            <a:r>
              <a:rPr lang="en-US" i="1" dirty="0" smtClean="0"/>
              <a:t>sp.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7296727" y="1485574"/>
            <a:ext cx="1689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ru-RU" sz="2800" dirty="0" smtClean="0"/>
              <a:t>Зооспоры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116601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7093044" cy="1029627"/>
          </a:xfrm>
        </p:spPr>
        <p:txBody>
          <a:bodyPr>
            <a:noAutofit/>
          </a:bodyPr>
          <a:lstStyle/>
          <a:p>
            <a:r>
              <a:rPr lang="ru-RU" sz="3600" dirty="0" smtClean="0"/>
              <a:t>Жизненны</a:t>
            </a:r>
            <a:r>
              <a:rPr lang="ru-RU" sz="3600" dirty="0"/>
              <a:t>й</a:t>
            </a:r>
            <a:r>
              <a:rPr lang="ru-RU" sz="3600" dirty="0" smtClean="0"/>
              <a:t> цикл </a:t>
            </a:r>
            <a:r>
              <a:rPr lang="en-US" sz="3600" b="1" i="1" dirty="0" err="1"/>
              <a:t>Parvilucifera</a:t>
            </a:r>
            <a:r>
              <a:rPr lang="ru-RU" sz="3600" dirty="0" smtClean="0"/>
              <a:t> </a:t>
            </a:r>
            <a:r>
              <a:rPr lang="en-US" sz="3600" b="1" i="1" dirty="0" err="1"/>
              <a:t>infe</a:t>
            </a:r>
            <a:r>
              <a:rPr lang="ru-RU" sz="3600" b="1" i="1" dirty="0"/>
              <a:t>с</a:t>
            </a:r>
            <a:r>
              <a:rPr lang="en-US" sz="3600" b="1" i="1" dirty="0" smtClean="0"/>
              <a:t>tans</a:t>
            </a:r>
            <a:r>
              <a:rPr lang="ru-RU" sz="3600" b="1" i="1" dirty="0" smtClean="0"/>
              <a:t> </a:t>
            </a:r>
            <a:r>
              <a:rPr lang="ru-RU" sz="3600" dirty="0" smtClean="0"/>
              <a:t>(паразиты динофлагеллят)</a:t>
            </a:r>
            <a:r>
              <a:rPr lang="en-US" sz="3600" i="1" dirty="0" smtClean="0"/>
              <a:t>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1579418"/>
            <a:ext cx="6072910" cy="495235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Fig. 1-6. Infection of </a:t>
            </a:r>
            <a:r>
              <a:rPr lang="en-US" b="1" i="1" dirty="0" err="1"/>
              <a:t>Parvilucifera</a:t>
            </a:r>
            <a:r>
              <a:rPr lang="en-US" b="1" i="1" dirty="0"/>
              <a:t> </a:t>
            </a:r>
            <a:r>
              <a:rPr lang="en-US" b="1" i="1" dirty="0" err="1" smtClean="0"/>
              <a:t>infe</a:t>
            </a:r>
            <a:r>
              <a:rPr lang="ru-RU" b="1" i="1" dirty="0" smtClean="0"/>
              <a:t>с</a:t>
            </a:r>
            <a:r>
              <a:rPr lang="en-US" b="1" i="1" dirty="0" smtClean="0"/>
              <a:t>tans</a:t>
            </a:r>
            <a:r>
              <a:rPr lang="en-US" i="1" dirty="0" smtClean="0"/>
              <a:t> </a:t>
            </a:r>
            <a:r>
              <a:rPr lang="en-US" dirty="0"/>
              <a:t>sp. </a:t>
            </a:r>
            <a:r>
              <a:rPr lang="en-US" dirty="0" err="1"/>
              <a:t>nov.</a:t>
            </a:r>
            <a:r>
              <a:rPr lang="en-US" dirty="0"/>
              <a:t> in </a:t>
            </a:r>
            <a:r>
              <a:rPr lang="en-US" i="1" dirty="0" err="1"/>
              <a:t>Dinophysis</a:t>
            </a:r>
            <a:r>
              <a:rPr lang="en-US" i="1" dirty="0"/>
              <a:t> </a:t>
            </a:r>
            <a:r>
              <a:rPr lang="en-US" i="1" dirty="0" err="1"/>
              <a:t>noroegica</a:t>
            </a:r>
            <a:r>
              <a:rPr lang="en-US" i="1" dirty="0"/>
              <a:t>. </a:t>
            </a:r>
            <a:endParaRPr lang="en-US" i="1" dirty="0" smtClean="0"/>
          </a:p>
          <a:p>
            <a:pPr marL="514350" indent="-514350">
              <a:buAutoNum type="arabicPeriod"/>
            </a:pPr>
            <a:r>
              <a:rPr lang="en-US" dirty="0" smtClean="0"/>
              <a:t>Early </a:t>
            </a:r>
            <a:r>
              <a:rPr lang="en-US" dirty="0"/>
              <a:t>infection (after c. 1 day), showing </a:t>
            </a:r>
            <a:r>
              <a:rPr lang="en-US" dirty="0" smtClean="0"/>
              <a:t>typical granular </a:t>
            </a:r>
            <a:r>
              <a:rPr lang="en-US" dirty="0"/>
              <a:t>appearance of the chloroplasts. Live cell, the parasite indicated by arrow. 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Late </a:t>
            </a:r>
            <a:r>
              <a:rPr lang="en-US" dirty="0"/>
              <a:t>infection (after c. 2 days), the host </a:t>
            </a:r>
            <a:r>
              <a:rPr lang="en-US" dirty="0" smtClean="0"/>
              <a:t>has perished.</a:t>
            </a:r>
          </a:p>
          <a:p>
            <a:pPr marL="514350" indent="-514350">
              <a:buAutoNum type="arabicPeriod"/>
            </a:pPr>
            <a:r>
              <a:rPr lang="en-US" dirty="0" smtClean="0"/>
              <a:t>Release </a:t>
            </a:r>
            <a:r>
              <a:rPr lang="en-US" dirty="0"/>
              <a:t>of </a:t>
            </a:r>
            <a:r>
              <a:rPr lang="en-US" i="1" dirty="0" err="1"/>
              <a:t>Parvilucifera</a:t>
            </a:r>
            <a:r>
              <a:rPr lang="en-US" i="1" dirty="0"/>
              <a:t> </a:t>
            </a:r>
            <a:r>
              <a:rPr lang="en-US" i="1" dirty="0" err="1"/>
              <a:t>infectans</a:t>
            </a:r>
            <a:r>
              <a:rPr lang="en-US" i="1" dirty="0"/>
              <a:t> </a:t>
            </a:r>
            <a:r>
              <a:rPr lang="en-US" dirty="0"/>
              <a:t>sporangium (top) from empty </a:t>
            </a:r>
            <a:r>
              <a:rPr lang="en-US" i="1" dirty="0" err="1"/>
              <a:t>Dinophysis</a:t>
            </a:r>
            <a:r>
              <a:rPr lang="en-US" i="1" dirty="0"/>
              <a:t> </a:t>
            </a:r>
            <a:r>
              <a:rPr lang="en-US" dirty="0"/>
              <a:t>cell (bottom</a:t>
            </a:r>
            <a:r>
              <a:rPr lang="en-US" dirty="0" smtClean="0"/>
              <a:t>). </a:t>
            </a:r>
          </a:p>
          <a:p>
            <a:pPr marL="514350" indent="-514350">
              <a:buAutoNum type="arabicPeriod"/>
            </a:pPr>
            <a:r>
              <a:rPr lang="en-US" dirty="0" err="1" smtClean="0"/>
              <a:t>Papillate</a:t>
            </a:r>
            <a:r>
              <a:rPr lang="en-US" dirty="0" smtClean="0"/>
              <a:t> </a:t>
            </a:r>
            <a:r>
              <a:rPr lang="en-US" dirty="0"/>
              <a:t>surface </a:t>
            </a:r>
            <a:r>
              <a:rPr lang="en-US" dirty="0" smtClean="0"/>
              <a:t>ornamentation of </a:t>
            </a:r>
            <a:r>
              <a:rPr lang="en-US" i="1" dirty="0" err="1"/>
              <a:t>Parvilucifera</a:t>
            </a:r>
            <a:r>
              <a:rPr lang="en-US" i="1" dirty="0"/>
              <a:t> </a:t>
            </a:r>
            <a:r>
              <a:rPr lang="en-US" dirty="0"/>
              <a:t>sporangium. </a:t>
            </a: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Residual </a:t>
            </a:r>
            <a:r>
              <a:rPr lang="en-US" dirty="0"/>
              <a:t>body inside </a:t>
            </a:r>
            <a:r>
              <a:rPr lang="en-US" i="1" dirty="0" err="1"/>
              <a:t>Dinophysis</a:t>
            </a:r>
            <a:r>
              <a:rPr lang="en-US" i="1" dirty="0"/>
              <a:t>, </a:t>
            </a:r>
            <a:r>
              <a:rPr lang="en-US" dirty="0"/>
              <a:t>after release of </a:t>
            </a:r>
            <a:r>
              <a:rPr lang="en-US" dirty="0" err="1"/>
              <a:t>swarmers</a:t>
            </a:r>
            <a:r>
              <a:rPr lang="en-US" dirty="0" smtClean="0"/>
              <a:t>.</a:t>
            </a:r>
          </a:p>
          <a:p>
            <a:pPr marL="514350" indent="-514350">
              <a:buAutoNum type="arabicPeriod"/>
            </a:pPr>
            <a:r>
              <a:rPr lang="en-US" dirty="0" err="1" smtClean="0"/>
              <a:t>Swarmers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i="1" dirty="0" err="1"/>
              <a:t>Parvilucifera</a:t>
            </a:r>
            <a:r>
              <a:rPr lang="en-US" i="1" dirty="0"/>
              <a:t> </a:t>
            </a:r>
            <a:r>
              <a:rPr lang="en-US" i="1" dirty="0" err="1" smtClean="0"/>
              <a:t>infectans</a:t>
            </a:r>
            <a:r>
              <a:rPr lang="en-US" i="1" dirty="0"/>
              <a:t>. </a:t>
            </a:r>
            <a:r>
              <a:rPr lang="en-US" dirty="0"/>
              <a:t>Notice the </a:t>
            </a:r>
            <a:r>
              <a:rPr lang="en-US" dirty="0" err="1"/>
              <a:t>refractile</a:t>
            </a:r>
            <a:r>
              <a:rPr lang="en-US" dirty="0"/>
              <a:t> granule present in each cell. Scale bars = 10 </a:t>
            </a:r>
            <a:r>
              <a:rPr lang="en-US" dirty="0" err="1"/>
              <a:t>J.lm</a:t>
            </a:r>
            <a:r>
              <a:rPr lang="en-US" dirty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" t="1306" r="963"/>
          <a:stretch/>
        </p:blipFill>
        <p:spPr>
          <a:xfrm>
            <a:off x="7093044" y="249382"/>
            <a:ext cx="4747974" cy="62823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8327" y="36512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1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75090" y="36512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2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8327" y="3390577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06000" y="327566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4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73509" y="327566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06000" y="4522913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6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48509" y="6347107"/>
            <a:ext cx="2007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 smtClean="0"/>
              <a:t>Nor</a:t>
            </a:r>
            <a:r>
              <a:rPr lang="en-US" dirty="0" err="1"/>
              <a:t>e</a:t>
            </a:r>
            <a:r>
              <a:rPr lang="en-US" dirty="0" err="1" smtClean="0"/>
              <a:t>n</a:t>
            </a:r>
            <a:r>
              <a:rPr lang="en-US" dirty="0" smtClean="0"/>
              <a:t> </a:t>
            </a:r>
            <a:r>
              <a:rPr lang="en-US" dirty="0"/>
              <a:t>et al., 1999)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470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3922226" cy="487412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Зооспора инфицирует клетки моллюска</a:t>
            </a:r>
          </a:p>
          <a:p>
            <a:r>
              <a:rPr lang="ru-RU" dirty="0" smtClean="0"/>
              <a:t>В клетках хозяина клетка превращается в многоядерный </a:t>
            </a:r>
            <a:r>
              <a:rPr lang="ru-RU" dirty="0" err="1" smtClean="0"/>
              <a:t>трофозоит</a:t>
            </a:r>
            <a:r>
              <a:rPr lang="ru-RU" dirty="0" smtClean="0"/>
              <a:t>, проходит </a:t>
            </a:r>
            <a:r>
              <a:rPr lang="ru-RU" dirty="0" err="1" smtClean="0"/>
              <a:t>мерогония</a:t>
            </a:r>
            <a:endParaRPr lang="ru-RU" dirty="0" smtClean="0"/>
          </a:p>
          <a:p>
            <a:r>
              <a:rPr lang="ru-RU" dirty="0" smtClean="0"/>
              <a:t>При наступлении анаэробных условий (недостаток кислорода), </a:t>
            </a:r>
            <a:r>
              <a:rPr lang="ru-RU" dirty="0" err="1" smtClean="0"/>
              <a:t>трофозоит</a:t>
            </a:r>
            <a:r>
              <a:rPr lang="ru-RU" dirty="0" smtClean="0"/>
              <a:t> преобразуется в </a:t>
            </a:r>
            <a:r>
              <a:rPr lang="ru-RU" dirty="0" err="1" smtClean="0"/>
              <a:t>гипноспору</a:t>
            </a:r>
            <a:r>
              <a:rPr lang="ru-RU" dirty="0" smtClean="0"/>
              <a:t> (имеет толстую оболочку)</a:t>
            </a:r>
          </a:p>
          <a:p>
            <a:r>
              <a:rPr lang="ru-RU" dirty="0" smtClean="0"/>
              <a:t>В воде под оболочкой </a:t>
            </a:r>
            <a:r>
              <a:rPr lang="ru-RU" dirty="0" err="1" smtClean="0"/>
              <a:t>гипноспоры</a:t>
            </a:r>
            <a:r>
              <a:rPr lang="ru-RU" dirty="0" smtClean="0"/>
              <a:t> образуются новые зооспоры, которые выходят через трубку на поверхности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026" y="204061"/>
            <a:ext cx="7228374" cy="64956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48354" y="6365196"/>
            <a:ext cx="184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(Choi, Park, 2010)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537364" cy="1325563"/>
          </a:xfrm>
        </p:spPr>
        <p:txBody>
          <a:bodyPr>
            <a:normAutofit/>
          </a:bodyPr>
          <a:lstStyle/>
          <a:p>
            <a:r>
              <a:rPr lang="ru-RU" dirty="0"/>
              <a:t>Жизненный </a:t>
            </a:r>
            <a:r>
              <a:rPr lang="ru-RU" dirty="0" smtClean="0"/>
              <a:t>цикл </a:t>
            </a:r>
            <a:r>
              <a:rPr lang="en-US" b="1" i="1" dirty="0" err="1" smtClean="0"/>
              <a:t>Perkinsus</a:t>
            </a:r>
            <a:r>
              <a:rPr lang="ru-RU" b="1" i="1" dirty="0" smtClean="0"/>
              <a:t> </a:t>
            </a:r>
            <a:r>
              <a:rPr lang="en-US" b="1" i="1" dirty="0" err="1"/>
              <a:t>olseni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16121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was.org/meetings/_images/MeetingAbstract/AQUA2012_0665_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98" y="683923"/>
            <a:ext cx="11099595" cy="505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72072" y="5652655"/>
            <a:ext cx="184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(</a:t>
            </a:r>
            <a:r>
              <a:rPr lang="en-US" dirty="0" smtClean="0"/>
              <a:t>Park</a:t>
            </a:r>
            <a:r>
              <a:rPr lang="ru-RU" dirty="0" smtClean="0"/>
              <a:t>, </a:t>
            </a:r>
            <a:r>
              <a:rPr lang="en-US" dirty="0" smtClean="0"/>
              <a:t>Choi</a:t>
            </a:r>
            <a:r>
              <a:rPr lang="ru-RU" dirty="0" smtClean="0"/>
              <a:t>, 2012)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5267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ir.sa.gov.au/__data/assets/image/0019/322930/varieties/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48" y="452582"/>
            <a:ext cx="6079432" cy="359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4048" y="4119419"/>
            <a:ext cx="6162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Внешний вид заражённого моллюска. Видны белые вздутия</a:t>
            </a:r>
          </a:p>
          <a:p>
            <a:r>
              <a:rPr lang="ru-RU" dirty="0" smtClean="0"/>
              <a:t>на тканях хозяина (отмечены стрелками)</a:t>
            </a:r>
            <a:endParaRPr lang="ru-RU" dirty="0"/>
          </a:p>
        </p:txBody>
      </p:sp>
      <p:pic>
        <p:nvPicPr>
          <p:cNvPr id="1028" name="Picture 4" descr="Perkinsus marin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649" y="2945411"/>
            <a:ext cx="4953000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79649" y="2156692"/>
            <a:ext cx="4445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Срез пищеварительной железы моллюска, </a:t>
            </a:r>
          </a:p>
          <a:p>
            <a:r>
              <a:rPr lang="ru-RU" dirty="0" smtClean="0"/>
              <a:t>заражённого </a:t>
            </a:r>
            <a:r>
              <a:rPr lang="en-US" i="1" dirty="0" err="1"/>
              <a:t>Perkinsus</a:t>
            </a:r>
            <a:r>
              <a:rPr lang="en-US" i="1" dirty="0"/>
              <a:t> </a:t>
            </a:r>
            <a:r>
              <a:rPr lang="en-US" i="1" dirty="0" err="1"/>
              <a:t>marinus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6188364" y="5375565"/>
            <a:ext cx="2290618" cy="38792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91308" y="5565495"/>
            <a:ext cx="2103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Трофозоит</a:t>
            </a:r>
            <a:r>
              <a:rPr lang="ru-RU" dirty="0" smtClean="0"/>
              <a:t> внутри</a:t>
            </a:r>
          </a:p>
          <a:p>
            <a:r>
              <a:rPr lang="ru-RU" dirty="0" smtClean="0"/>
              <a:t>заражённой клетки</a:t>
            </a:r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904327" y="1913780"/>
            <a:ext cx="243067" cy="28691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3125165" y="2030130"/>
            <a:ext cx="312516" cy="27707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001263" y="2307206"/>
            <a:ext cx="51057" cy="37976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3590949" y="1978783"/>
            <a:ext cx="51057" cy="37976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888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433" y="-38873"/>
            <a:ext cx="5622279" cy="1325563"/>
          </a:xfrm>
        </p:spPr>
        <p:txBody>
          <a:bodyPr/>
          <a:lstStyle/>
          <a:p>
            <a:r>
              <a:rPr lang="ru-RU" dirty="0" smtClean="0"/>
              <a:t>Системати</a:t>
            </a:r>
            <a:r>
              <a:rPr lang="ru-RU" dirty="0"/>
              <a:t>к</a:t>
            </a:r>
            <a:r>
              <a:rPr lang="ru-RU" dirty="0" smtClean="0"/>
              <a:t>а </a:t>
            </a:r>
            <a:r>
              <a:rPr lang="en-US" dirty="0" err="1" smtClean="0"/>
              <a:t>Alveolata</a:t>
            </a:r>
            <a:endParaRPr lang="ru-RU" dirty="0"/>
          </a:p>
        </p:txBody>
      </p:sp>
      <p:sp>
        <p:nvSpPr>
          <p:cNvPr id="43" name="Полилиния 42"/>
          <p:cNvSpPr/>
          <p:nvPr/>
        </p:nvSpPr>
        <p:spPr>
          <a:xfrm>
            <a:off x="3065074" y="1534610"/>
            <a:ext cx="8357037" cy="4765964"/>
          </a:xfrm>
          <a:custGeom>
            <a:avLst/>
            <a:gdLst>
              <a:gd name="connsiteX0" fmla="*/ 189534 w 6251245"/>
              <a:gd name="connsiteY0" fmla="*/ 386499 h 3243589"/>
              <a:gd name="connsiteX1" fmla="*/ 189534 w 6251245"/>
              <a:gd name="connsiteY1" fmla="*/ 386499 h 3243589"/>
              <a:gd name="connsiteX2" fmla="*/ 123546 w 6251245"/>
              <a:gd name="connsiteY2" fmla="*/ 433633 h 3243589"/>
              <a:gd name="connsiteX3" fmla="*/ 95266 w 6251245"/>
              <a:gd name="connsiteY3" fmla="*/ 461913 h 3243589"/>
              <a:gd name="connsiteX4" fmla="*/ 38705 w 6251245"/>
              <a:gd name="connsiteY4" fmla="*/ 509047 h 3243589"/>
              <a:gd name="connsiteX5" fmla="*/ 19852 w 6251245"/>
              <a:gd name="connsiteY5" fmla="*/ 546754 h 3243589"/>
              <a:gd name="connsiteX6" fmla="*/ 998 w 6251245"/>
              <a:gd name="connsiteY6" fmla="*/ 575035 h 3243589"/>
              <a:gd name="connsiteX7" fmla="*/ 10425 w 6251245"/>
              <a:gd name="connsiteY7" fmla="*/ 952107 h 3243589"/>
              <a:gd name="connsiteX8" fmla="*/ 29278 w 6251245"/>
              <a:gd name="connsiteY8" fmla="*/ 980387 h 3243589"/>
              <a:gd name="connsiteX9" fmla="*/ 57559 w 6251245"/>
              <a:gd name="connsiteY9" fmla="*/ 1046375 h 3243589"/>
              <a:gd name="connsiteX10" fmla="*/ 76412 w 6251245"/>
              <a:gd name="connsiteY10" fmla="*/ 1093509 h 3243589"/>
              <a:gd name="connsiteX11" fmla="*/ 85839 w 6251245"/>
              <a:gd name="connsiteY11" fmla="*/ 1150070 h 3243589"/>
              <a:gd name="connsiteX12" fmla="*/ 114120 w 6251245"/>
              <a:gd name="connsiteY12" fmla="*/ 1197204 h 3243589"/>
              <a:gd name="connsiteX13" fmla="*/ 123546 w 6251245"/>
              <a:gd name="connsiteY13" fmla="*/ 1225484 h 3243589"/>
              <a:gd name="connsiteX14" fmla="*/ 142400 w 6251245"/>
              <a:gd name="connsiteY14" fmla="*/ 1253765 h 3243589"/>
              <a:gd name="connsiteX15" fmla="*/ 180107 w 6251245"/>
              <a:gd name="connsiteY15" fmla="*/ 1319752 h 3243589"/>
              <a:gd name="connsiteX16" fmla="*/ 236668 w 6251245"/>
              <a:gd name="connsiteY16" fmla="*/ 1366886 h 3243589"/>
              <a:gd name="connsiteX17" fmla="*/ 293229 w 6251245"/>
              <a:gd name="connsiteY17" fmla="*/ 1423447 h 3243589"/>
              <a:gd name="connsiteX18" fmla="*/ 321509 w 6251245"/>
              <a:gd name="connsiteY18" fmla="*/ 1451727 h 3243589"/>
              <a:gd name="connsiteX19" fmla="*/ 349790 w 6251245"/>
              <a:gd name="connsiteY19" fmla="*/ 1480008 h 3243589"/>
              <a:gd name="connsiteX20" fmla="*/ 415777 w 6251245"/>
              <a:gd name="connsiteY20" fmla="*/ 1536569 h 3243589"/>
              <a:gd name="connsiteX21" fmla="*/ 462911 w 6251245"/>
              <a:gd name="connsiteY21" fmla="*/ 1640264 h 3243589"/>
              <a:gd name="connsiteX22" fmla="*/ 500619 w 6251245"/>
              <a:gd name="connsiteY22" fmla="*/ 1668544 h 3243589"/>
              <a:gd name="connsiteX23" fmla="*/ 557179 w 6251245"/>
              <a:gd name="connsiteY23" fmla="*/ 1753385 h 3243589"/>
              <a:gd name="connsiteX24" fmla="*/ 576033 w 6251245"/>
              <a:gd name="connsiteY24" fmla="*/ 1800519 h 3243589"/>
              <a:gd name="connsiteX25" fmla="*/ 613740 w 6251245"/>
              <a:gd name="connsiteY25" fmla="*/ 1838226 h 3243589"/>
              <a:gd name="connsiteX26" fmla="*/ 651448 w 6251245"/>
              <a:gd name="connsiteY26" fmla="*/ 1894787 h 3243589"/>
              <a:gd name="connsiteX27" fmla="*/ 679728 w 6251245"/>
              <a:gd name="connsiteY27" fmla="*/ 1923068 h 3243589"/>
              <a:gd name="connsiteX28" fmla="*/ 726862 w 6251245"/>
              <a:gd name="connsiteY28" fmla="*/ 1960775 h 3243589"/>
              <a:gd name="connsiteX29" fmla="*/ 792850 w 6251245"/>
              <a:gd name="connsiteY29" fmla="*/ 2017336 h 3243589"/>
              <a:gd name="connsiteX30" fmla="*/ 811703 w 6251245"/>
              <a:gd name="connsiteY30" fmla="*/ 2045616 h 3243589"/>
              <a:gd name="connsiteX31" fmla="*/ 849410 w 6251245"/>
              <a:gd name="connsiteY31" fmla="*/ 2055043 h 3243589"/>
              <a:gd name="connsiteX32" fmla="*/ 887118 w 6251245"/>
              <a:gd name="connsiteY32" fmla="*/ 2102177 h 3243589"/>
              <a:gd name="connsiteX33" fmla="*/ 905971 w 6251245"/>
              <a:gd name="connsiteY33" fmla="*/ 2139884 h 3243589"/>
              <a:gd name="connsiteX34" fmla="*/ 934252 w 6251245"/>
              <a:gd name="connsiteY34" fmla="*/ 2158738 h 3243589"/>
              <a:gd name="connsiteX35" fmla="*/ 990812 w 6251245"/>
              <a:gd name="connsiteY35" fmla="*/ 2215299 h 3243589"/>
              <a:gd name="connsiteX36" fmla="*/ 1047373 w 6251245"/>
              <a:gd name="connsiteY36" fmla="*/ 2281286 h 3243589"/>
              <a:gd name="connsiteX37" fmla="*/ 1132215 w 6251245"/>
              <a:gd name="connsiteY37" fmla="*/ 2375554 h 3243589"/>
              <a:gd name="connsiteX38" fmla="*/ 1207629 w 6251245"/>
              <a:gd name="connsiteY38" fmla="*/ 2422688 h 3243589"/>
              <a:gd name="connsiteX39" fmla="*/ 1283043 w 6251245"/>
              <a:gd name="connsiteY39" fmla="*/ 2479249 h 3243589"/>
              <a:gd name="connsiteX40" fmla="*/ 1311324 w 6251245"/>
              <a:gd name="connsiteY40" fmla="*/ 2507529 h 3243589"/>
              <a:gd name="connsiteX41" fmla="*/ 1349031 w 6251245"/>
              <a:gd name="connsiteY41" fmla="*/ 2516956 h 3243589"/>
              <a:gd name="connsiteX42" fmla="*/ 1424445 w 6251245"/>
              <a:gd name="connsiteY42" fmla="*/ 2564090 h 3243589"/>
              <a:gd name="connsiteX43" fmla="*/ 1481006 w 6251245"/>
              <a:gd name="connsiteY43" fmla="*/ 2582944 h 3243589"/>
              <a:gd name="connsiteX44" fmla="*/ 1518713 w 6251245"/>
              <a:gd name="connsiteY44" fmla="*/ 2601798 h 3243589"/>
              <a:gd name="connsiteX45" fmla="*/ 1678969 w 6251245"/>
              <a:gd name="connsiteY45" fmla="*/ 2639505 h 3243589"/>
              <a:gd name="connsiteX46" fmla="*/ 1810944 w 6251245"/>
              <a:gd name="connsiteY46" fmla="*/ 2696066 h 3243589"/>
              <a:gd name="connsiteX47" fmla="*/ 1914639 w 6251245"/>
              <a:gd name="connsiteY47" fmla="*/ 2733773 h 3243589"/>
              <a:gd name="connsiteX48" fmla="*/ 1952346 w 6251245"/>
              <a:gd name="connsiteY48" fmla="*/ 2752626 h 3243589"/>
              <a:gd name="connsiteX49" fmla="*/ 1980627 w 6251245"/>
              <a:gd name="connsiteY49" fmla="*/ 2771480 h 3243589"/>
              <a:gd name="connsiteX50" fmla="*/ 2027761 w 6251245"/>
              <a:gd name="connsiteY50" fmla="*/ 2780907 h 3243589"/>
              <a:gd name="connsiteX51" fmla="*/ 2065468 w 6251245"/>
              <a:gd name="connsiteY51" fmla="*/ 2799760 h 3243589"/>
              <a:gd name="connsiteX52" fmla="*/ 2150309 w 6251245"/>
              <a:gd name="connsiteY52" fmla="*/ 2828041 h 3243589"/>
              <a:gd name="connsiteX53" fmla="*/ 2225724 w 6251245"/>
              <a:gd name="connsiteY53" fmla="*/ 2865748 h 3243589"/>
              <a:gd name="connsiteX54" fmla="*/ 2291711 w 6251245"/>
              <a:gd name="connsiteY54" fmla="*/ 2894028 h 3243589"/>
              <a:gd name="connsiteX55" fmla="*/ 2414260 w 6251245"/>
              <a:gd name="connsiteY55" fmla="*/ 2950589 h 3243589"/>
              <a:gd name="connsiteX56" fmla="*/ 2489674 w 6251245"/>
              <a:gd name="connsiteY56" fmla="*/ 2960016 h 3243589"/>
              <a:gd name="connsiteX57" fmla="*/ 2555662 w 6251245"/>
              <a:gd name="connsiteY57" fmla="*/ 2997723 h 3243589"/>
              <a:gd name="connsiteX58" fmla="*/ 2621650 w 6251245"/>
              <a:gd name="connsiteY58" fmla="*/ 3016577 h 3243589"/>
              <a:gd name="connsiteX59" fmla="*/ 2800759 w 6251245"/>
              <a:gd name="connsiteY59" fmla="*/ 3073138 h 3243589"/>
              <a:gd name="connsiteX60" fmla="*/ 2979868 w 6251245"/>
              <a:gd name="connsiteY60" fmla="*/ 3120272 h 3243589"/>
              <a:gd name="connsiteX61" fmla="*/ 3253245 w 6251245"/>
              <a:gd name="connsiteY61" fmla="*/ 3148552 h 3243589"/>
              <a:gd name="connsiteX62" fmla="*/ 3432355 w 6251245"/>
              <a:gd name="connsiteY62" fmla="*/ 3167406 h 3243589"/>
              <a:gd name="connsiteX63" fmla="*/ 3573757 w 6251245"/>
              <a:gd name="connsiteY63" fmla="*/ 3195686 h 3243589"/>
              <a:gd name="connsiteX64" fmla="*/ 3856561 w 6251245"/>
              <a:gd name="connsiteY64" fmla="*/ 3223967 h 3243589"/>
              <a:gd name="connsiteX65" fmla="*/ 4318474 w 6251245"/>
              <a:gd name="connsiteY65" fmla="*/ 3205113 h 3243589"/>
              <a:gd name="connsiteX66" fmla="*/ 4572998 w 6251245"/>
              <a:gd name="connsiteY66" fmla="*/ 3073138 h 3243589"/>
              <a:gd name="connsiteX67" fmla="*/ 4770961 w 6251245"/>
              <a:gd name="connsiteY67" fmla="*/ 2978870 h 3243589"/>
              <a:gd name="connsiteX68" fmla="*/ 4893509 w 6251245"/>
              <a:gd name="connsiteY68" fmla="*/ 2903455 h 3243589"/>
              <a:gd name="connsiteX69" fmla="*/ 4950070 w 6251245"/>
              <a:gd name="connsiteY69" fmla="*/ 2865748 h 3243589"/>
              <a:gd name="connsiteX70" fmla="*/ 5034911 w 6251245"/>
              <a:gd name="connsiteY70" fmla="*/ 2828041 h 3243589"/>
              <a:gd name="connsiteX71" fmla="*/ 5110326 w 6251245"/>
              <a:gd name="connsiteY71" fmla="*/ 2780907 h 3243589"/>
              <a:gd name="connsiteX72" fmla="*/ 5261155 w 6251245"/>
              <a:gd name="connsiteY72" fmla="*/ 2705492 h 3243589"/>
              <a:gd name="connsiteX73" fmla="*/ 5591093 w 6251245"/>
              <a:gd name="connsiteY73" fmla="*/ 2516956 h 3243589"/>
              <a:gd name="connsiteX74" fmla="*/ 5628800 w 6251245"/>
              <a:gd name="connsiteY74" fmla="*/ 2488676 h 3243589"/>
              <a:gd name="connsiteX75" fmla="*/ 5751349 w 6251245"/>
              <a:gd name="connsiteY75" fmla="*/ 2403835 h 3243589"/>
              <a:gd name="connsiteX76" fmla="*/ 5817336 w 6251245"/>
              <a:gd name="connsiteY76" fmla="*/ 2328420 h 3243589"/>
              <a:gd name="connsiteX77" fmla="*/ 5864470 w 6251245"/>
              <a:gd name="connsiteY77" fmla="*/ 2290713 h 3243589"/>
              <a:gd name="connsiteX78" fmla="*/ 5968165 w 6251245"/>
              <a:gd name="connsiteY78" fmla="*/ 2102177 h 3243589"/>
              <a:gd name="connsiteX79" fmla="*/ 6043579 w 6251245"/>
              <a:gd name="connsiteY79" fmla="*/ 1960775 h 3243589"/>
              <a:gd name="connsiteX80" fmla="*/ 6081287 w 6251245"/>
              <a:gd name="connsiteY80" fmla="*/ 1904214 h 3243589"/>
              <a:gd name="connsiteX81" fmla="*/ 6100140 w 6251245"/>
              <a:gd name="connsiteY81" fmla="*/ 1857080 h 3243589"/>
              <a:gd name="connsiteX82" fmla="*/ 6137848 w 6251245"/>
              <a:gd name="connsiteY82" fmla="*/ 1734532 h 3243589"/>
              <a:gd name="connsiteX83" fmla="*/ 6156701 w 6251245"/>
              <a:gd name="connsiteY83" fmla="*/ 1659117 h 3243589"/>
              <a:gd name="connsiteX84" fmla="*/ 6175555 w 6251245"/>
              <a:gd name="connsiteY84" fmla="*/ 1602556 h 3243589"/>
              <a:gd name="connsiteX85" fmla="*/ 6213262 w 6251245"/>
              <a:gd name="connsiteY85" fmla="*/ 1432874 h 3243589"/>
              <a:gd name="connsiteX86" fmla="*/ 6222689 w 6251245"/>
              <a:gd name="connsiteY86" fmla="*/ 1348033 h 3243589"/>
              <a:gd name="connsiteX87" fmla="*/ 6232116 w 6251245"/>
              <a:gd name="connsiteY87" fmla="*/ 886119 h 3243589"/>
              <a:gd name="connsiteX88" fmla="*/ 6213262 w 6251245"/>
              <a:gd name="connsiteY88" fmla="*/ 829558 h 3243589"/>
              <a:gd name="connsiteX89" fmla="*/ 6203835 w 6251245"/>
              <a:gd name="connsiteY89" fmla="*/ 744717 h 3243589"/>
              <a:gd name="connsiteX90" fmla="*/ 6184982 w 6251245"/>
              <a:gd name="connsiteY90" fmla="*/ 716437 h 3243589"/>
              <a:gd name="connsiteX91" fmla="*/ 6166128 w 6251245"/>
              <a:gd name="connsiteY91" fmla="*/ 641022 h 3243589"/>
              <a:gd name="connsiteX92" fmla="*/ 6090713 w 6251245"/>
              <a:gd name="connsiteY92" fmla="*/ 556181 h 3243589"/>
              <a:gd name="connsiteX93" fmla="*/ 6081287 w 6251245"/>
              <a:gd name="connsiteY93" fmla="*/ 518474 h 3243589"/>
              <a:gd name="connsiteX94" fmla="*/ 6024726 w 6251245"/>
              <a:gd name="connsiteY94" fmla="*/ 452486 h 3243589"/>
              <a:gd name="connsiteX95" fmla="*/ 5996445 w 6251245"/>
              <a:gd name="connsiteY95" fmla="*/ 414779 h 3243589"/>
              <a:gd name="connsiteX96" fmla="*/ 5958738 w 6251245"/>
              <a:gd name="connsiteY96" fmla="*/ 377072 h 3243589"/>
              <a:gd name="connsiteX97" fmla="*/ 5921031 w 6251245"/>
              <a:gd name="connsiteY97" fmla="*/ 320511 h 3243589"/>
              <a:gd name="connsiteX98" fmla="*/ 5751349 w 6251245"/>
              <a:gd name="connsiteY98" fmla="*/ 169682 h 3243589"/>
              <a:gd name="connsiteX99" fmla="*/ 5704215 w 6251245"/>
              <a:gd name="connsiteY99" fmla="*/ 141402 h 3243589"/>
              <a:gd name="connsiteX100" fmla="*/ 5647654 w 6251245"/>
              <a:gd name="connsiteY100" fmla="*/ 103694 h 3243589"/>
              <a:gd name="connsiteX101" fmla="*/ 5600520 w 6251245"/>
              <a:gd name="connsiteY101" fmla="*/ 84841 h 3243589"/>
              <a:gd name="connsiteX102" fmla="*/ 5515678 w 6251245"/>
              <a:gd name="connsiteY102" fmla="*/ 47134 h 3243589"/>
              <a:gd name="connsiteX103" fmla="*/ 5223448 w 6251245"/>
              <a:gd name="connsiteY103" fmla="*/ 28280 h 3243589"/>
              <a:gd name="connsiteX104" fmla="*/ 5185740 w 6251245"/>
              <a:gd name="connsiteY104" fmla="*/ 18853 h 3243589"/>
              <a:gd name="connsiteX105" fmla="*/ 5129179 w 6251245"/>
              <a:gd name="connsiteY105" fmla="*/ 9426 h 3243589"/>
              <a:gd name="connsiteX106" fmla="*/ 5100899 w 6251245"/>
              <a:gd name="connsiteY106" fmla="*/ 0 h 3243589"/>
              <a:gd name="connsiteX107" fmla="*/ 1669542 w 6251245"/>
              <a:gd name="connsiteY107" fmla="*/ 9426 h 3243589"/>
              <a:gd name="connsiteX108" fmla="*/ 1565848 w 6251245"/>
              <a:gd name="connsiteY108" fmla="*/ 28280 h 3243589"/>
              <a:gd name="connsiteX109" fmla="*/ 1433872 w 6251245"/>
              <a:gd name="connsiteY109" fmla="*/ 47134 h 3243589"/>
              <a:gd name="connsiteX110" fmla="*/ 1339604 w 6251245"/>
              <a:gd name="connsiteY110" fmla="*/ 65987 h 3243589"/>
              <a:gd name="connsiteX111" fmla="*/ 1151068 w 6251245"/>
              <a:gd name="connsiteY111" fmla="*/ 94268 h 3243589"/>
              <a:gd name="connsiteX112" fmla="*/ 1000239 w 6251245"/>
              <a:gd name="connsiteY112" fmla="*/ 131975 h 3243589"/>
              <a:gd name="connsiteX113" fmla="*/ 764569 w 6251245"/>
              <a:gd name="connsiteY113" fmla="*/ 169682 h 3243589"/>
              <a:gd name="connsiteX114" fmla="*/ 632594 w 6251245"/>
              <a:gd name="connsiteY114" fmla="*/ 197962 h 3243589"/>
              <a:gd name="connsiteX115" fmla="*/ 538326 w 6251245"/>
              <a:gd name="connsiteY115" fmla="*/ 216816 h 3243589"/>
              <a:gd name="connsiteX116" fmla="*/ 434631 w 6251245"/>
              <a:gd name="connsiteY116" fmla="*/ 254523 h 3243589"/>
              <a:gd name="connsiteX117" fmla="*/ 406351 w 6251245"/>
              <a:gd name="connsiteY117" fmla="*/ 263950 h 3243589"/>
              <a:gd name="connsiteX118" fmla="*/ 368643 w 6251245"/>
              <a:gd name="connsiteY118" fmla="*/ 273377 h 3243589"/>
              <a:gd name="connsiteX119" fmla="*/ 321509 w 6251245"/>
              <a:gd name="connsiteY119" fmla="*/ 292231 h 3243589"/>
              <a:gd name="connsiteX120" fmla="*/ 293229 w 6251245"/>
              <a:gd name="connsiteY120" fmla="*/ 301657 h 3243589"/>
              <a:gd name="connsiteX121" fmla="*/ 264949 w 6251245"/>
              <a:gd name="connsiteY121" fmla="*/ 320511 h 3243589"/>
              <a:gd name="connsiteX122" fmla="*/ 208388 w 6251245"/>
              <a:gd name="connsiteY122" fmla="*/ 339365 h 3243589"/>
              <a:gd name="connsiteX123" fmla="*/ 189534 w 6251245"/>
              <a:gd name="connsiteY123" fmla="*/ 386499 h 3243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6251245" h="3243589">
                <a:moveTo>
                  <a:pt x="189534" y="386499"/>
                </a:moveTo>
                <a:lnTo>
                  <a:pt x="189534" y="386499"/>
                </a:lnTo>
                <a:cubicBezTo>
                  <a:pt x="167538" y="402210"/>
                  <a:pt x="144654" y="416747"/>
                  <a:pt x="123546" y="433633"/>
                </a:cubicBezTo>
                <a:cubicBezTo>
                  <a:pt x="113136" y="441961"/>
                  <a:pt x="105507" y="453378"/>
                  <a:pt x="95266" y="461913"/>
                </a:cubicBezTo>
                <a:cubicBezTo>
                  <a:pt x="16513" y="527542"/>
                  <a:pt x="121337" y="426418"/>
                  <a:pt x="38705" y="509047"/>
                </a:cubicBezTo>
                <a:cubicBezTo>
                  <a:pt x="32421" y="521616"/>
                  <a:pt x="26824" y="534553"/>
                  <a:pt x="19852" y="546754"/>
                </a:cubicBezTo>
                <a:cubicBezTo>
                  <a:pt x="14231" y="556591"/>
                  <a:pt x="1261" y="563708"/>
                  <a:pt x="998" y="575035"/>
                </a:cubicBezTo>
                <a:cubicBezTo>
                  <a:pt x="-1925" y="700731"/>
                  <a:pt x="1675" y="826682"/>
                  <a:pt x="10425" y="952107"/>
                </a:cubicBezTo>
                <a:cubicBezTo>
                  <a:pt x="11213" y="963409"/>
                  <a:pt x="23657" y="970550"/>
                  <a:pt x="29278" y="980387"/>
                </a:cubicBezTo>
                <a:cubicBezTo>
                  <a:pt x="53355" y="1022521"/>
                  <a:pt x="43137" y="1007916"/>
                  <a:pt x="57559" y="1046375"/>
                </a:cubicBezTo>
                <a:cubicBezTo>
                  <a:pt x="63500" y="1062219"/>
                  <a:pt x="70128" y="1077798"/>
                  <a:pt x="76412" y="1093509"/>
                </a:cubicBezTo>
                <a:cubicBezTo>
                  <a:pt x="79554" y="1112363"/>
                  <a:pt x="79307" y="1132107"/>
                  <a:pt x="85839" y="1150070"/>
                </a:cubicBezTo>
                <a:cubicBezTo>
                  <a:pt x="92101" y="1167289"/>
                  <a:pt x="105926" y="1180816"/>
                  <a:pt x="114120" y="1197204"/>
                </a:cubicBezTo>
                <a:cubicBezTo>
                  <a:pt x="118564" y="1206091"/>
                  <a:pt x="119102" y="1216596"/>
                  <a:pt x="123546" y="1225484"/>
                </a:cubicBezTo>
                <a:cubicBezTo>
                  <a:pt x="128613" y="1235618"/>
                  <a:pt x="136779" y="1243928"/>
                  <a:pt x="142400" y="1253765"/>
                </a:cubicBezTo>
                <a:cubicBezTo>
                  <a:pt x="159162" y="1283098"/>
                  <a:pt x="159231" y="1294700"/>
                  <a:pt x="180107" y="1319752"/>
                </a:cubicBezTo>
                <a:cubicBezTo>
                  <a:pt x="226163" y="1375020"/>
                  <a:pt x="188998" y="1324512"/>
                  <a:pt x="236668" y="1366886"/>
                </a:cubicBezTo>
                <a:cubicBezTo>
                  <a:pt x="256596" y="1384600"/>
                  <a:pt x="274375" y="1404593"/>
                  <a:pt x="293229" y="1423447"/>
                </a:cubicBezTo>
                <a:lnTo>
                  <a:pt x="321509" y="1451727"/>
                </a:lnTo>
                <a:cubicBezTo>
                  <a:pt x="330936" y="1461154"/>
                  <a:pt x="339125" y="1472009"/>
                  <a:pt x="349790" y="1480008"/>
                </a:cubicBezTo>
                <a:cubicBezTo>
                  <a:pt x="398162" y="1516287"/>
                  <a:pt x="376388" y="1497178"/>
                  <a:pt x="415777" y="1536569"/>
                </a:cubicBezTo>
                <a:cubicBezTo>
                  <a:pt x="425812" y="1566674"/>
                  <a:pt x="444179" y="1626216"/>
                  <a:pt x="462911" y="1640264"/>
                </a:cubicBezTo>
                <a:lnTo>
                  <a:pt x="500619" y="1668544"/>
                </a:lnTo>
                <a:cubicBezTo>
                  <a:pt x="549714" y="1791286"/>
                  <a:pt x="482673" y="1641627"/>
                  <a:pt x="557179" y="1753385"/>
                </a:cubicBezTo>
                <a:cubicBezTo>
                  <a:pt x="566565" y="1767465"/>
                  <a:pt x="566647" y="1786439"/>
                  <a:pt x="576033" y="1800519"/>
                </a:cubicBezTo>
                <a:cubicBezTo>
                  <a:pt x="585893" y="1815309"/>
                  <a:pt x="602636" y="1824346"/>
                  <a:pt x="613740" y="1838226"/>
                </a:cubicBezTo>
                <a:cubicBezTo>
                  <a:pt x="627895" y="1855920"/>
                  <a:pt x="635426" y="1878764"/>
                  <a:pt x="651448" y="1894787"/>
                </a:cubicBezTo>
                <a:cubicBezTo>
                  <a:pt x="660875" y="1904214"/>
                  <a:pt x="669695" y="1914289"/>
                  <a:pt x="679728" y="1923068"/>
                </a:cubicBezTo>
                <a:cubicBezTo>
                  <a:pt x="694870" y="1936317"/>
                  <a:pt x="712635" y="1946548"/>
                  <a:pt x="726862" y="1960775"/>
                </a:cubicBezTo>
                <a:cubicBezTo>
                  <a:pt x="788049" y="2021962"/>
                  <a:pt x="719197" y="1980510"/>
                  <a:pt x="792850" y="2017336"/>
                </a:cubicBezTo>
                <a:cubicBezTo>
                  <a:pt x="799134" y="2026763"/>
                  <a:pt x="802276" y="2039332"/>
                  <a:pt x="811703" y="2045616"/>
                </a:cubicBezTo>
                <a:cubicBezTo>
                  <a:pt x="822483" y="2052803"/>
                  <a:pt x="840249" y="2045882"/>
                  <a:pt x="849410" y="2055043"/>
                </a:cubicBezTo>
                <a:cubicBezTo>
                  <a:pt x="914512" y="2120145"/>
                  <a:pt x="805692" y="2075035"/>
                  <a:pt x="887118" y="2102177"/>
                </a:cubicBezTo>
                <a:cubicBezTo>
                  <a:pt x="893402" y="2114746"/>
                  <a:pt x="896975" y="2129089"/>
                  <a:pt x="905971" y="2139884"/>
                </a:cubicBezTo>
                <a:cubicBezTo>
                  <a:pt x="913224" y="2148588"/>
                  <a:pt x="925784" y="2151211"/>
                  <a:pt x="934252" y="2158738"/>
                </a:cubicBezTo>
                <a:cubicBezTo>
                  <a:pt x="954180" y="2176452"/>
                  <a:pt x="974814" y="2193969"/>
                  <a:pt x="990812" y="2215299"/>
                </a:cubicBezTo>
                <a:cubicBezTo>
                  <a:pt x="1096747" y="2356542"/>
                  <a:pt x="948880" y="2163094"/>
                  <a:pt x="1047373" y="2281286"/>
                </a:cubicBezTo>
                <a:cubicBezTo>
                  <a:pt x="1083569" y="2324722"/>
                  <a:pt x="1057976" y="2331010"/>
                  <a:pt x="1132215" y="2375554"/>
                </a:cubicBezTo>
                <a:cubicBezTo>
                  <a:pt x="1155534" y="2389545"/>
                  <a:pt x="1184836" y="2406112"/>
                  <a:pt x="1207629" y="2422688"/>
                </a:cubicBezTo>
                <a:cubicBezTo>
                  <a:pt x="1233042" y="2441170"/>
                  <a:pt x="1260823" y="2457030"/>
                  <a:pt x="1283043" y="2479249"/>
                </a:cubicBezTo>
                <a:cubicBezTo>
                  <a:pt x="1292470" y="2488676"/>
                  <a:pt x="1299749" y="2500915"/>
                  <a:pt x="1311324" y="2507529"/>
                </a:cubicBezTo>
                <a:cubicBezTo>
                  <a:pt x="1322573" y="2513957"/>
                  <a:pt x="1336462" y="2513814"/>
                  <a:pt x="1349031" y="2516956"/>
                </a:cubicBezTo>
                <a:cubicBezTo>
                  <a:pt x="1368455" y="2529906"/>
                  <a:pt x="1406572" y="2555966"/>
                  <a:pt x="1424445" y="2564090"/>
                </a:cubicBezTo>
                <a:cubicBezTo>
                  <a:pt x="1442537" y="2572314"/>
                  <a:pt x="1463231" y="2574056"/>
                  <a:pt x="1481006" y="2582944"/>
                </a:cubicBezTo>
                <a:cubicBezTo>
                  <a:pt x="1493575" y="2589229"/>
                  <a:pt x="1505282" y="2597665"/>
                  <a:pt x="1518713" y="2601798"/>
                </a:cubicBezTo>
                <a:cubicBezTo>
                  <a:pt x="1619867" y="2632922"/>
                  <a:pt x="1583484" y="2607676"/>
                  <a:pt x="1678969" y="2639505"/>
                </a:cubicBezTo>
                <a:cubicBezTo>
                  <a:pt x="1803776" y="2681108"/>
                  <a:pt x="1735704" y="2662626"/>
                  <a:pt x="1810944" y="2696066"/>
                </a:cubicBezTo>
                <a:cubicBezTo>
                  <a:pt x="1903658" y="2737272"/>
                  <a:pt x="1810165" y="2691984"/>
                  <a:pt x="1914639" y="2733773"/>
                </a:cubicBezTo>
                <a:cubicBezTo>
                  <a:pt x="1927686" y="2738992"/>
                  <a:pt x="1940145" y="2745654"/>
                  <a:pt x="1952346" y="2752626"/>
                </a:cubicBezTo>
                <a:cubicBezTo>
                  <a:pt x="1962183" y="2758247"/>
                  <a:pt x="1970019" y="2767502"/>
                  <a:pt x="1980627" y="2771480"/>
                </a:cubicBezTo>
                <a:cubicBezTo>
                  <a:pt x="1995629" y="2777106"/>
                  <a:pt x="2012050" y="2777765"/>
                  <a:pt x="2027761" y="2780907"/>
                </a:cubicBezTo>
                <a:cubicBezTo>
                  <a:pt x="2040330" y="2787191"/>
                  <a:pt x="2052352" y="2794715"/>
                  <a:pt x="2065468" y="2799760"/>
                </a:cubicBezTo>
                <a:cubicBezTo>
                  <a:pt x="2093291" y="2810461"/>
                  <a:pt x="2123646" y="2814710"/>
                  <a:pt x="2150309" y="2828041"/>
                </a:cubicBezTo>
                <a:cubicBezTo>
                  <a:pt x="2175447" y="2840610"/>
                  <a:pt x="2199061" y="2856860"/>
                  <a:pt x="2225724" y="2865748"/>
                </a:cubicBezTo>
                <a:cubicBezTo>
                  <a:pt x="2257449" y="2876324"/>
                  <a:pt x="2259097" y="2875392"/>
                  <a:pt x="2291711" y="2894028"/>
                </a:cubicBezTo>
                <a:cubicBezTo>
                  <a:pt x="2338584" y="2920812"/>
                  <a:pt x="2338052" y="2941063"/>
                  <a:pt x="2414260" y="2950589"/>
                </a:cubicBezTo>
                <a:lnTo>
                  <a:pt x="2489674" y="2960016"/>
                </a:lnTo>
                <a:cubicBezTo>
                  <a:pt x="2513118" y="2975645"/>
                  <a:pt x="2528323" y="2987471"/>
                  <a:pt x="2555662" y="2997723"/>
                </a:cubicBezTo>
                <a:cubicBezTo>
                  <a:pt x="2596800" y="3013150"/>
                  <a:pt x="2585840" y="3000300"/>
                  <a:pt x="2621650" y="3016577"/>
                </a:cubicBezTo>
                <a:cubicBezTo>
                  <a:pt x="2746294" y="3073233"/>
                  <a:pt x="2647154" y="3045209"/>
                  <a:pt x="2800759" y="3073138"/>
                </a:cubicBezTo>
                <a:cubicBezTo>
                  <a:pt x="2883671" y="3122885"/>
                  <a:pt x="2835400" y="3102214"/>
                  <a:pt x="2979868" y="3120272"/>
                </a:cubicBezTo>
                <a:cubicBezTo>
                  <a:pt x="3100835" y="3135393"/>
                  <a:pt x="3143623" y="3138586"/>
                  <a:pt x="3253245" y="3148552"/>
                </a:cubicBezTo>
                <a:cubicBezTo>
                  <a:pt x="3333031" y="3175147"/>
                  <a:pt x="3252770" y="3151080"/>
                  <a:pt x="3432355" y="3167406"/>
                </a:cubicBezTo>
                <a:cubicBezTo>
                  <a:pt x="3479524" y="3171694"/>
                  <a:pt x="3527805" y="3187694"/>
                  <a:pt x="3573757" y="3195686"/>
                </a:cubicBezTo>
                <a:cubicBezTo>
                  <a:pt x="3704918" y="3218496"/>
                  <a:pt x="3718833" y="3215359"/>
                  <a:pt x="3856561" y="3223967"/>
                </a:cubicBezTo>
                <a:cubicBezTo>
                  <a:pt x="4026403" y="3248228"/>
                  <a:pt x="4061927" y="3258051"/>
                  <a:pt x="4318474" y="3205113"/>
                </a:cubicBezTo>
                <a:cubicBezTo>
                  <a:pt x="4527754" y="3161928"/>
                  <a:pt x="4458459" y="3132529"/>
                  <a:pt x="4572998" y="3073138"/>
                </a:cubicBezTo>
                <a:cubicBezTo>
                  <a:pt x="4637882" y="3039495"/>
                  <a:pt x="4712492" y="3022723"/>
                  <a:pt x="4770961" y="2978870"/>
                </a:cubicBezTo>
                <a:cubicBezTo>
                  <a:pt x="4848731" y="2920541"/>
                  <a:pt x="4765732" y="2980121"/>
                  <a:pt x="4893509" y="2903455"/>
                </a:cubicBezTo>
                <a:cubicBezTo>
                  <a:pt x="4912939" y="2891797"/>
                  <a:pt x="4930077" y="2876411"/>
                  <a:pt x="4950070" y="2865748"/>
                </a:cubicBezTo>
                <a:cubicBezTo>
                  <a:pt x="4977377" y="2851184"/>
                  <a:pt x="5007560" y="2842521"/>
                  <a:pt x="5034911" y="2828041"/>
                </a:cubicBezTo>
                <a:cubicBezTo>
                  <a:pt x="5061110" y="2814171"/>
                  <a:pt x="5084260" y="2795026"/>
                  <a:pt x="5110326" y="2780907"/>
                </a:cubicBezTo>
                <a:cubicBezTo>
                  <a:pt x="5159752" y="2754135"/>
                  <a:pt x="5210879" y="2730630"/>
                  <a:pt x="5261155" y="2705492"/>
                </a:cubicBezTo>
                <a:cubicBezTo>
                  <a:pt x="5376209" y="2647965"/>
                  <a:pt x="5484770" y="2596698"/>
                  <a:pt x="5591093" y="2516956"/>
                </a:cubicBezTo>
                <a:cubicBezTo>
                  <a:pt x="5603662" y="2507529"/>
                  <a:pt x="5615964" y="2497736"/>
                  <a:pt x="5628800" y="2488676"/>
                </a:cubicBezTo>
                <a:cubicBezTo>
                  <a:pt x="5669390" y="2460024"/>
                  <a:pt x="5718632" y="2441226"/>
                  <a:pt x="5751349" y="2403835"/>
                </a:cubicBezTo>
                <a:cubicBezTo>
                  <a:pt x="5773345" y="2378697"/>
                  <a:pt x="5793717" y="2352039"/>
                  <a:pt x="5817336" y="2328420"/>
                </a:cubicBezTo>
                <a:cubicBezTo>
                  <a:pt x="5831563" y="2314193"/>
                  <a:pt x="5851010" y="2305668"/>
                  <a:pt x="5864470" y="2290713"/>
                </a:cubicBezTo>
                <a:cubicBezTo>
                  <a:pt x="5936853" y="2210288"/>
                  <a:pt x="5875996" y="2217389"/>
                  <a:pt x="5968165" y="2102177"/>
                </a:cubicBezTo>
                <a:cubicBezTo>
                  <a:pt x="6044922" y="2006231"/>
                  <a:pt x="5968278" y="2111377"/>
                  <a:pt x="6043579" y="1960775"/>
                </a:cubicBezTo>
                <a:cubicBezTo>
                  <a:pt x="6053713" y="1940508"/>
                  <a:pt x="6070436" y="1924107"/>
                  <a:pt x="6081287" y="1904214"/>
                </a:cubicBezTo>
                <a:cubicBezTo>
                  <a:pt x="6089390" y="1889359"/>
                  <a:pt x="6094357" y="1872983"/>
                  <a:pt x="6100140" y="1857080"/>
                </a:cubicBezTo>
                <a:cubicBezTo>
                  <a:pt x="6114425" y="1817797"/>
                  <a:pt x="6127121" y="1774759"/>
                  <a:pt x="6137848" y="1734532"/>
                </a:cubicBezTo>
                <a:cubicBezTo>
                  <a:pt x="6144525" y="1709495"/>
                  <a:pt x="6149583" y="1684032"/>
                  <a:pt x="6156701" y="1659117"/>
                </a:cubicBezTo>
                <a:cubicBezTo>
                  <a:pt x="6162161" y="1640008"/>
                  <a:pt x="6170095" y="1621665"/>
                  <a:pt x="6175555" y="1602556"/>
                </a:cubicBezTo>
                <a:cubicBezTo>
                  <a:pt x="6188372" y="1557696"/>
                  <a:pt x="6206402" y="1476317"/>
                  <a:pt x="6213262" y="1432874"/>
                </a:cubicBezTo>
                <a:cubicBezTo>
                  <a:pt x="6217700" y="1404768"/>
                  <a:pt x="6219547" y="1376313"/>
                  <a:pt x="6222689" y="1348033"/>
                </a:cubicBezTo>
                <a:cubicBezTo>
                  <a:pt x="6229777" y="1188542"/>
                  <a:pt x="6276998" y="1035727"/>
                  <a:pt x="6232116" y="886119"/>
                </a:cubicBezTo>
                <a:cubicBezTo>
                  <a:pt x="6226405" y="867084"/>
                  <a:pt x="6219547" y="848412"/>
                  <a:pt x="6213262" y="829558"/>
                </a:cubicBezTo>
                <a:cubicBezTo>
                  <a:pt x="6210120" y="801278"/>
                  <a:pt x="6210736" y="772322"/>
                  <a:pt x="6203835" y="744717"/>
                </a:cubicBezTo>
                <a:cubicBezTo>
                  <a:pt x="6201087" y="733726"/>
                  <a:pt x="6188960" y="727045"/>
                  <a:pt x="6184982" y="716437"/>
                </a:cubicBezTo>
                <a:cubicBezTo>
                  <a:pt x="6176519" y="693868"/>
                  <a:pt x="6178815" y="663225"/>
                  <a:pt x="6166128" y="641022"/>
                </a:cubicBezTo>
                <a:cubicBezTo>
                  <a:pt x="6147633" y="608656"/>
                  <a:pt x="6116265" y="581732"/>
                  <a:pt x="6090713" y="556181"/>
                </a:cubicBezTo>
                <a:cubicBezTo>
                  <a:pt x="6087571" y="543612"/>
                  <a:pt x="6088243" y="529404"/>
                  <a:pt x="6081287" y="518474"/>
                </a:cubicBezTo>
                <a:cubicBezTo>
                  <a:pt x="6065734" y="494033"/>
                  <a:pt x="6043071" y="474908"/>
                  <a:pt x="6024726" y="452486"/>
                </a:cubicBezTo>
                <a:cubicBezTo>
                  <a:pt x="6014777" y="440326"/>
                  <a:pt x="6006791" y="426603"/>
                  <a:pt x="5996445" y="414779"/>
                </a:cubicBezTo>
                <a:cubicBezTo>
                  <a:pt x="5984740" y="401402"/>
                  <a:pt x="5969842" y="390952"/>
                  <a:pt x="5958738" y="377072"/>
                </a:cubicBezTo>
                <a:cubicBezTo>
                  <a:pt x="5944583" y="359378"/>
                  <a:pt x="5936085" y="337447"/>
                  <a:pt x="5921031" y="320511"/>
                </a:cubicBezTo>
                <a:cubicBezTo>
                  <a:pt x="5839658" y="228966"/>
                  <a:pt x="5831980" y="220993"/>
                  <a:pt x="5751349" y="169682"/>
                </a:cubicBezTo>
                <a:cubicBezTo>
                  <a:pt x="5735891" y="159845"/>
                  <a:pt x="5719673" y="151239"/>
                  <a:pt x="5704215" y="141402"/>
                </a:cubicBezTo>
                <a:cubicBezTo>
                  <a:pt x="5685098" y="129237"/>
                  <a:pt x="5667547" y="114545"/>
                  <a:pt x="5647654" y="103694"/>
                </a:cubicBezTo>
                <a:cubicBezTo>
                  <a:pt x="5632799" y="95591"/>
                  <a:pt x="5615655" y="92408"/>
                  <a:pt x="5600520" y="84841"/>
                </a:cubicBezTo>
                <a:cubicBezTo>
                  <a:pt x="5549706" y="59435"/>
                  <a:pt x="5593507" y="61727"/>
                  <a:pt x="5515678" y="47134"/>
                </a:cubicBezTo>
                <a:cubicBezTo>
                  <a:pt x="5455759" y="35899"/>
                  <a:pt x="5243585" y="29239"/>
                  <a:pt x="5223448" y="28280"/>
                </a:cubicBezTo>
                <a:cubicBezTo>
                  <a:pt x="5210879" y="25138"/>
                  <a:pt x="5198445" y="21394"/>
                  <a:pt x="5185740" y="18853"/>
                </a:cubicBezTo>
                <a:cubicBezTo>
                  <a:pt x="5166997" y="15104"/>
                  <a:pt x="5147838" y="13572"/>
                  <a:pt x="5129179" y="9426"/>
                </a:cubicBezTo>
                <a:cubicBezTo>
                  <a:pt x="5119479" y="7271"/>
                  <a:pt x="5110326" y="3142"/>
                  <a:pt x="5100899" y="0"/>
                </a:cubicBezTo>
                <a:lnTo>
                  <a:pt x="1669542" y="9426"/>
                </a:lnTo>
                <a:cubicBezTo>
                  <a:pt x="1634412" y="9707"/>
                  <a:pt x="1600538" y="22729"/>
                  <a:pt x="1565848" y="28280"/>
                </a:cubicBezTo>
                <a:cubicBezTo>
                  <a:pt x="1521968" y="35301"/>
                  <a:pt x="1477706" y="39828"/>
                  <a:pt x="1433872" y="47134"/>
                </a:cubicBezTo>
                <a:cubicBezTo>
                  <a:pt x="1402263" y="52402"/>
                  <a:pt x="1371294" y="61234"/>
                  <a:pt x="1339604" y="65987"/>
                </a:cubicBezTo>
                <a:cubicBezTo>
                  <a:pt x="1087323" y="103829"/>
                  <a:pt x="1404289" y="43623"/>
                  <a:pt x="1151068" y="94268"/>
                </a:cubicBezTo>
                <a:cubicBezTo>
                  <a:pt x="1086906" y="137042"/>
                  <a:pt x="1139431" y="107768"/>
                  <a:pt x="1000239" y="131975"/>
                </a:cubicBezTo>
                <a:cubicBezTo>
                  <a:pt x="768775" y="172229"/>
                  <a:pt x="1072128" y="128673"/>
                  <a:pt x="764569" y="169682"/>
                </a:cubicBezTo>
                <a:cubicBezTo>
                  <a:pt x="679332" y="203777"/>
                  <a:pt x="753900" y="178809"/>
                  <a:pt x="632594" y="197962"/>
                </a:cubicBezTo>
                <a:cubicBezTo>
                  <a:pt x="600941" y="202960"/>
                  <a:pt x="569749" y="210531"/>
                  <a:pt x="538326" y="216816"/>
                </a:cubicBezTo>
                <a:cubicBezTo>
                  <a:pt x="479038" y="256342"/>
                  <a:pt x="542644" y="218518"/>
                  <a:pt x="434631" y="254523"/>
                </a:cubicBezTo>
                <a:cubicBezTo>
                  <a:pt x="425204" y="257665"/>
                  <a:pt x="415905" y="261220"/>
                  <a:pt x="406351" y="263950"/>
                </a:cubicBezTo>
                <a:cubicBezTo>
                  <a:pt x="393893" y="267509"/>
                  <a:pt x="380934" y="269280"/>
                  <a:pt x="368643" y="273377"/>
                </a:cubicBezTo>
                <a:cubicBezTo>
                  <a:pt x="352590" y="278728"/>
                  <a:pt x="337353" y="286289"/>
                  <a:pt x="321509" y="292231"/>
                </a:cubicBezTo>
                <a:cubicBezTo>
                  <a:pt x="312205" y="295720"/>
                  <a:pt x="302656" y="298515"/>
                  <a:pt x="293229" y="301657"/>
                </a:cubicBezTo>
                <a:cubicBezTo>
                  <a:pt x="283802" y="307942"/>
                  <a:pt x="275302" y="315910"/>
                  <a:pt x="264949" y="320511"/>
                </a:cubicBezTo>
                <a:cubicBezTo>
                  <a:pt x="246788" y="328583"/>
                  <a:pt x="208388" y="339365"/>
                  <a:pt x="208388" y="339365"/>
                </a:cubicBezTo>
                <a:cubicBezTo>
                  <a:pt x="187069" y="371343"/>
                  <a:pt x="192676" y="378643"/>
                  <a:pt x="189534" y="386499"/>
                </a:cubicBezTo>
                <a:close/>
              </a:path>
            </a:pathLst>
          </a:custGeom>
          <a:solidFill>
            <a:srgbClr val="5E7AD2"/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>
              <a:solidFill>
                <a:srgbClr val="00206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4554584" y="2845947"/>
            <a:ext cx="4623969" cy="386889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>
            <a:endCxn id="16" idx="2"/>
          </p:cNvCxnSpPr>
          <p:nvPr/>
        </p:nvCxnSpPr>
        <p:spPr>
          <a:xfrm flipH="1" flipV="1">
            <a:off x="1645710" y="3100357"/>
            <a:ext cx="2941258" cy="361448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 flipV="1">
            <a:off x="7788855" y="2845947"/>
            <a:ext cx="572998" cy="7080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00955" y="2638692"/>
            <a:ext cx="148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C00000"/>
                </a:solidFill>
              </a:rPr>
              <a:t>Ciliophora</a:t>
            </a:r>
            <a:endParaRPr lang="ru-RU" sz="2400" i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7474" y="2469415"/>
            <a:ext cx="1455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solidFill>
                  <a:srgbClr val="FFC000"/>
                </a:solidFill>
              </a:rPr>
              <a:t>Perkinsozoa</a:t>
            </a:r>
            <a:endParaRPr lang="ru-RU" sz="2800" b="1" i="1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851317" y="2393748"/>
            <a:ext cx="2003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FFC000"/>
                </a:solidFill>
              </a:rPr>
              <a:t>Dinoflagellata</a:t>
            </a:r>
            <a:endParaRPr lang="ru-RU" sz="2400" b="1" i="1" dirty="0">
              <a:solidFill>
                <a:srgbClr val="FFC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881795" y="4669414"/>
            <a:ext cx="1506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rgbClr val="FFC000"/>
                </a:solidFill>
              </a:rPr>
              <a:t>Myzozoa</a:t>
            </a:r>
            <a:endParaRPr lang="ru-RU" sz="3600" b="1" i="1" dirty="0">
              <a:solidFill>
                <a:srgbClr val="FFC00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H="1" flipV="1">
            <a:off x="5415021" y="3424435"/>
            <a:ext cx="1251849" cy="15060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465487" y="2614004"/>
            <a:ext cx="1818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>
                <a:solidFill>
                  <a:srgbClr val="FFC000"/>
                </a:solidFill>
              </a:rPr>
              <a:t>Apicomplexa</a:t>
            </a:r>
            <a:endParaRPr lang="en-US" sz="2400" b="1" i="1" dirty="0" smtClean="0">
              <a:solidFill>
                <a:srgbClr val="FFC000"/>
              </a:solidFill>
            </a:endParaRPr>
          </a:p>
          <a:p>
            <a:r>
              <a:rPr lang="en-US" sz="2400" b="1" i="1" dirty="0" smtClean="0">
                <a:solidFill>
                  <a:srgbClr val="FFC000"/>
                </a:solidFill>
              </a:rPr>
              <a:t>(</a:t>
            </a:r>
            <a:r>
              <a:rPr lang="en-US" sz="2400" b="1" i="1" dirty="0" err="1" smtClean="0">
                <a:solidFill>
                  <a:srgbClr val="FFC000"/>
                </a:solidFill>
              </a:rPr>
              <a:t>Sporozoa</a:t>
            </a:r>
            <a:r>
              <a:rPr lang="en-US" sz="2400" b="1" i="1" dirty="0" smtClean="0">
                <a:solidFill>
                  <a:srgbClr val="FFC000"/>
                </a:solidFill>
              </a:rPr>
              <a:t>)</a:t>
            </a:r>
            <a:endParaRPr lang="ru-RU" sz="3200" i="1" dirty="0">
              <a:solidFill>
                <a:srgbClr val="FFC000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H="1" flipV="1">
            <a:off x="4992355" y="3793280"/>
            <a:ext cx="1370286" cy="78153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6327363" y="3379016"/>
            <a:ext cx="20665" cy="114537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006181" y="3029502"/>
            <a:ext cx="1502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>
                <a:solidFill>
                  <a:srgbClr val="FFC000"/>
                </a:solidFill>
              </a:rPr>
              <a:t>Colpodellida</a:t>
            </a:r>
            <a:endParaRPr lang="ru-RU" sz="3200" b="1" i="1" dirty="0">
              <a:solidFill>
                <a:srgbClr val="FFC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895195" y="3445001"/>
            <a:ext cx="1431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solidFill>
                  <a:srgbClr val="FFC000"/>
                </a:solidFill>
              </a:rPr>
              <a:t>Chromerida</a:t>
            </a:r>
            <a:endParaRPr lang="ru-RU" sz="3600" b="1" i="1" dirty="0">
              <a:solidFill>
                <a:srgbClr val="FFC000"/>
              </a:solidFill>
            </a:endParaRPr>
          </a:p>
        </p:txBody>
      </p:sp>
      <p:pic>
        <p:nvPicPr>
          <p:cNvPr id="1026" name="Picture 2" descr="https://comenius.susqu.edu/biol/202/chromalveolata/alveolatae/apicomplexata/Colpodel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093" y="3380937"/>
            <a:ext cx="627163" cy="122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romer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" t="33215" r="62166" b="28849"/>
          <a:stretch/>
        </p:blipFill>
        <p:spPr bwMode="auto">
          <a:xfrm>
            <a:off x="4406272" y="4180123"/>
            <a:ext cx="1051505" cy="98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633" y="1167133"/>
            <a:ext cx="1256470" cy="149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3874" y="1186331"/>
            <a:ext cx="1487582" cy="1511259"/>
          </a:xfrm>
          <a:prstGeom prst="rect">
            <a:avLst/>
          </a:prstGeom>
        </p:spPr>
      </p:pic>
      <p:pic>
        <p:nvPicPr>
          <p:cNvPr id="1032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3" r="20387"/>
          <a:stretch/>
        </p:blipFill>
        <p:spPr bwMode="auto">
          <a:xfrm rot="16200000">
            <a:off x="834615" y="938093"/>
            <a:ext cx="1590441" cy="19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rstb.royalsocietypublishing.org/content/royptb/371/1689/20150215/F1.large.jpg?width=800&amp;height=600&amp;carousel=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00" b="50626"/>
          <a:stretch/>
        </p:blipFill>
        <p:spPr bwMode="auto">
          <a:xfrm>
            <a:off x="6628533" y="881482"/>
            <a:ext cx="2214994" cy="164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835363" y="503179"/>
            <a:ext cx="2035597" cy="179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98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11982" cy="1325563"/>
          </a:xfrm>
        </p:spPr>
        <p:txBody>
          <a:bodyPr/>
          <a:lstStyle/>
          <a:p>
            <a:r>
              <a:rPr lang="ru-RU" dirty="0" smtClean="0"/>
              <a:t>Устройство зооспоры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2819400" cy="4351338"/>
          </a:xfrm>
        </p:spPr>
        <p:txBody>
          <a:bodyPr/>
          <a:lstStyle/>
          <a:p>
            <a:r>
              <a:rPr lang="ru-RU" dirty="0" smtClean="0"/>
              <a:t>Два жгутика</a:t>
            </a:r>
          </a:p>
          <a:p>
            <a:r>
              <a:rPr lang="ru-RU" dirty="0" smtClean="0"/>
              <a:t>Альвеолярная пелликула</a:t>
            </a:r>
          </a:p>
          <a:p>
            <a:r>
              <a:rPr lang="ru-RU" dirty="0" smtClean="0"/>
              <a:t>Органеллы апикального комплекса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436" y="145400"/>
            <a:ext cx="4775200" cy="671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95346" y="5715298"/>
            <a:ext cx="1393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 smtClean="0"/>
              <a:t>Perkinsus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31598252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7055" y="193963"/>
            <a:ext cx="9144000" cy="1145310"/>
          </a:xfrm>
        </p:spPr>
        <p:txBody>
          <a:bodyPr>
            <a:normAutofit/>
          </a:bodyPr>
          <a:lstStyle/>
          <a:p>
            <a:r>
              <a:rPr lang="en-US" sz="7200" b="1" i="1" dirty="0" err="1">
                <a:solidFill>
                  <a:srgbClr val="0070C0"/>
                </a:solidFill>
              </a:rPr>
              <a:t>Myzozoa</a:t>
            </a:r>
            <a:endParaRPr lang="ru-RU" sz="8800" b="1" i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ÐÐ°ÑÑÐ¸Ð½ÐºÐ¸ Ð¿Ð¾ Ð·Ð°Ð¿ÑÐ¾ÑÑ Myzozo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66"/>
          <a:stretch/>
        </p:blipFill>
        <p:spPr bwMode="auto">
          <a:xfrm>
            <a:off x="736772" y="1339273"/>
            <a:ext cx="10829294" cy="521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78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5310" y="324052"/>
            <a:ext cx="5845504" cy="1139017"/>
          </a:xfrm>
        </p:spPr>
        <p:txBody>
          <a:bodyPr>
            <a:normAutofit/>
          </a:bodyPr>
          <a:lstStyle/>
          <a:p>
            <a:r>
              <a:rPr lang="en-US" sz="7200" b="1" i="1" dirty="0" err="1" smtClean="0">
                <a:solidFill>
                  <a:srgbClr val="00B050"/>
                </a:solidFill>
              </a:rPr>
              <a:t>Dinoflagellata</a:t>
            </a:r>
            <a:endParaRPr lang="ru-RU" sz="7200" i="1" dirty="0">
              <a:solidFill>
                <a:srgbClr val="00B050"/>
              </a:solidFill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653681" y="183642"/>
            <a:ext cx="7128705" cy="6244867"/>
            <a:chOff x="2887062" y="331424"/>
            <a:chExt cx="7128705" cy="6244867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3323485" y="3716270"/>
              <a:ext cx="6692282" cy="2860021"/>
              <a:chOff x="2473739" y="3337580"/>
              <a:chExt cx="6692282" cy="2860021"/>
            </a:xfrm>
          </p:grpSpPr>
          <p:cxnSp>
            <p:nvCxnSpPr>
              <p:cNvPr id="4" name="Прямая соединительная линия 3"/>
              <p:cNvCxnSpPr/>
              <p:nvPr/>
            </p:nvCxnSpPr>
            <p:spPr>
              <a:xfrm flipH="1" flipV="1">
                <a:off x="3306617" y="4110181"/>
                <a:ext cx="1760641" cy="2087419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Прямая соединительная линия 5"/>
              <p:cNvCxnSpPr/>
              <p:nvPr/>
            </p:nvCxnSpPr>
            <p:spPr>
              <a:xfrm flipV="1">
                <a:off x="5052847" y="3860800"/>
                <a:ext cx="2363953" cy="233680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Прямая соединительная линия 8"/>
              <p:cNvCxnSpPr/>
              <p:nvPr/>
            </p:nvCxnSpPr>
            <p:spPr>
              <a:xfrm flipH="1" flipV="1">
                <a:off x="4553527" y="4110180"/>
                <a:ext cx="1183368" cy="1445495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2473739" y="3605479"/>
                <a:ext cx="13370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 smtClean="0"/>
                  <a:t>Oxyrrhea</a:t>
                </a:r>
                <a:endParaRPr lang="ru-RU" sz="24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810772" y="3605478"/>
                <a:ext cx="22888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/>
                  <a:t>Syndiniophyceae</a:t>
                </a:r>
                <a:endParaRPr lang="ru-RU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099604" y="3337580"/>
                <a:ext cx="30664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Core dinoflagellates</a:t>
                </a:r>
                <a:endParaRPr lang="ru-RU" sz="2800" dirty="0"/>
              </a:p>
            </p:txBody>
          </p:sp>
        </p:grpSp>
        <p:pic>
          <p:nvPicPr>
            <p:cNvPr id="2050" name="Picture 2" descr="ÐÐ°ÑÑÐ¸Ð½ÐºÐ¸ Ð¿Ð¾ Ð·Ð°Ð¿ÑÐ¾ÑÑ Oxyrrhis marin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7062" y="2299855"/>
              <a:ext cx="1250077" cy="1684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www.loe.org/images/content/060609/VERM02b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6135" y="2201878"/>
              <a:ext cx="1276120" cy="1782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aeckel Peridine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7555" y="331424"/>
              <a:ext cx="2390005" cy="3384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764963" y="4598388"/>
            <a:ext cx="3993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2400 ныне живущих видов, из них</a:t>
            </a:r>
          </a:p>
          <a:p>
            <a:r>
              <a:rPr lang="ru-RU" sz="2000" dirty="0" smtClean="0"/>
              <a:t>83% морские планктонные</a:t>
            </a:r>
          </a:p>
          <a:p>
            <a:r>
              <a:rPr lang="en-US" sz="2000" dirty="0" smtClean="0"/>
              <a:t>8% </a:t>
            </a:r>
            <a:r>
              <a:rPr lang="ru-RU" sz="2000" dirty="0" smtClean="0"/>
              <a:t>бентосные</a:t>
            </a:r>
          </a:p>
          <a:p>
            <a:r>
              <a:rPr lang="ru-RU" sz="2000" dirty="0" smtClean="0"/>
              <a:t>7% паразиты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8825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590309" cy="824535"/>
          </a:xfrm>
        </p:spPr>
        <p:txBody>
          <a:bodyPr/>
          <a:lstStyle/>
          <a:p>
            <a:r>
              <a:rPr lang="ru-RU" dirty="0" smtClean="0"/>
              <a:t>Покровы клетки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34492"/>
            <a:ext cx="5802744" cy="2784925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Под </a:t>
            </a:r>
            <a:r>
              <a:rPr lang="ru-RU" dirty="0" smtClean="0"/>
              <a:t>плазмалеммой </a:t>
            </a:r>
            <a:r>
              <a:rPr lang="ru-RU" dirty="0"/>
              <a:t>залегают альвеолы (традиционное название – </a:t>
            </a:r>
            <a:r>
              <a:rPr lang="ru-RU" dirty="0" err="1"/>
              <a:t>амфиесмальные</a:t>
            </a:r>
            <a:r>
              <a:rPr lang="ru-RU" dirty="0"/>
              <a:t> везикулы), которые формируют </a:t>
            </a:r>
            <a:r>
              <a:rPr lang="ru-RU" dirty="0" err="1"/>
              <a:t>амфиесму</a:t>
            </a:r>
            <a:r>
              <a:rPr lang="ru-RU" dirty="0"/>
              <a:t> </a:t>
            </a:r>
          </a:p>
          <a:p>
            <a:r>
              <a:rPr lang="ru-RU" dirty="0"/>
              <a:t>Альвеолы могут быть пустыми либо содержать аморфный матрикс. Такое устройство покровов характерно для </a:t>
            </a:r>
            <a:r>
              <a:rPr lang="ru-RU" dirty="0" err="1"/>
              <a:t>атекальных</a:t>
            </a:r>
            <a:r>
              <a:rPr lang="ru-RU" dirty="0"/>
              <a:t> (голых) </a:t>
            </a:r>
            <a:r>
              <a:rPr lang="ru-RU" dirty="0" err="1"/>
              <a:t>динофлагеллят</a:t>
            </a:r>
            <a:endParaRPr lang="ru-RU" dirty="0"/>
          </a:p>
          <a:p>
            <a:r>
              <a:rPr lang="ru-RU" dirty="0"/>
              <a:t>У других представителей в просвете альвеол формируются целлюлозные пластинки, которые вместе составляют теку </a:t>
            </a:r>
            <a:endParaRPr lang="en-US" dirty="0"/>
          </a:p>
          <a:p>
            <a:r>
              <a:rPr lang="ru-RU" dirty="0"/>
              <a:t>Некоторые </a:t>
            </a:r>
            <a:r>
              <a:rPr lang="ru-RU" dirty="0" err="1"/>
              <a:t>динофлагелляты</a:t>
            </a:r>
            <a:r>
              <a:rPr lang="ru-RU" dirty="0"/>
              <a:t> имеют под </a:t>
            </a:r>
            <a:r>
              <a:rPr lang="ru-RU" dirty="0" err="1" smtClean="0"/>
              <a:t>текальными</a:t>
            </a:r>
            <a:r>
              <a:rPr lang="ru-RU" dirty="0" smtClean="0"/>
              <a:t> пластинками пелликулу</a:t>
            </a:r>
            <a:r>
              <a:rPr lang="en-US" dirty="0" smtClean="0"/>
              <a:t> (</a:t>
            </a:r>
            <a:r>
              <a:rPr lang="ru-RU" dirty="0" smtClean="0"/>
              <a:t>тонкий слой целлюлозы со </a:t>
            </a:r>
            <a:r>
              <a:rPr lang="ru-RU" dirty="0" err="1" smtClean="0"/>
              <a:t>спорополленином</a:t>
            </a:r>
            <a:r>
              <a:rPr lang="ru-RU" dirty="0" smtClean="0"/>
              <a:t>)</a:t>
            </a:r>
            <a:endParaRPr lang="ru-RU" dirty="0"/>
          </a:p>
          <a:p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7004012" y="1099344"/>
            <a:ext cx="4608945" cy="2558472"/>
            <a:chOff x="6096000" y="1385455"/>
            <a:chExt cx="4615456" cy="3210678"/>
          </a:xfrm>
        </p:grpSpPr>
        <p:sp>
          <p:nvSpPr>
            <p:cNvPr id="5" name="TextBox 4"/>
            <p:cNvSpPr txBox="1"/>
            <p:nvPr/>
          </p:nvSpPr>
          <p:spPr>
            <a:xfrm>
              <a:off x="6113270" y="3672803"/>
              <a:ext cx="45981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Схема строения различных типов </a:t>
              </a:r>
              <a:r>
                <a:rPr lang="ru-RU" dirty="0" err="1" smtClean="0"/>
                <a:t>амфиесм</a:t>
              </a:r>
              <a:r>
                <a:rPr lang="ru-RU" dirty="0" smtClean="0"/>
                <a:t> </a:t>
              </a:r>
              <a:r>
                <a:rPr lang="ru-RU" dirty="0" err="1" smtClean="0"/>
                <a:t>динофлагеллят</a:t>
              </a:r>
              <a:endParaRPr lang="ru-RU" dirty="0" smtClean="0"/>
            </a:p>
            <a:p>
              <a:r>
                <a:rPr lang="ru-RU" dirty="0" smtClean="0"/>
                <a:t>А – </a:t>
              </a:r>
              <a:r>
                <a:rPr lang="en-US" i="1" dirty="0" err="1" smtClean="0"/>
                <a:t>Oxyrhis</a:t>
              </a:r>
              <a:r>
                <a:rPr lang="ru-RU" dirty="0" smtClean="0"/>
                <a:t>; Б – </a:t>
              </a:r>
              <a:r>
                <a:rPr lang="en-US" i="1" dirty="0" err="1" smtClean="0"/>
                <a:t>Amphidinium</a:t>
              </a:r>
              <a:r>
                <a:rPr lang="en-US" dirty="0" smtClean="0"/>
                <a:t>; </a:t>
              </a:r>
              <a:r>
                <a:rPr lang="ru-RU" dirty="0"/>
                <a:t>В</a:t>
              </a:r>
              <a:r>
                <a:rPr lang="ru-RU" dirty="0" smtClean="0"/>
                <a:t> - </a:t>
              </a:r>
              <a:r>
                <a:rPr lang="en-US" i="1" dirty="0" err="1"/>
                <a:t>Woloszynskia</a:t>
              </a:r>
              <a:endParaRPr lang="ru-RU" i="1" dirty="0"/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6096000" y="1385455"/>
              <a:ext cx="4572006" cy="2327564"/>
              <a:chOff x="7749303" y="2747358"/>
              <a:chExt cx="3669149" cy="1628695"/>
            </a:xfrm>
          </p:grpSpPr>
          <p:pic>
            <p:nvPicPr>
              <p:cNvPr id="7" name="Picture 2" descr="http://globuss24.ru/web/userfiles/image/doc/hello_html_m295874b8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8" t="16047" r="36370" b="57893"/>
              <a:stretch/>
            </p:blipFill>
            <p:spPr bwMode="auto">
              <a:xfrm>
                <a:off x="8146473" y="2747358"/>
                <a:ext cx="3206460" cy="963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2" descr="http://globuss24.ru/web/userfiles/image/doc/hello_html_m295874b8.gif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02" t="56590" r="36369" b="25396"/>
              <a:stretch/>
            </p:blipFill>
            <p:spPr bwMode="auto">
              <a:xfrm>
                <a:off x="8118761" y="3710384"/>
                <a:ext cx="3299691" cy="6656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7749303" y="2826666"/>
                <a:ext cx="290996" cy="323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dirty="0" smtClean="0"/>
                  <a:t>А</a:t>
                </a:r>
                <a:endParaRPr lang="ru-RU" sz="24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763163" y="3311573"/>
                <a:ext cx="280704" cy="323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dirty="0"/>
                  <a:t>Б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767782" y="3787242"/>
                <a:ext cx="281990" cy="3230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dirty="0" smtClean="0"/>
                  <a:t>В</a:t>
                </a:r>
                <a:endParaRPr lang="ru-RU" sz="2400" dirty="0"/>
              </a:p>
            </p:txBody>
          </p:sp>
        </p:grpSp>
      </p:grp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473" y="4216978"/>
            <a:ext cx="2701541" cy="202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71417" y="6259574"/>
            <a:ext cx="1677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Oxyrrhis</a:t>
            </a:r>
            <a:r>
              <a:rPr lang="en-US" i="1" dirty="0"/>
              <a:t> marina</a:t>
            </a:r>
            <a:endParaRPr lang="ru-RU" i="1" dirty="0"/>
          </a:p>
        </p:txBody>
      </p:sp>
      <p:pic>
        <p:nvPicPr>
          <p:cNvPr id="20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609" y="4219088"/>
            <a:ext cx="2301009" cy="205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561609" y="6243134"/>
            <a:ext cx="2272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Amphidinium</a:t>
            </a:r>
            <a:r>
              <a:rPr lang="en-US" i="1" dirty="0"/>
              <a:t> </a:t>
            </a:r>
            <a:r>
              <a:rPr lang="en-US" i="1" dirty="0" err="1"/>
              <a:t>carterae</a:t>
            </a:r>
            <a:endParaRPr lang="ru-RU" i="1" dirty="0"/>
          </a:p>
        </p:txBody>
      </p:sp>
      <p:pic>
        <p:nvPicPr>
          <p:cNvPr id="2054" name="Picture 6" descr="http://www.planktonforum.eu/fileadmin/phyto/ned/algen/430/1267022971_Woloszynskia_Nauleis_15021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2" t="27239" r="28028" b="26251"/>
          <a:stretch/>
        </p:blipFill>
        <p:spPr bwMode="auto">
          <a:xfrm>
            <a:off x="7933718" y="4200538"/>
            <a:ext cx="2135984" cy="206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822736" y="6235538"/>
            <a:ext cx="2561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Woloszynskia</a:t>
            </a:r>
            <a:r>
              <a:rPr lang="en-US" i="1" dirty="0"/>
              <a:t> </a:t>
            </a:r>
            <a:r>
              <a:rPr lang="en-US" i="1" dirty="0" err="1"/>
              <a:t>tenuissima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62620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Морфология клетки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2496617" y="1277587"/>
            <a:ext cx="7198765" cy="5312559"/>
            <a:chOff x="6666027" y="1369946"/>
            <a:chExt cx="4882050" cy="3602865"/>
          </a:xfrm>
        </p:grpSpPr>
        <p:pic>
          <p:nvPicPr>
            <p:cNvPr id="5" name="Picture 4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8409" y="1369946"/>
              <a:ext cx="4839668" cy="3602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Левая фигурная скобка 5"/>
            <p:cNvSpPr/>
            <p:nvPr/>
          </p:nvSpPr>
          <p:spPr>
            <a:xfrm>
              <a:off x="7693886" y="2985831"/>
              <a:ext cx="73890" cy="1434770"/>
            </a:xfrm>
            <a:prstGeom prst="leftBrac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66027" y="3546671"/>
              <a:ext cx="992760" cy="31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i="1" dirty="0" err="1" smtClean="0">
                  <a:solidFill>
                    <a:schemeClr val="bg1"/>
                  </a:solidFill>
                </a:rPr>
                <a:t>Гипотека</a:t>
              </a:r>
              <a:endParaRPr lang="ru-RU" i="1" dirty="0">
                <a:solidFill>
                  <a:schemeClr val="bg1"/>
                </a:solidFill>
              </a:endParaRPr>
            </a:p>
          </p:txBody>
        </p:sp>
        <p:sp>
          <p:nvSpPr>
            <p:cNvPr id="8" name="Левая фигурная скобка 7"/>
            <p:cNvSpPr/>
            <p:nvPr/>
          </p:nvSpPr>
          <p:spPr>
            <a:xfrm>
              <a:off x="7689269" y="1429507"/>
              <a:ext cx="73890" cy="1434770"/>
            </a:xfrm>
            <a:prstGeom prst="leftBrac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08409" y="1973556"/>
              <a:ext cx="922402" cy="3130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i="1" dirty="0" err="1" smtClean="0">
                  <a:solidFill>
                    <a:schemeClr val="bg1"/>
                  </a:solidFill>
                </a:rPr>
                <a:t>Эпитека</a:t>
              </a:r>
              <a:endParaRPr lang="ru-RU" sz="2400" i="1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 flipH="1">
              <a:off x="10390910" y="1995055"/>
              <a:ext cx="258617" cy="42796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0280888" y="1390354"/>
              <a:ext cx="984846" cy="480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i="1" dirty="0" smtClean="0">
                  <a:solidFill>
                    <a:schemeClr val="bg1"/>
                  </a:solidFill>
                </a:rPr>
                <a:t>Поясок</a:t>
              </a:r>
            </a:p>
            <a:p>
              <a:r>
                <a:rPr lang="ru-RU" sz="2000" i="1" dirty="0" smtClean="0">
                  <a:solidFill>
                    <a:schemeClr val="bg1"/>
                  </a:solidFill>
                </a:rPr>
                <a:t>(</a:t>
              </a:r>
              <a:r>
                <a:rPr lang="ru-RU" sz="2000" i="1" dirty="0" err="1" smtClean="0">
                  <a:solidFill>
                    <a:schemeClr val="bg1"/>
                  </a:solidFill>
                </a:rPr>
                <a:t>цингулюм</a:t>
              </a:r>
              <a:r>
                <a:rPr lang="ru-RU" sz="2000" i="1" dirty="0" smtClean="0">
                  <a:solidFill>
                    <a:schemeClr val="bg1"/>
                  </a:solidFill>
                </a:rPr>
                <a:t>)</a:t>
              </a:r>
              <a:endParaRPr lang="ru-RU" sz="2000" i="1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Прямая со стрелкой 11"/>
            <p:cNvCxnSpPr/>
            <p:nvPr/>
          </p:nvCxnSpPr>
          <p:spPr>
            <a:xfrm flipH="1" flipV="1">
              <a:off x="9208655" y="3427836"/>
              <a:ext cx="1311563" cy="5787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0242577" y="3980424"/>
              <a:ext cx="1023157" cy="4800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i="1" dirty="0" smtClean="0">
                  <a:solidFill>
                    <a:schemeClr val="bg1"/>
                  </a:solidFill>
                </a:rPr>
                <a:t>Продольная</a:t>
              </a:r>
            </a:p>
            <a:p>
              <a:r>
                <a:rPr lang="ru-RU" sz="2000" i="1" dirty="0" smtClean="0">
                  <a:solidFill>
                    <a:schemeClr val="bg1"/>
                  </a:solidFill>
                </a:rPr>
                <a:t>борозда</a:t>
              </a:r>
              <a:endParaRPr lang="ru-RU" sz="2000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118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Типы талломов</a:t>
            </a:r>
            <a:endParaRPr lang="ru-RU" dirty="0"/>
          </a:p>
        </p:txBody>
      </p:sp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7" y="1579418"/>
            <a:ext cx="3720924" cy="332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6417" y="4901670"/>
            <a:ext cx="2478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Amphidinium</a:t>
            </a:r>
            <a:r>
              <a:rPr lang="en-US" i="1" dirty="0"/>
              <a:t> </a:t>
            </a:r>
            <a:r>
              <a:rPr lang="en-US" i="1" dirty="0" err="1" smtClean="0"/>
              <a:t>carterae</a:t>
            </a:r>
            <a:endParaRPr lang="en-US" i="1" dirty="0" smtClean="0"/>
          </a:p>
          <a:p>
            <a:r>
              <a:rPr lang="ru-RU" b="1" u="sng" dirty="0" smtClean="0"/>
              <a:t>Монада</a:t>
            </a:r>
            <a:endParaRPr lang="ru-RU" b="1" u="sng" dirty="0"/>
          </a:p>
        </p:txBody>
      </p: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689" y="1579418"/>
            <a:ext cx="3848278" cy="332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31689" y="4901669"/>
            <a:ext cx="3732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Symbiodinium</a:t>
            </a:r>
            <a:r>
              <a:rPr lang="en-US" i="1" dirty="0"/>
              <a:t> </a:t>
            </a:r>
            <a:r>
              <a:rPr lang="en-US" i="1" dirty="0" err="1" smtClean="0"/>
              <a:t>microadriaticum</a:t>
            </a:r>
            <a:endParaRPr lang="en-US" i="1" dirty="0" smtClean="0"/>
          </a:p>
          <a:p>
            <a:r>
              <a:rPr lang="ru-RU" b="1" u="sng" dirty="0" err="1" smtClean="0"/>
              <a:t>Коккоид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194476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3081507" cy="6693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Жгутики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5488" y="1034474"/>
            <a:ext cx="5970875" cy="1905867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Исходно </a:t>
            </a:r>
            <a:r>
              <a:rPr lang="ru-RU" dirty="0" err="1" smtClean="0"/>
              <a:t>динофлагелляты</a:t>
            </a:r>
            <a:r>
              <a:rPr lang="ru-RU" dirty="0" smtClean="0"/>
              <a:t> имеют два жгутика – продольный и поперечный, который в 2 – 3 раза длиннее продольного</a:t>
            </a:r>
          </a:p>
          <a:p>
            <a:r>
              <a:rPr lang="ru-RU" dirty="0" smtClean="0"/>
              <a:t>Поперечный жгутик обеспечивает вращательное и поступательное движение, продольный помимо осуществления поступательного движения выполняет функцию руля</a:t>
            </a:r>
          </a:p>
          <a:p>
            <a:r>
              <a:rPr lang="ru-RU" dirty="0" smtClean="0">
                <a:hlinkClick r:id="rId3"/>
              </a:rPr>
              <a:t>Видео с работой поперечного жгутика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 descr="http://tolweb.org/tree/ToLimages/transverseflagellumtolwe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486" y="249590"/>
            <a:ext cx="4331854" cy="275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8894" y="5727348"/>
            <a:ext cx="4243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Типы расположения жгутиков </a:t>
            </a:r>
          </a:p>
          <a:p>
            <a:pPr algn="r"/>
            <a:r>
              <a:rPr lang="ru-RU" dirty="0" smtClean="0"/>
              <a:t>А – </a:t>
            </a:r>
            <a:r>
              <a:rPr lang="ru-RU" dirty="0" err="1" smtClean="0"/>
              <a:t>десмоконтный</a:t>
            </a:r>
            <a:r>
              <a:rPr lang="ru-RU" dirty="0" smtClean="0"/>
              <a:t> (более примитивный)</a:t>
            </a:r>
          </a:p>
          <a:p>
            <a:pPr algn="r"/>
            <a:r>
              <a:rPr lang="ru-RU" dirty="0" smtClean="0"/>
              <a:t>Б – </a:t>
            </a:r>
            <a:r>
              <a:rPr lang="ru-RU" dirty="0" err="1" smtClean="0"/>
              <a:t>диноконтный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2253674" y="3002481"/>
            <a:ext cx="3171642" cy="2724867"/>
            <a:chOff x="1237067" y="3195782"/>
            <a:chExt cx="2876693" cy="2531566"/>
          </a:xfrm>
        </p:grpSpPr>
        <p:pic>
          <p:nvPicPr>
            <p:cNvPr id="1030" name="Picture 6" descr="http://tolweb.org/tree/ToLimages/dinokontflagellation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1564" y="3195782"/>
              <a:ext cx="1332196" cy="2531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http://tolweb.org/tree/ToLimages/desmokontflagellation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7067" y="3195783"/>
              <a:ext cx="1281099" cy="2434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333054" y="5264894"/>
              <a:ext cx="275098" cy="316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А</a:t>
              </a:r>
              <a:endParaRPr lang="ru-RU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55301" y="5264894"/>
              <a:ext cx="275098" cy="3160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Б</a:t>
              </a:r>
              <a:endParaRPr lang="ru-RU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180680" y="3002481"/>
            <a:ext cx="4651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Поперечный жгутик в </a:t>
            </a:r>
            <a:r>
              <a:rPr lang="ru-RU" dirty="0" err="1" smtClean="0"/>
              <a:t>цингулюме</a:t>
            </a:r>
            <a:r>
              <a:rPr lang="ru-RU" dirty="0" smtClean="0"/>
              <a:t> </a:t>
            </a:r>
            <a:r>
              <a:rPr lang="ru-RU" dirty="0" err="1" smtClean="0"/>
              <a:t>атекальной</a:t>
            </a:r>
            <a:endParaRPr lang="ru-RU" dirty="0" smtClean="0"/>
          </a:p>
          <a:p>
            <a:r>
              <a:rPr lang="ru-RU" dirty="0" err="1" smtClean="0"/>
              <a:t>динофлагелляты</a:t>
            </a:r>
            <a:endParaRPr lang="ru-RU" dirty="0"/>
          </a:p>
        </p:txBody>
      </p:sp>
      <p:pic>
        <p:nvPicPr>
          <p:cNvPr id="1034" name="Picture 10" descr="http://tolweb.org/tree/ToLimages/pherdmanaecingulito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368" y="3648812"/>
            <a:ext cx="2680972" cy="307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156938" y="5779619"/>
            <a:ext cx="28344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dirty="0" smtClean="0"/>
              <a:t>Пример </a:t>
            </a:r>
            <a:r>
              <a:rPr lang="ru-RU" dirty="0" err="1" smtClean="0"/>
              <a:t>динофлагелляты</a:t>
            </a:r>
            <a:endParaRPr lang="ru-RU" dirty="0" smtClean="0"/>
          </a:p>
          <a:p>
            <a:pPr algn="r"/>
            <a:r>
              <a:rPr lang="ru-RU" dirty="0" smtClean="0"/>
              <a:t>с множеством поперечных</a:t>
            </a:r>
          </a:p>
          <a:p>
            <a:pPr algn="r"/>
            <a:r>
              <a:rPr lang="ru-RU" dirty="0" smtClean="0"/>
              <a:t>жгутиков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197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2722</TotalTime>
  <Words>1608</Words>
  <Application>Microsoft Office PowerPoint</Application>
  <PresentationFormat>Широкоэкранный</PresentationFormat>
  <Paragraphs>223</Paragraphs>
  <Slides>30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Тема Office</vt:lpstr>
      <vt:lpstr>Alveolata</vt:lpstr>
      <vt:lpstr>Презентация PowerPoint</vt:lpstr>
      <vt:lpstr>Систематика Alveolata</vt:lpstr>
      <vt:lpstr>Myzozoa</vt:lpstr>
      <vt:lpstr>Dinoflagellata</vt:lpstr>
      <vt:lpstr>Покровы клетки</vt:lpstr>
      <vt:lpstr>Морфология клетки</vt:lpstr>
      <vt:lpstr>Типы талломов</vt:lpstr>
      <vt:lpstr>Жгутики</vt:lpstr>
      <vt:lpstr>Поперечный жгутик</vt:lpstr>
      <vt:lpstr>Хлоропласты</vt:lpstr>
      <vt:lpstr>Хлоропласты</vt:lpstr>
      <vt:lpstr>Экструсомы</vt:lpstr>
      <vt:lpstr>Стигмы и оцеллоиды</vt:lpstr>
      <vt:lpstr>Ядро</vt:lpstr>
      <vt:lpstr>Диномитоз</vt:lpstr>
      <vt:lpstr>Жизненный цикл динофлагеллят </vt:lpstr>
      <vt:lpstr>Покоящиеся цисты</vt:lpstr>
      <vt:lpstr>Пелликулярные цисты</vt:lpstr>
      <vt:lpstr>Экология динофлагеллят</vt:lpstr>
      <vt:lpstr>Симбионты и паразиты</vt:lpstr>
      <vt:lpstr>Внутриклеточные паразиты</vt:lpstr>
      <vt:lpstr>Цветения и  биолюминисценция</vt:lpstr>
      <vt:lpstr>Myzozoa</vt:lpstr>
      <vt:lpstr>Perkinsozoa </vt:lpstr>
      <vt:lpstr>Жизненный цикл Parvilucifera infeсtans (паразиты динофлагеллят) </vt:lpstr>
      <vt:lpstr>Жизненный цикл Perkinsus olseni</vt:lpstr>
      <vt:lpstr>Презентация PowerPoint</vt:lpstr>
      <vt:lpstr>Презентация PowerPoint</vt:lpstr>
      <vt:lpstr>Устройство зооспоры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 Сафонов</dc:creator>
  <cp:lastModifiedBy>Павел Сафонов</cp:lastModifiedBy>
  <cp:revision>199</cp:revision>
  <dcterms:created xsi:type="dcterms:W3CDTF">2018-11-11T15:51:30Z</dcterms:created>
  <dcterms:modified xsi:type="dcterms:W3CDTF">2019-02-28T10:39:52Z</dcterms:modified>
</cp:coreProperties>
</file>