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3" r:id="rId4"/>
    <p:sldId id="264" r:id="rId5"/>
    <p:sldId id="265" r:id="rId6"/>
    <p:sldId id="266" r:id="rId7"/>
    <p:sldId id="267" r:id="rId8"/>
    <p:sldId id="258" r:id="rId9"/>
    <p:sldId id="268" r:id="rId10"/>
    <p:sldId id="259" r:id="rId11"/>
    <p:sldId id="269" r:id="rId12"/>
    <p:sldId id="260" r:id="rId13"/>
    <p:sldId id="261" r:id="rId14"/>
    <p:sldId id="262" r:id="rId15"/>
    <p:sldId id="274" r:id="rId16"/>
    <p:sldId id="272" r:id="rId17"/>
    <p:sldId id="270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0" autoAdjust="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8986-0681-45E1-825B-2F428C5BAE05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8B33-F306-42EC-AC19-E1B85FAB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2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8986-0681-45E1-825B-2F428C5BAE05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8B33-F306-42EC-AC19-E1B85FAB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7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8986-0681-45E1-825B-2F428C5BAE05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8B33-F306-42EC-AC19-E1B85FAB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6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8986-0681-45E1-825B-2F428C5BAE05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8B33-F306-42EC-AC19-E1B85FAB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8986-0681-45E1-825B-2F428C5BAE05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8B33-F306-42EC-AC19-E1B85FAB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4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8986-0681-45E1-825B-2F428C5BAE05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8B33-F306-42EC-AC19-E1B85FAB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8986-0681-45E1-825B-2F428C5BAE05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8B33-F306-42EC-AC19-E1B85FAB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8986-0681-45E1-825B-2F428C5BAE05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8B33-F306-42EC-AC19-E1B85FAB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0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8986-0681-45E1-825B-2F428C5BAE05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8B33-F306-42EC-AC19-E1B85FAB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0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8986-0681-45E1-825B-2F428C5BAE05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8B33-F306-42EC-AC19-E1B85FAB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6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8986-0681-45E1-825B-2F428C5BAE05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8B33-F306-42EC-AC19-E1B85FAB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4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8986-0681-45E1-825B-2F428C5BAE05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D8B33-F306-42EC-AC19-E1B85FAB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I7nEWUjk3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Клетки протистов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Надмембранные</a:t>
            </a:r>
            <a:r>
              <a:rPr lang="ru-RU" dirty="0" smtClean="0"/>
              <a:t> структуры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7697"/>
            <a:ext cx="6864927" cy="26078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Клеточная стенка (целлюлозная – у оомицетов, зелёных водорослей, растений, слизевиков</a:t>
            </a:r>
            <a:r>
              <a:rPr lang="en-US" dirty="0" smtClean="0"/>
              <a:t>; </a:t>
            </a:r>
            <a:r>
              <a:rPr lang="ru-RU" dirty="0" smtClean="0"/>
              <a:t>хитиновая – у грибов)</a:t>
            </a:r>
          </a:p>
          <a:p>
            <a:r>
              <a:rPr lang="ru-RU" dirty="0" smtClean="0"/>
              <a:t>Чешуйки (органические либо известковые, у </a:t>
            </a:r>
            <a:r>
              <a:rPr lang="en-US" dirty="0" err="1" smtClean="0"/>
              <a:t>Haptophyta</a:t>
            </a:r>
            <a:r>
              <a:rPr lang="en-US" dirty="0" smtClean="0"/>
              <a:t>)</a:t>
            </a:r>
          </a:p>
          <a:p>
            <a:r>
              <a:rPr lang="ru-RU" dirty="0" smtClean="0"/>
              <a:t>Известковые раковины фораминифер</a:t>
            </a:r>
          </a:p>
          <a:p>
            <a:r>
              <a:rPr lang="ru-RU" dirty="0" smtClean="0"/>
              <a:t>Панцирь диатомовых водорослей (</a:t>
            </a:r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2052" name="Picture 4" descr="ÐÐ°ÑÑÐ¸Ð½ÐºÐ¸ Ð¿Ð¾ Ð·Ð°Ð¿ÑÐ¾ÑÑ Coccolithus pelagic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87" y="4119419"/>
            <a:ext cx="2759077" cy="220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ÑÐ¾ÑÐ°Ð¼Ð¸Ð½Ð¸ÑÐµÑ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92345" y="1791052"/>
            <a:ext cx="5405072" cy="360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39" y="4119419"/>
            <a:ext cx="2861253" cy="2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10" y="108855"/>
            <a:ext cx="9719035" cy="6598767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2966603" y="6179127"/>
            <a:ext cx="1771652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10" y="5415111"/>
            <a:ext cx="1731693" cy="131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Ð°ÑÑÐ¸Ð½ÐºÐ¸ Ð¿Ð¾ Ð·Ð°Ð¿ÑÐ¾ÑÑ Coccolithus pelagic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31" y="0"/>
            <a:ext cx="1823896" cy="145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5764370" y="341631"/>
            <a:ext cx="516357" cy="2008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ÐÐ°ÑÑÐ¸Ð½ÐºÐ¸ Ð¿Ð¾ Ð·Ð°Ð¿ÑÐ¾ÑÑ ÑÐ¾ÑÐ°Ð¼Ð¸Ð½Ð¸ÑÐµÑÑ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1150" y="780089"/>
            <a:ext cx="2028079" cy="135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1076115" y="2501859"/>
            <a:ext cx="420526" cy="6030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митохондрий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06818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Митохондрии с пластинчатыми </a:t>
            </a:r>
            <a:r>
              <a:rPr lang="ru-RU" dirty="0" err="1" smtClean="0"/>
              <a:t>кристами</a:t>
            </a:r>
            <a:r>
              <a:rPr lang="ru-RU" dirty="0" smtClean="0"/>
              <a:t> характерны для </a:t>
            </a:r>
            <a:r>
              <a:rPr lang="en-US" dirty="0" err="1" smtClean="0"/>
              <a:t>Archaeplastida</a:t>
            </a:r>
            <a:r>
              <a:rPr lang="en-US" dirty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Opisthokonta</a:t>
            </a:r>
            <a:r>
              <a:rPr lang="en-US" dirty="0" smtClean="0"/>
              <a:t>, </a:t>
            </a:r>
            <a:r>
              <a:rPr lang="ru-RU" dirty="0" smtClean="0"/>
              <a:t>митохондрии с трубчатыми </a:t>
            </a:r>
            <a:r>
              <a:rPr lang="ru-RU" dirty="0" err="1" smtClean="0"/>
              <a:t>кристами</a:t>
            </a:r>
            <a:r>
              <a:rPr lang="ru-RU" dirty="0" smtClean="0"/>
              <a:t> встречаются среди </a:t>
            </a:r>
            <a:r>
              <a:rPr lang="en-US" dirty="0" err="1" smtClean="0"/>
              <a:t>Stramenopiles</a:t>
            </a:r>
            <a:r>
              <a:rPr lang="ru-RU" dirty="0" smtClean="0"/>
              <a:t>, с везикулярными – у </a:t>
            </a:r>
            <a:r>
              <a:rPr lang="en-US" dirty="0" err="1" smtClean="0"/>
              <a:t>Alveolata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728" y="457399"/>
            <a:ext cx="3209582" cy="2248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728" y="2986335"/>
            <a:ext cx="3113584" cy="180405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935374" y="4664074"/>
            <a:ext cx="4036291" cy="1986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/>
          </a:p>
          <a:p>
            <a:pPr marL="0" indent="0" algn="just">
              <a:buNone/>
            </a:pPr>
            <a:r>
              <a:rPr lang="en-US" dirty="0"/>
              <a:t>B – </a:t>
            </a:r>
            <a:r>
              <a:rPr lang="ru-RU" dirty="0"/>
              <a:t>митохондрия </a:t>
            </a:r>
            <a:r>
              <a:rPr lang="ru-RU" dirty="0" smtClean="0"/>
              <a:t>амёбы </a:t>
            </a:r>
            <a:r>
              <a:rPr lang="en-US" i="1" dirty="0" err="1"/>
              <a:t>Thecamoeba</a:t>
            </a:r>
            <a:r>
              <a:rPr lang="en-US" i="1" dirty="0"/>
              <a:t> </a:t>
            </a:r>
            <a:r>
              <a:rPr lang="en-US" i="1" dirty="0" err="1" smtClean="0"/>
              <a:t>striata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en-US" dirty="0" err="1" smtClean="0"/>
              <a:t>Amoebozoa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ru-RU" dirty="0"/>
              <a:t>с трубчатыми </a:t>
            </a:r>
            <a:r>
              <a:rPr lang="ru-RU" dirty="0" err="1"/>
              <a:t>кристами</a:t>
            </a:r>
            <a:r>
              <a:rPr lang="ru-RU" dirty="0"/>
              <a:t>; </a:t>
            </a:r>
            <a:r>
              <a:rPr lang="en-US" dirty="0"/>
              <a:t>C – </a:t>
            </a:r>
            <a:r>
              <a:rPr lang="ru-RU" dirty="0"/>
              <a:t>митохондрия </a:t>
            </a:r>
            <a:r>
              <a:rPr lang="ru-RU" dirty="0" smtClean="0"/>
              <a:t>амёбы </a:t>
            </a:r>
            <a:r>
              <a:rPr lang="en-US" i="1" dirty="0" err="1"/>
              <a:t>Euhyperamoeba</a:t>
            </a:r>
            <a:r>
              <a:rPr lang="en-US" i="1" dirty="0"/>
              <a:t> </a:t>
            </a:r>
            <a:r>
              <a:rPr lang="en-US" i="1" dirty="0" err="1" smtClean="0"/>
              <a:t>fallax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Excavata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ru-RU" dirty="0"/>
              <a:t>с пластинчатыми </a:t>
            </a:r>
            <a:r>
              <a:rPr lang="ru-RU" dirty="0" err="1"/>
              <a:t>кристами</a:t>
            </a:r>
            <a:r>
              <a:rPr lang="ru-RU" dirty="0"/>
              <a:t> (стрелка). Масштаб - 500 </a:t>
            </a:r>
            <a:r>
              <a:rPr lang="en-US" dirty="0"/>
              <a:t>nm.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4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727" y="83128"/>
            <a:ext cx="6699628" cy="66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24418" cy="1325563"/>
          </a:xfrm>
        </p:spPr>
        <p:txBody>
          <a:bodyPr/>
          <a:lstStyle/>
          <a:p>
            <a:r>
              <a:rPr lang="ru-RU" dirty="0" smtClean="0"/>
              <a:t>История приобретения хлоропластов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4010891" cy="4351338"/>
          </a:xfrm>
        </p:spPr>
        <p:txBody>
          <a:bodyPr/>
          <a:lstStyle/>
          <a:p>
            <a:r>
              <a:rPr lang="ru-RU" dirty="0" smtClean="0"/>
              <a:t>Первичный </a:t>
            </a:r>
            <a:r>
              <a:rPr lang="ru-RU" dirty="0" err="1" smtClean="0"/>
              <a:t>эндосимбиоз</a:t>
            </a:r>
            <a:r>
              <a:rPr lang="ru-RU" dirty="0" smtClean="0"/>
              <a:t> – предок </a:t>
            </a:r>
            <a:r>
              <a:rPr lang="en-US" dirty="0" err="1" smtClean="0"/>
              <a:t>Archaeplastida</a:t>
            </a:r>
            <a:r>
              <a:rPr lang="en-US" dirty="0" smtClean="0"/>
              <a:t> </a:t>
            </a:r>
            <a:r>
              <a:rPr lang="ru-RU" dirty="0" smtClean="0"/>
              <a:t>+ </a:t>
            </a:r>
            <a:r>
              <a:rPr lang="ru-RU" dirty="0" err="1" smtClean="0"/>
              <a:t>цианобактерия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rstb.royalsocietypublishing.org/content/royptb/365/1541/729/F2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58" y="267855"/>
            <a:ext cx="4462606" cy="62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Paulinella</a:t>
            </a:r>
            <a:r>
              <a:rPr lang="en-US" i="1" dirty="0"/>
              <a:t> </a:t>
            </a:r>
            <a:r>
              <a:rPr lang="en-US" i="1" dirty="0" err="1"/>
              <a:t>chromatophora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778829" cy="4351338"/>
          </a:xfrm>
        </p:spPr>
        <p:txBody>
          <a:bodyPr/>
          <a:lstStyle/>
          <a:p>
            <a:r>
              <a:rPr lang="en-US" dirty="0" err="1" smtClean="0"/>
              <a:t>Rhizaria</a:t>
            </a:r>
            <a:r>
              <a:rPr lang="en-US" dirty="0" smtClean="0"/>
              <a:t>, </a:t>
            </a:r>
            <a:r>
              <a:rPr lang="en-US" dirty="0" err="1" smtClean="0"/>
              <a:t>Cercozoa</a:t>
            </a:r>
            <a:endParaRPr lang="en-US" dirty="0" smtClean="0"/>
          </a:p>
          <a:p>
            <a:r>
              <a:rPr lang="ru-RU" dirty="0" smtClean="0"/>
              <a:t>Среди рода </a:t>
            </a:r>
            <a:r>
              <a:rPr lang="en-US" i="1" dirty="0" err="1" smtClean="0"/>
              <a:t>Paulinella</a:t>
            </a:r>
            <a:r>
              <a:rPr lang="ru-RU" i="1" dirty="0" smtClean="0"/>
              <a:t> </a:t>
            </a:r>
            <a:r>
              <a:rPr lang="ru-RU" dirty="0" smtClean="0"/>
              <a:t>только </a:t>
            </a:r>
            <a:r>
              <a:rPr lang="en-US" i="1" dirty="0" smtClean="0"/>
              <a:t>P.</a:t>
            </a:r>
            <a:r>
              <a:rPr lang="en-US" i="1" dirty="0"/>
              <a:t> </a:t>
            </a:r>
            <a:r>
              <a:rPr lang="en-US" i="1" dirty="0" err="1" smtClean="0"/>
              <a:t>chromatophora</a:t>
            </a:r>
            <a:r>
              <a:rPr lang="ru-RU" i="1" dirty="0"/>
              <a:t> </a:t>
            </a:r>
            <a:r>
              <a:rPr lang="ru-RU" dirty="0" smtClean="0"/>
              <a:t>способна к фотосинтезу</a:t>
            </a:r>
          </a:p>
          <a:p>
            <a:r>
              <a:rPr lang="ru-RU" dirty="0" smtClean="0"/>
              <a:t>Независимо возникший первичный </a:t>
            </a:r>
            <a:r>
              <a:rPr lang="ru-RU" dirty="0" err="1" smtClean="0"/>
              <a:t>эндосимбиоз</a:t>
            </a:r>
            <a:r>
              <a:rPr lang="ru-RU" dirty="0" smtClean="0"/>
              <a:t> с </a:t>
            </a:r>
            <a:r>
              <a:rPr lang="ru-RU" dirty="0" err="1" smtClean="0"/>
              <a:t>цианобактерией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26" y="2146948"/>
            <a:ext cx="4826929" cy="370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8524127" y="1418253"/>
            <a:ext cx="507906" cy="2373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8778081" y="1483567"/>
            <a:ext cx="253952" cy="29111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55396" y="1111986"/>
            <a:ext cx="156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Хроматофоры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5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85584" cy="1325563"/>
          </a:xfrm>
        </p:spPr>
        <p:txBody>
          <a:bodyPr>
            <a:normAutofit/>
          </a:bodyPr>
          <a:lstStyle/>
          <a:p>
            <a:r>
              <a:rPr lang="en-US" dirty="0" err="1"/>
              <a:t>Chromerida</a:t>
            </a:r>
            <a:r>
              <a:rPr lang="en-US" dirty="0"/>
              <a:t> </a:t>
            </a:r>
            <a:r>
              <a:rPr lang="en-US" dirty="0" smtClean="0"/>
              <a:t>- </a:t>
            </a:r>
            <a:r>
              <a:rPr lang="ru-RU" dirty="0" smtClean="0"/>
              <a:t>ближайшие родственники </a:t>
            </a:r>
            <a:r>
              <a:rPr lang="en-US" dirty="0" err="1" smtClean="0"/>
              <a:t>Apicomplexa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5945155" cy="4351338"/>
          </a:xfrm>
        </p:spPr>
        <p:txBody>
          <a:bodyPr/>
          <a:lstStyle/>
          <a:p>
            <a:r>
              <a:rPr lang="ru-RU" dirty="0" smtClean="0"/>
              <a:t>Фотосинтезирующие протисты, симбионты кораллов</a:t>
            </a:r>
          </a:p>
          <a:p>
            <a:r>
              <a:rPr lang="ru-RU" dirty="0" smtClean="0"/>
              <a:t>Хлоропласты очень похожи на </a:t>
            </a:r>
            <a:r>
              <a:rPr lang="ru-RU" dirty="0" err="1" smtClean="0"/>
              <a:t>апикопласты</a:t>
            </a:r>
            <a:r>
              <a:rPr lang="ru-RU" dirty="0" smtClean="0"/>
              <a:t> споровиков (по строению и физиологии)</a:t>
            </a:r>
          </a:p>
          <a:p>
            <a:r>
              <a:rPr lang="ru-RU" dirty="0" smtClean="0"/>
              <a:t>Это позволяет использовать культуры клеток </a:t>
            </a:r>
            <a:r>
              <a:rPr lang="ru-RU" dirty="0" err="1" smtClean="0"/>
              <a:t>хромерид</a:t>
            </a:r>
            <a:r>
              <a:rPr lang="ru-RU" dirty="0" smtClean="0"/>
              <a:t> для испытания лекарств от возбуждаемых споровиками заболеваний</a:t>
            </a:r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337" y="818780"/>
            <a:ext cx="2676000" cy="20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23784" y="2866349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Chromera</a:t>
            </a:r>
            <a:r>
              <a:rPr lang="en-US" b="1" i="1" dirty="0"/>
              <a:t> </a:t>
            </a:r>
            <a:r>
              <a:rPr lang="en-US" b="1" i="1" dirty="0" err="1"/>
              <a:t>velia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099" t="28932" r="33791" b="47738"/>
          <a:stretch/>
        </p:blipFill>
        <p:spPr>
          <a:xfrm>
            <a:off x="8510062" y="3433618"/>
            <a:ext cx="2682566" cy="2647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23784" y="6107453"/>
            <a:ext cx="232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Vitrella</a:t>
            </a:r>
            <a:r>
              <a:rPr lang="en-US" b="1" i="1" dirty="0"/>
              <a:t> </a:t>
            </a:r>
            <a:r>
              <a:rPr lang="en-US" b="1" i="1" dirty="0" err="1"/>
              <a:t>brassicaformis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05582" cy="1325563"/>
          </a:xfrm>
        </p:spPr>
        <p:txBody>
          <a:bodyPr/>
          <a:lstStyle/>
          <a:p>
            <a:r>
              <a:rPr lang="ru-RU" dirty="0" smtClean="0"/>
              <a:t>Устройство жгутика</a:t>
            </a: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59"/>
          <a:stretch/>
        </p:blipFill>
        <p:spPr bwMode="auto">
          <a:xfrm>
            <a:off x="2835531" y="1265815"/>
            <a:ext cx="288318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080" y="746880"/>
            <a:ext cx="3870000" cy="362780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630269" y="2972214"/>
            <a:ext cx="2085782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945745" y="1690688"/>
            <a:ext cx="1126837" cy="19353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69702" y="1265815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Динеиновые</a:t>
            </a:r>
            <a:endParaRPr lang="ru-RU" dirty="0" smtClean="0"/>
          </a:p>
          <a:p>
            <a:r>
              <a:rPr lang="ru-RU" dirty="0" smtClean="0"/>
              <a:t>ручки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945745" y="1690688"/>
            <a:ext cx="1638012" cy="38706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Левая фигурная скобка 18"/>
          <p:cNvSpPr/>
          <p:nvPr/>
        </p:nvSpPr>
        <p:spPr>
          <a:xfrm>
            <a:off x="2669309" y="1477818"/>
            <a:ext cx="64655" cy="303876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029173" y="2787548"/>
            <a:ext cx="1484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Ундулиподия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126203" y="4655128"/>
            <a:ext cx="775855" cy="92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5793" y="4404110"/>
            <a:ext cx="186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Переходная зона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126203" y="5251852"/>
            <a:ext cx="775855" cy="92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5793" y="5024460"/>
            <a:ext cx="136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Кинетосома</a:t>
            </a:r>
            <a:endParaRPr lang="ru-RU" dirty="0" smtClean="0"/>
          </a:p>
          <a:p>
            <a:r>
              <a:rPr lang="ru-RU" dirty="0" smtClean="0"/>
              <a:t>(ЦОМТ)</a:t>
            </a:r>
            <a:endParaRPr lang="ru-RU" dirty="0"/>
          </a:p>
        </p:txBody>
      </p:sp>
      <p:pic>
        <p:nvPicPr>
          <p:cNvPr id="1028" name="Picture 4" descr="ÐÐ°ÑÑÐ¸Ð½ÐºÐ¸ Ð¿Ð¾ Ð·Ð°Ð¿ÑÐ¾ÑÑ Ð´Ð¸Ð½ÐµÐ¸Ð½Ð¾Ð²ÑÐµ ÑÑÑ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45" y="4219354"/>
            <a:ext cx="4768850" cy="24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Устройство </a:t>
            </a:r>
            <a:r>
              <a:rPr lang="ru-RU" dirty="0" smtClean="0"/>
              <a:t>жгутика, корешковый аппарат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idx="1"/>
          </p:nvPr>
        </p:nvSpPr>
        <p:spPr>
          <a:xfrm>
            <a:off x="838200" y="1825625"/>
            <a:ext cx="3390900" cy="4351338"/>
          </a:xfrm>
        </p:spPr>
        <p:txBody>
          <a:bodyPr/>
          <a:lstStyle/>
          <a:p>
            <a:r>
              <a:rPr lang="ru-RU" dirty="0" smtClean="0"/>
              <a:t>Корешковый аппарат закрепляет жгутики и реснички в цитоплазме (связь с </a:t>
            </a:r>
            <a:r>
              <a:rPr lang="ru-RU" dirty="0" err="1" smtClean="0"/>
              <a:t>цитоскелетом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824" y="1226935"/>
            <a:ext cx="4159501" cy="5194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0500" y="2402443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Кинетосомы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667500" y="2771775"/>
            <a:ext cx="1266825" cy="1438275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686675" y="2771775"/>
            <a:ext cx="247650" cy="1438275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137276" y="4708598"/>
            <a:ext cx="4311524" cy="320602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616574" y="5029200"/>
            <a:ext cx="2838639" cy="149059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943600" y="5029200"/>
            <a:ext cx="3511613" cy="621662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422833" y="4814004"/>
            <a:ext cx="228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Корешковый аппарат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7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4335"/>
            <a:ext cx="2827455" cy="18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43" y="559837"/>
            <a:ext cx="3955365" cy="181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46" y="655844"/>
            <a:ext cx="1797681" cy="18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5" y="3660181"/>
            <a:ext cx="2811270" cy="194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60849" y="2505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45653" y="2505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28771" y="2505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49424" y="58585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8117632" y="3684483"/>
            <a:ext cx="2873829" cy="2174033"/>
          </a:xfrm>
        </p:spPr>
        <p:txBody>
          <a:bodyPr/>
          <a:lstStyle/>
          <a:p>
            <a:r>
              <a:rPr lang="en-US" dirty="0" err="1" smtClean="0"/>
              <a:t>Archaeplastida</a:t>
            </a:r>
            <a:endParaRPr lang="en-US" dirty="0" smtClean="0"/>
          </a:p>
          <a:p>
            <a:r>
              <a:rPr lang="en-US" dirty="0" err="1" smtClean="0"/>
              <a:t>Excavata</a:t>
            </a:r>
            <a:endParaRPr lang="en-US" dirty="0" smtClean="0"/>
          </a:p>
          <a:p>
            <a:r>
              <a:rPr lang="en-US" dirty="0" err="1" smtClean="0"/>
              <a:t>Alveolata</a:t>
            </a:r>
            <a:endParaRPr lang="en-US" dirty="0" smtClean="0"/>
          </a:p>
          <a:p>
            <a:r>
              <a:rPr lang="en-US" dirty="0" err="1" smtClean="0"/>
              <a:t>Opisthokonta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86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Покровы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795787"/>
          </a:xfrm>
        </p:spPr>
        <p:txBody>
          <a:bodyPr/>
          <a:lstStyle/>
          <a:p>
            <a:r>
              <a:rPr lang="ru-RU" dirty="0"/>
              <a:t>Мембрана + </a:t>
            </a:r>
            <a:r>
              <a:rPr lang="ru-RU" dirty="0" err="1"/>
              <a:t>гликокаликс</a:t>
            </a:r>
            <a:endParaRPr lang="en-US" dirty="0"/>
          </a:p>
          <a:p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38" y="1827376"/>
            <a:ext cx="4749120" cy="33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62835" y="5293300"/>
            <a:ext cx="1898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Amoeba </a:t>
            </a:r>
            <a:r>
              <a:rPr lang="en-US" sz="2000" i="1" dirty="0" err="1"/>
              <a:t>proteus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05" y="2446153"/>
            <a:ext cx="5220168" cy="27723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5905" y="5399650"/>
            <a:ext cx="5777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Клеточная мембрана с </a:t>
            </a:r>
            <a:r>
              <a:rPr lang="ru-RU" sz="2000" dirty="0" err="1" smtClean="0"/>
              <a:t>гликокаликсом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Просвечивающая электронная микроскопия (ПЭМ)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47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Покровы, </a:t>
            </a:r>
            <a:r>
              <a:rPr lang="ru-RU" dirty="0" err="1" smtClean="0"/>
              <a:t>подмембранные</a:t>
            </a:r>
            <a:r>
              <a:rPr lang="ru-RU" dirty="0" smtClean="0"/>
              <a:t> структуры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7037" y="5225982"/>
            <a:ext cx="5534891" cy="1150995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ru-RU" sz="2800" dirty="0" err="1"/>
              <a:t>Тубулемма</a:t>
            </a:r>
            <a:r>
              <a:rPr lang="ru-RU" sz="2800" dirty="0"/>
              <a:t> </a:t>
            </a:r>
            <a:r>
              <a:rPr lang="ru-RU" sz="2800" dirty="0" smtClean="0"/>
              <a:t>трипаносом</a:t>
            </a:r>
          </a:p>
          <a:p>
            <a:pPr marL="228600" lvl="1">
              <a:spcBef>
                <a:spcPts val="1000"/>
              </a:spcBef>
            </a:pPr>
            <a:r>
              <a:rPr lang="ru-RU" sz="2800" dirty="0" smtClean="0"/>
              <a:t>Гребенчатая </a:t>
            </a:r>
            <a:r>
              <a:rPr lang="ru-RU" sz="2800" dirty="0" err="1" smtClean="0"/>
              <a:t>тубулемма</a:t>
            </a:r>
            <a:r>
              <a:rPr lang="ru-RU" sz="2800" dirty="0" smtClean="0"/>
              <a:t> опалин</a:t>
            </a:r>
            <a:endParaRPr lang="en-US" sz="2800" dirty="0"/>
          </a:p>
          <a:p>
            <a:endParaRPr lang="ru-RU" dirty="0"/>
          </a:p>
        </p:txBody>
      </p:sp>
      <p:pic>
        <p:nvPicPr>
          <p:cNvPr id="5" name="Рисунок 4" descr="ÐÐ°ÑÑÐ¸Ð½ÐºÐ¸ Ð¿Ð¾ Ð·Ð°Ð¿ÑÐ¾ÑÑ Ð³ÑÐµÐ±ÐµÐ½ÑÐ°ÑÐ°Ñ ÑÑÐ±ÑÐ»ÐµÐ¼Ð¼Ð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0" t="52850" r="38183" b="10662"/>
          <a:stretch/>
        </p:blipFill>
        <p:spPr bwMode="auto">
          <a:xfrm>
            <a:off x="1808018" y="2046287"/>
            <a:ext cx="3094182" cy="312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33" y="1427530"/>
            <a:ext cx="3354978" cy="154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33826" y="3084945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Трипаносомы в мазке крови</a:t>
            </a:r>
            <a:endParaRPr lang="ru-RU" dirty="0"/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33" y="3607234"/>
            <a:ext cx="3354976" cy="205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33732" y="580148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Опалина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046404" y="2199175"/>
            <a:ext cx="2749087" cy="3133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46404" y="4225853"/>
            <a:ext cx="2832214" cy="4088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8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10" y="108855"/>
            <a:ext cx="9719035" cy="6598767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2515640" y="5273965"/>
            <a:ext cx="809451" cy="2493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784045"/>
            <a:ext cx="2414040" cy="14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 rot="1542102">
            <a:off x="2641601" y="6046058"/>
            <a:ext cx="16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en-US" b="1" dirty="0" err="1"/>
              <a:t>Stramenopiles</a:t>
            </a:r>
            <a:r>
              <a:rPr lang="en-US" dirty="0" smtClean="0"/>
              <a:t>)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0409382" y="1939636"/>
            <a:ext cx="434109" cy="4156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99" y="727657"/>
            <a:ext cx="2529556" cy="11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3343"/>
            <a:ext cx="4060682" cy="1849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Покровы, </a:t>
            </a:r>
            <a:r>
              <a:rPr lang="ru-RU" dirty="0" err="1"/>
              <a:t>подмембранные</a:t>
            </a:r>
            <a:r>
              <a:rPr lang="ru-RU" dirty="0"/>
              <a:t> структуры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8211"/>
            <a:ext cx="4001655" cy="46499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Пелликула эвглен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264" y="4539076"/>
            <a:ext cx="3921600" cy="1972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930" y="1783233"/>
            <a:ext cx="3695598" cy="1768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7882" y="4669399"/>
            <a:ext cx="2837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Белковые пластины</a:t>
            </a:r>
          </a:p>
          <a:p>
            <a:r>
              <a:rPr lang="ru-RU" dirty="0" smtClean="0"/>
              <a:t>(выделены синим цветом)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525243" y="3912799"/>
            <a:ext cx="1905739" cy="7988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330746" y="2665445"/>
            <a:ext cx="2414272" cy="9663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0486" y="1742115"/>
            <a:ext cx="2190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Микротрубочки </a:t>
            </a:r>
          </a:p>
          <a:p>
            <a:r>
              <a:rPr lang="ru-RU" dirty="0" smtClean="0"/>
              <a:t>(выделены красным</a:t>
            </a:r>
          </a:p>
          <a:p>
            <a:r>
              <a:rPr lang="ru-RU" dirty="0" smtClean="0"/>
              <a:t>цветом)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220766" y="3188245"/>
            <a:ext cx="960661" cy="15336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2463" y="4711609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Актиновые</a:t>
            </a:r>
            <a:r>
              <a:rPr lang="ru-RU" dirty="0" smtClean="0"/>
              <a:t> </a:t>
            </a:r>
            <a:r>
              <a:rPr lang="ru-RU" dirty="0" err="1" smtClean="0"/>
              <a:t>филаменты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425721" y="2567329"/>
            <a:ext cx="2062497" cy="5002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781227" y="3067547"/>
            <a:ext cx="2122628" cy="16543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10" y="108855"/>
            <a:ext cx="9719035" cy="6598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63" y="408412"/>
            <a:ext cx="2217681" cy="111536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0381196" y="1523774"/>
            <a:ext cx="822513" cy="7151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8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fI7nEWUjk3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Покровы, </a:t>
            </a:r>
            <a:r>
              <a:rPr lang="ru-RU" dirty="0" err="1"/>
              <a:t>подмембранные</a:t>
            </a:r>
            <a:r>
              <a:rPr lang="ru-RU" dirty="0"/>
              <a:t> структуры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825624"/>
            <a:ext cx="7788565" cy="1323975"/>
          </a:xfrm>
        </p:spPr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ru-RU" sz="2800" dirty="0"/>
              <a:t>Пелликула альвеолярного типа (все </a:t>
            </a:r>
            <a:r>
              <a:rPr lang="en-US" sz="2800" dirty="0" err="1"/>
              <a:t>Alveolata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marL="228600" lvl="1">
              <a:spcBef>
                <a:spcPts val="1000"/>
              </a:spcBef>
            </a:pPr>
            <a:r>
              <a:rPr lang="ru-RU" sz="2800" dirty="0" smtClean="0"/>
              <a:t>Альвеолы могут быть заполнены аморфным либо плотным матриксом</a:t>
            </a:r>
            <a:endParaRPr lang="en-US" sz="2800" dirty="0"/>
          </a:p>
          <a:p>
            <a:endParaRPr lang="ru-RU" dirty="0"/>
          </a:p>
        </p:txBody>
      </p:sp>
      <p:pic>
        <p:nvPicPr>
          <p:cNvPr id="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46" y="3398983"/>
            <a:ext cx="1725100" cy="18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21" y="3398983"/>
            <a:ext cx="2716352" cy="181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5258" y="5461278"/>
            <a:ext cx="243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Тека</a:t>
            </a:r>
            <a:r>
              <a:rPr lang="ru-RU" dirty="0" smtClean="0"/>
              <a:t> </a:t>
            </a:r>
            <a:r>
              <a:rPr lang="ru-RU" dirty="0" err="1" smtClean="0"/>
              <a:t>динофлагелляты</a:t>
            </a:r>
            <a:endParaRPr lang="en-US" dirty="0" smtClean="0"/>
          </a:p>
          <a:p>
            <a:r>
              <a:rPr lang="en-US" i="1" dirty="0" err="1" smtClean="0"/>
              <a:t>Lingulodinium</a:t>
            </a:r>
            <a:r>
              <a:rPr lang="en-US" i="1" dirty="0" smtClean="0"/>
              <a:t> </a:t>
            </a:r>
            <a:r>
              <a:rPr lang="en-US" i="1" dirty="0" err="1"/>
              <a:t>polyedra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479854" y="5461278"/>
            <a:ext cx="294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Атекальная</a:t>
            </a:r>
            <a:r>
              <a:rPr lang="ru-RU" dirty="0" smtClean="0"/>
              <a:t> </a:t>
            </a:r>
            <a:r>
              <a:rPr lang="ru-RU" dirty="0" err="1" smtClean="0"/>
              <a:t>динофлагеллят</a:t>
            </a:r>
            <a:r>
              <a:rPr lang="ru-RU" dirty="0" err="1"/>
              <a:t>а</a:t>
            </a:r>
            <a:endParaRPr lang="en-US" dirty="0" smtClean="0"/>
          </a:p>
          <a:p>
            <a:r>
              <a:rPr lang="en-US" i="1" dirty="0" err="1"/>
              <a:t>Noctiluca</a:t>
            </a:r>
            <a:r>
              <a:rPr lang="en-US" i="1" dirty="0"/>
              <a:t> </a:t>
            </a:r>
            <a:r>
              <a:rPr lang="en-US" i="1" dirty="0" err="1"/>
              <a:t>scintillans</a:t>
            </a:r>
            <a:endParaRPr lang="ru-RU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664" y="3398983"/>
            <a:ext cx="4153800" cy="1429134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7952509" y="4304876"/>
            <a:ext cx="674254" cy="11102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10160000" y="4113550"/>
            <a:ext cx="637309" cy="13477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023371" y="5415111"/>
            <a:ext cx="169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Пластинка теки</a:t>
            </a:r>
            <a:endParaRPr lang="ru-R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91008" y="5415111"/>
            <a:ext cx="111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Альвеола</a:t>
            </a:r>
          </a:p>
        </p:txBody>
      </p:sp>
    </p:spTree>
    <p:extLst>
      <p:ext uri="{BB962C8B-B14F-4D97-AF65-F5344CB8AC3E}">
        <p14:creationId xmlns:p14="http://schemas.microsoft.com/office/powerpoint/2010/main" val="10744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292</Words>
  <Application>Microsoft Office PowerPoint</Application>
  <PresentationFormat>Широкоэкранный</PresentationFormat>
  <Paragraphs>70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Клетки протистов</vt:lpstr>
      <vt:lpstr>Презентация PowerPoint</vt:lpstr>
      <vt:lpstr>Покровы</vt:lpstr>
      <vt:lpstr>Покровы, подмембранные структуры</vt:lpstr>
      <vt:lpstr>Презентация PowerPoint</vt:lpstr>
      <vt:lpstr>Покровы, подмембранные структуры</vt:lpstr>
      <vt:lpstr>Презентация PowerPoint</vt:lpstr>
      <vt:lpstr>Презентация PowerPoint</vt:lpstr>
      <vt:lpstr>Покровы, подмембранные структуры</vt:lpstr>
      <vt:lpstr>Надмембранные структуры</vt:lpstr>
      <vt:lpstr>Презентация PowerPoint</vt:lpstr>
      <vt:lpstr>Классификация митохондрий</vt:lpstr>
      <vt:lpstr>Презентация PowerPoint</vt:lpstr>
      <vt:lpstr>История приобретения хлоропластов</vt:lpstr>
      <vt:lpstr>Paulinella chromatophora</vt:lpstr>
      <vt:lpstr>Chromerida - ближайшие родственники Apicomplexa</vt:lpstr>
      <vt:lpstr>Устройство жгутика</vt:lpstr>
      <vt:lpstr>Устройство жгутика, корешковый аппарат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Сафонов</dc:creator>
  <cp:lastModifiedBy>Павел Сафонов</cp:lastModifiedBy>
  <cp:revision>119</cp:revision>
  <dcterms:created xsi:type="dcterms:W3CDTF">2018-10-31T10:20:57Z</dcterms:created>
  <dcterms:modified xsi:type="dcterms:W3CDTF">2018-11-07T16:09:23Z</dcterms:modified>
</cp:coreProperties>
</file>