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1" r:id="rId5"/>
    <p:sldId id="262" r:id="rId6"/>
    <p:sldId id="263" r:id="rId7"/>
    <p:sldId id="264" r:id="rId8"/>
    <p:sldId id="265" r:id="rId9"/>
    <p:sldId id="272" r:id="rId10"/>
    <p:sldId id="266" r:id="rId11"/>
    <p:sldId id="271" r:id="rId12"/>
    <p:sldId id="268" r:id="rId13"/>
    <p:sldId id="267" r:id="rId14"/>
    <p:sldId id="258" r:id="rId15"/>
    <p:sldId id="259" r:id="rId16"/>
    <p:sldId id="260" r:id="rId17"/>
    <p:sldId id="269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38" autoAdjust="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A852-1185-41E5-902B-40252BFD059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9A57-14D8-4BD9-8E76-3469F642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A852-1185-41E5-902B-40252BFD059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9A57-14D8-4BD9-8E76-3469F642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6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A852-1185-41E5-902B-40252BFD059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9A57-14D8-4BD9-8E76-3469F642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6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A852-1185-41E5-902B-40252BFD059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9A57-14D8-4BD9-8E76-3469F642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A852-1185-41E5-902B-40252BFD059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9A57-14D8-4BD9-8E76-3469F642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7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A852-1185-41E5-902B-40252BFD059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9A57-14D8-4BD9-8E76-3469F642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A852-1185-41E5-902B-40252BFD059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9A57-14D8-4BD9-8E76-3469F642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3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A852-1185-41E5-902B-40252BFD059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9A57-14D8-4BD9-8E76-3469F642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2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A852-1185-41E5-902B-40252BFD059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9A57-14D8-4BD9-8E76-3469F642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A852-1185-41E5-902B-40252BFD059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9A57-14D8-4BD9-8E76-3469F642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2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A852-1185-41E5-902B-40252BFD059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9A57-14D8-4BD9-8E76-3469F642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3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A852-1185-41E5-902B-40252BFD059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49A57-14D8-4BD9-8E76-3469F642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8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21" Type="http://schemas.openxmlformats.org/officeDocument/2006/relationships/image" Target="../media/image3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emf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h8WOWEqP6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5035"/>
            <a:ext cx="9144000" cy="2387600"/>
          </a:xfrm>
        </p:spPr>
        <p:txBody>
          <a:bodyPr/>
          <a:lstStyle/>
          <a:p>
            <a:r>
              <a:rPr lang="ru-RU" dirty="0" smtClean="0"/>
              <a:t>Введение в протистологию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58978"/>
            <a:ext cx="9144000" cy="1655762"/>
          </a:xfrm>
        </p:spPr>
        <p:txBody>
          <a:bodyPr/>
          <a:lstStyle/>
          <a:p>
            <a:r>
              <a:rPr lang="ru-RU" dirty="0" smtClean="0"/>
              <a:t>Систематика, биоразнообразие, морфология и экология основных групп одноклеточных (и не совсем) эукариот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01668" y="4123920"/>
            <a:ext cx="34563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Автор – Павел Сафонов,</a:t>
            </a:r>
          </a:p>
          <a:p>
            <a:r>
              <a:rPr lang="ru-RU" i="1" dirty="0" smtClean="0"/>
              <a:t>Институт цитологии РАН,</a:t>
            </a:r>
          </a:p>
          <a:p>
            <a:r>
              <a:rPr lang="ru-RU" i="1" dirty="0" smtClean="0"/>
              <a:t>Санкт-Петербургский</a:t>
            </a:r>
          </a:p>
          <a:p>
            <a:r>
              <a:rPr lang="ru-RU" i="1" dirty="0" smtClean="0"/>
              <a:t>государственный университет</a:t>
            </a:r>
          </a:p>
          <a:p>
            <a:r>
              <a:rPr lang="ru-RU" i="1" dirty="0" smtClean="0"/>
              <a:t>2018 г.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039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27" y="0"/>
            <a:ext cx="7155180" cy="6789420"/>
          </a:xfrm>
          <a:prstGeom prst="rect">
            <a:avLst/>
          </a:prstGeom>
        </p:spPr>
      </p:pic>
      <p:pic>
        <p:nvPicPr>
          <p:cNvPr id="1028" name="Picture 4" descr="http://lifemap.univ-lyon1.fr/img/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884"/>
            <a:ext cx="3504086" cy="109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44" y="1128042"/>
            <a:ext cx="3460423" cy="4351338"/>
          </a:xfrm>
        </p:spPr>
        <p:txBody>
          <a:bodyPr/>
          <a:lstStyle/>
          <a:p>
            <a:r>
              <a:rPr lang="ru-RU" dirty="0" smtClean="0"/>
              <a:t>Ближайшие родственники эукариот – археи из супергруппы </a:t>
            </a:r>
            <a:r>
              <a:rPr lang="en-US" dirty="0" err="1" smtClean="0"/>
              <a:t>Asgard</a:t>
            </a:r>
            <a:r>
              <a:rPr lang="en-US" dirty="0" smtClean="0"/>
              <a:t> (</a:t>
            </a:r>
            <a:r>
              <a:rPr lang="en-US" dirty="0" err="1" smtClean="0"/>
              <a:t>Lokiarchaeota</a:t>
            </a:r>
            <a:r>
              <a:rPr lang="en-US" dirty="0" smtClean="0"/>
              <a:t>, </a:t>
            </a:r>
            <a:r>
              <a:rPr lang="en-US" dirty="0" err="1" smtClean="0"/>
              <a:t>Thorarchaeota</a:t>
            </a:r>
            <a:r>
              <a:rPr lang="en-US" dirty="0" smtClean="0"/>
              <a:t>, </a:t>
            </a:r>
            <a:r>
              <a:rPr lang="en-US" dirty="0" err="1" smtClean="0"/>
              <a:t>Odinarchaeota</a:t>
            </a:r>
            <a:r>
              <a:rPr lang="en-US" dirty="0" smtClean="0"/>
              <a:t>, </a:t>
            </a:r>
            <a:r>
              <a:rPr lang="en-US" dirty="0" err="1" smtClean="0"/>
              <a:t>Heimdallarchaeota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84" y="520246"/>
            <a:ext cx="7393692" cy="55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10" y="108855"/>
            <a:ext cx="9719035" cy="6598767"/>
          </a:xfrm>
          <a:prstGeom prst="rect">
            <a:avLst/>
          </a:prstGeom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29" y="5724815"/>
            <a:ext cx="1959965" cy="90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59" y="5533534"/>
            <a:ext cx="1768870" cy="117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23" y="4235323"/>
            <a:ext cx="1807182" cy="14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454"/>
            <a:ext cx="1692078" cy="11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lari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78" y="3179543"/>
            <a:ext cx="1503609" cy="16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37" y="3179543"/>
            <a:ext cx="1968902" cy="1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9" y="1708511"/>
            <a:ext cx="1332449" cy="15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95" y="1434504"/>
            <a:ext cx="1532746" cy="20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27" y="54554"/>
            <a:ext cx="1221693" cy="12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ÐÐ°ÑÑÐ¸Ð½ÐºÐ¸ Ð¿Ð¾ Ð·Ð°Ð¿ÑÐ¾ÑÑ cryptomonas ovat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7854" y="1459440"/>
            <a:ext cx="1465540" cy="109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64" y="81773"/>
            <a:ext cx="1993736" cy="13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71" y="1434504"/>
            <a:ext cx="975641" cy="10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908" y="1172542"/>
            <a:ext cx="1288812" cy="103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00" y="1594450"/>
            <a:ext cx="1828682" cy="93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741" y="1421102"/>
            <a:ext cx="1567772" cy="11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36" y="2201815"/>
            <a:ext cx="1561689" cy="12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88" y="3462760"/>
            <a:ext cx="1379348" cy="93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177" y="3477727"/>
            <a:ext cx="1212928" cy="88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03" y="3839939"/>
            <a:ext cx="1962884" cy="110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96" y="4470636"/>
            <a:ext cx="2214693" cy="153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27" y="5150599"/>
            <a:ext cx="2092184" cy="156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74064" cy="1325563"/>
          </a:xfrm>
        </p:spPr>
        <p:txBody>
          <a:bodyPr/>
          <a:lstStyle/>
          <a:p>
            <a:r>
              <a:rPr lang="ru-RU" dirty="0" smtClean="0"/>
              <a:t>Редакция 2018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836736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362" y="322633"/>
            <a:ext cx="5115972" cy="644876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rot="4711713">
            <a:off x="5550035" y="3414297"/>
            <a:ext cx="3576688" cy="282110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30362" y="6135649"/>
            <a:ext cx="60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SAR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6444" y="4226777"/>
            <a:ext cx="1771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Archaeplastida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3362" y="2425331"/>
            <a:ext cx="1105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Excavata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96039" y="1574023"/>
            <a:ext cx="162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Opisthokonta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10524982" y="1167457"/>
            <a:ext cx="142115" cy="914808"/>
          </a:xfrm>
          <a:prstGeom prst="rightBrace">
            <a:avLst>
              <a:gd name="adj1" fmla="val 7619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10121141" y="2337847"/>
            <a:ext cx="140600" cy="631596"/>
          </a:xfrm>
          <a:prstGeom prst="rightBrace">
            <a:avLst>
              <a:gd name="adj1" fmla="val 7619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Где пролегает граница между </a:t>
            </a:r>
            <a:r>
              <a:rPr lang="ru-RU" sz="3600" dirty="0" err="1" smtClean="0"/>
              <a:t>одноклеточностью</a:t>
            </a:r>
            <a:r>
              <a:rPr lang="ru-RU" sz="3600" dirty="0" smtClean="0"/>
              <a:t> и </a:t>
            </a:r>
            <a:r>
              <a:rPr lang="ru-RU" sz="3600" dirty="0" err="1" smtClean="0"/>
              <a:t>многоклеточностью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001655" cy="4351338"/>
          </a:xfrm>
        </p:spPr>
        <p:txBody>
          <a:bodyPr/>
          <a:lstStyle/>
          <a:p>
            <a:r>
              <a:rPr lang="en-US" i="1" dirty="0" err="1" smtClean="0"/>
              <a:t>Dictyostelium</a:t>
            </a:r>
            <a:r>
              <a:rPr lang="en-US" i="1" dirty="0" smtClean="0"/>
              <a:t> (</a:t>
            </a:r>
            <a:r>
              <a:rPr lang="en-US" i="1" dirty="0" err="1" smtClean="0"/>
              <a:t>Amoebozoa</a:t>
            </a:r>
            <a:r>
              <a:rPr lang="en-US" i="1" dirty="0" smtClean="0"/>
              <a:t>, </a:t>
            </a:r>
            <a:r>
              <a:rPr lang="en-US" i="1" dirty="0" err="1" smtClean="0"/>
              <a:t>Mycetozoa</a:t>
            </a:r>
            <a:r>
              <a:rPr lang="en-US" i="1" dirty="0" smtClean="0"/>
              <a:t>)</a:t>
            </a:r>
          </a:p>
          <a:p>
            <a:r>
              <a:rPr lang="ru-RU" dirty="0" smtClean="0"/>
              <a:t>Одиночные амёбы делятся митозом, обитают в почве</a:t>
            </a:r>
          </a:p>
          <a:p>
            <a:r>
              <a:rPr lang="ru-RU" dirty="0" smtClean="0"/>
              <a:t>При наступлении неблагоприятных</a:t>
            </a:r>
            <a:r>
              <a:rPr lang="en-US" dirty="0" smtClean="0"/>
              <a:t> </a:t>
            </a:r>
            <a:r>
              <a:rPr lang="ru-RU" dirty="0" smtClean="0"/>
              <a:t>условий </a:t>
            </a:r>
            <a:r>
              <a:rPr lang="ru-RU" dirty="0" err="1" smtClean="0"/>
              <a:t>обазуют</a:t>
            </a:r>
            <a:r>
              <a:rPr lang="ru-RU" dirty="0" smtClean="0"/>
              <a:t> </a:t>
            </a:r>
            <a:r>
              <a:rPr lang="ru-RU" dirty="0" err="1" smtClean="0"/>
              <a:t>псевдоплазмодий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dictyostelium life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668" y="1228437"/>
            <a:ext cx="6274446" cy="53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h8WOWEqP6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Трихомные</a:t>
            </a:r>
            <a:r>
              <a:rPr lang="ru-RU" dirty="0"/>
              <a:t> </a:t>
            </a:r>
            <a:r>
              <a:rPr lang="ru-RU" dirty="0" err="1" smtClean="0"/>
              <a:t>цианобактерии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029364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трихомных</a:t>
            </a:r>
            <a:r>
              <a:rPr lang="ru-RU" dirty="0" smtClean="0"/>
              <a:t> </a:t>
            </a:r>
            <a:r>
              <a:rPr lang="ru-RU" dirty="0" err="1" smtClean="0"/>
              <a:t>цианобактерий</a:t>
            </a:r>
            <a:r>
              <a:rPr lang="ru-RU" dirty="0" smtClean="0"/>
              <a:t> клетки связаны между собой цитоплазматическими мостиками</a:t>
            </a:r>
          </a:p>
          <a:p>
            <a:r>
              <a:rPr lang="ru-RU" dirty="0" smtClean="0"/>
              <a:t>Некоторые </a:t>
            </a:r>
            <a:r>
              <a:rPr lang="ru-RU" dirty="0" err="1" smtClean="0"/>
              <a:t>трихомные</a:t>
            </a:r>
            <a:r>
              <a:rPr lang="ru-RU" dirty="0" smtClean="0"/>
              <a:t> </a:t>
            </a:r>
            <a:r>
              <a:rPr lang="ru-RU" dirty="0" err="1" smtClean="0"/>
              <a:t>цианобактерии</a:t>
            </a:r>
            <a:r>
              <a:rPr lang="ru-RU" dirty="0" smtClean="0"/>
              <a:t> способны формировать дифференцированные клетки </a:t>
            </a:r>
          </a:p>
          <a:p>
            <a:endParaRPr lang="ru-RU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61" y="1551709"/>
            <a:ext cx="2953214" cy="22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34318" y="1640959"/>
            <a:ext cx="155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Oscillatoria</a:t>
            </a:r>
            <a:r>
              <a:rPr lang="en-US" i="1" dirty="0" smtClean="0"/>
              <a:t> sp</a:t>
            </a:r>
            <a:r>
              <a:rPr lang="en-US" i="1" dirty="0"/>
              <a:t>.</a:t>
            </a:r>
            <a:endParaRPr lang="ru-RU" i="1" dirty="0"/>
          </a:p>
        </p:txBody>
      </p:sp>
      <p:pic>
        <p:nvPicPr>
          <p:cNvPr id="2052" name="Picture 4" descr="ÐÐ°ÑÑÐ¸Ð½ÐºÐ¸ Ð¿Ð¾ Ð·Ð°Ð¿ÑÐ¾ÑÑ anaba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61" y="4191389"/>
            <a:ext cx="34290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34318" y="4191389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Anabaena sp</a:t>
            </a:r>
            <a:r>
              <a:rPr lang="en-US" i="1" dirty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125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Клетки </a:t>
            </a:r>
            <a:r>
              <a:rPr lang="en-US" dirty="0" smtClean="0"/>
              <a:t>HeLa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916660" y="5535965"/>
            <a:ext cx="9908357" cy="8578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Выделены из опухоли шейки матки Генриетты </a:t>
            </a:r>
            <a:r>
              <a:rPr lang="ru-RU" dirty="0" err="1" smtClean="0"/>
              <a:t>Лакс</a:t>
            </a:r>
            <a:r>
              <a:rPr lang="ru-RU" dirty="0" smtClean="0"/>
              <a:t> (</a:t>
            </a:r>
            <a:r>
              <a:rPr lang="en-US" dirty="0" smtClean="0"/>
              <a:t>Henrietta Lacks) 8 </a:t>
            </a:r>
            <a:r>
              <a:rPr lang="ru-RU" dirty="0" smtClean="0"/>
              <a:t>февраля 1951 г. </a:t>
            </a:r>
            <a:endParaRPr lang="ru-RU" dirty="0"/>
          </a:p>
        </p:txBody>
      </p:sp>
      <p:pic>
        <p:nvPicPr>
          <p:cNvPr id="7" name="Picture 2" descr="ÐÐ°ÑÑÐ¸Ð½ÐºÐ¸ Ð¿Ð¾ Ð·Ð°Ð¿ÑÐ¾ÑÑ hela cell s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69" y="1458399"/>
            <a:ext cx="4217612" cy="321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hela cell str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94" y="1460087"/>
            <a:ext cx="4255406" cy="322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Лицевая опухоль тасманийского дьявола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2016" y="1825625"/>
            <a:ext cx="3821784" cy="4351338"/>
          </a:xfrm>
        </p:spPr>
        <p:txBody>
          <a:bodyPr/>
          <a:lstStyle/>
          <a:p>
            <a:r>
              <a:rPr lang="ru-RU" dirty="0" smtClean="0"/>
              <a:t>Раковые клетки передаются от одной особи к другой при физическом контакте</a:t>
            </a:r>
            <a:endParaRPr lang="ru-RU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6424654" cy="40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731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Исторические и современные взгляды на систематику протистов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73387" y="4171054"/>
            <a:ext cx="34563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Автор – Павел Сафонов,</a:t>
            </a:r>
          </a:p>
          <a:p>
            <a:r>
              <a:rPr lang="ru-RU" i="1" dirty="0" smtClean="0"/>
              <a:t>Институт цитологии РАН,</a:t>
            </a:r>
          </a:p>
          <a:p>
            <a:r>
              <a:rPr lang="ru-RU" i="1" dirty="0" smtClean="0"/>
              <a:t>Санкт-Петербургский</a:t>
            </a:r>
          </a:p>
          <a:p>
            <a:r>
              <a:rPr lang="ru-RU" i="1" dirty="0" smtClean="0"/>
              <a:t>государственный университет</a:t>
            </a:r>
          </a:p>
          <a:p>
            <a:r>
              <a:rPr lang="ru-RU" i="1" dirty="0" smtClean="0"/>
              <a:t>2018 г.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404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открытия и изучения одноклеточных организмов</a:t>
            </a:r>
            <a:br>
              <a:rPr lang="ru-RU" dirty="0" smtClean="0"/>
            </a:br>
            <a:r>
              <a:rPr lang="en-US" dirty="0" smtClean="0"/>
              <a:t>XVII-XVIII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4170"/>
            <a:ext cx="6846455" cy="3512994"/>
          </a:xfrm>
        </p:spPr>
        <p:txBody>
          <a:bodyPr>
            <a:normAutofit/>
          </a:bodyPr>
          <a:lstStyle/>
          <a:p>
            <a:r>
              <a:rPr lang="ru-RU" dirty="0" smtClean="0"/>
              <a:t>1676 г. Антони </a:t>
            </a:r>
            <a:r>
              <a:rPr lang="ru-RU" dirty="0" err="1" smtClean="0"/>
              <a:t>ван</a:t>
            </a:r>
            <a:r>
              <a:rPr lang="ru-RU" dirty="0" smtClean="0"/>
              <a:t> Левенгук обнаружил микроскопических живых существ в капле дождевой воды</a:t>
            </a:r>
          </a:p>
          <a:p>
            <a:r>
              <a:rPr lang="ru-RU" dirty="0" smtClean="0"/>
              <a:t>Карл Линней в издании «Системы природы» 1759 года помещает микробов в группу </a:t>
            </a:r>
            <a:r>
              <a:rPr lang="en-US" i="1" dirty="0" smtClean="0"/>
              <a:t>Chaos </a:t>
            </a:r>
            <a:r>
              <a:rPr lang="en-US" i="1" dirty="0" err="1" smtClean="0"/>
              <a:t>infusorium</a:t>
            </a:r>
            <a:r>
              <a:rPr lang="en-US" dirty="0" smtClean="0"/>
              <a:t>, </a:t>
            </a:r>
            <a:r>
              <a:rPr lang="ru-RU" dirty="0" smtClean="0"/>
              <a:t>которая расположена в самом конце таксона Черви (</a:t>
            </a:r>
            <a:r>
              <a:rPr lang="en-US" i="1" dirty="0" smtClean="0"/>
              <a:t>Vermes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076" name="Picture 4" descr="https://upload.wikimedia.org/wikipedia/commons/thumb/d/de/Leeuwenhoek_Microscope.png/800px-Leeuwenhoek_Microsco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82" y="1027906"/>
            <a:ext cx="3186754" cy="53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XVIII </a:t>
            </a:r>
            <a:r>
              <a:rPr lang="ru-RU" dirty="0" smtClean="0"/>
              <a:t>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второй половине </a:t>
            </a:r>
            <a:r>
              <a:rPr lang="en-US" dirty="0" smtClean="0"/>
              <a:t>XVIII </a:t>
            </a:r>
            <a:r>
              <a:rPr lang="ru-RU" dirty="0" smtClean="0"/>
              <a:t>в. </a:t>
            </a:r>
            <a:r>
              <a:rPr lang="ru-RU" dirty="0" err="1" smtClean="0"/>
              <a:t>Ладзаро</a:t>
            </a:r>
            <a:r>
              <a:rPr lang="ru-RU" dirty="0" smtClean="0"/>
              <a:t> </a:t>
            </a:r>
            <a:r>
              <a:rPr lang="ru-RU" dirty="0" err="1"/>
              <a:t>Спалланцани</a:t>
            </a:r>
            <a:r>
              <a:rPr lang="ru-RU" dirty="0"/>
              <a:t> доказал, что микробы не </a:t>
            </a:r>
            <a:r>
              <a:rPr lang="ru-RU" dirty="0" err="1"/>
              <a:t>самозарождаются</a:t>
            </a:r>
            <a:r>
              <a:rPr lang="ru-RU" dirty="0"/>
              <a:t> в отварах и </a:t>
            </a:r>
            <a:r>
              <a:rPr lang="ru-RU" dirty="0" smtClean="0"/>
              <a:t>настойках</a:t>
            </a:r>
          </a:p>
          <a:p>
            <a:r>
              <a:rPr lang="ru-RU" dirty="0" smtClean="0"/>
              <a:t>Отто Фредерик Мюллер внёс большой вклад в упорядочивание знаний о микроскопических живых организмах </a:t>
            </a:r>
          </a:p>
          <a:p>
            <a:r>
              <a:rPr lang="ru-RU" dirty="0" smtClean="0"/>
              <a:t>В 1785 г. выходит его труд «</a:t>
            </a:r>
            <a:r>
              <a:rPr lang="en-US" dirty="0" err="1" smtClean="0"/>
              <a:t>Animalcula</a:t>
            </a:r>
            <a:r>
              <a:rPr lang="en-US" dirty="0" smtClean="0"/>
              <a:t> </a:t>
            </a:r>
            <a:r>
              <a:rPr lang="en-US" dirty="0" err="1" smtClean="0"/>
              <a:t>infusoria</a:t>
            </a:r>
            <a:r>
              <a:rPr lang="ru-RU" dirty="0" smtClean="0"/>
              <a:t>»</a:t>
            </a:r>
            <a:r>
              <a:rPr lang="en-US" dirty="0" smtClean="0"/>
              <a:t>, </a:t>
            </a:r>
            <a:r>
              <a:rPr lang="ru-RU" dirty="0" smtClean="0"/>
              <a:t>в котором описано 377 видов микроскопических организмов, в основном одноклеточных</a:t>
            </a:r>
          </a:p>
        </p:txBody>
      </p:sp>
    </p:spTree>
    <p:extLst>
      <p:ext uri="{BB962C8B-B14F-4D97-AF65-F5344CB8AC3E}">
        <p14:creationId xmlns:p14="http://schemas.microsoft.com/office/powerpoint/2010/main" val="22471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XIX </a:t>
            </a:r>
            <a:r>
              <a:rPr lang="ru-RU" dirty="0" smtClean="0"/>
              <a:t>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Термин </a:t>
            </a:r>
            <a:r>
              <a:rPr lang="en-US" i="1" dirty="0" smtClean="0"/>
              <a:t>Protozoa </a:t>
            </a:r>
            <a:r>
              <a:rPr lang="ru-RU" dirty="0" smtClean="0"/>
              <a:t>введён Георгом </a:t>
            </a:r>
            <a:r>
              <a:rPr lang="ru-RU" dirty="0" err="1" smtClean="0"/>
              <a:t>Гольдфусом</a:t>
            </a:r>
            <a:r>
              <a:rPr lang="ru-RU" dirty="0" smtClean="0"/>
              <a:t> в 1818</a:t>
            </a:r>
          </a:p>
          <a:p>
            <a:r>
              <a:rPr lang="ru-RU" dirty="0" smtClean="0"/>
              <a:t>В 30-е годы сформулирована клеточная теория (</a:t>
            </a:r>
            <a:r>
              <a:rPr lang="ru-RU" dirty="0" err="1" smtClean="0"/>
              <a:t>Маттиас</a:t>
            </a:r>
            <a:r>
              <a:rPr lang="ru-RU" dirty="0" smtClean="0"/>
              <a:t> </a:t>
            </a:r>
            <a:r>
              <a:rPr lang="ru-RU" dirty="0" err="1" smtClean="0"/>
              <a:t>Шлейден</a:t>
            </a:r>
            <a:r>
              <a:rPr lang="ru-RU" dirty="0" smtClean="0"/>
              <a:t>, Теодор Шванн)</a:t>
            </a:r>
          </a:p>
          <a:p>
            <a:r>
              <a:rPr lang="ru-RU" dirty="0" smtClean="0"/>
              <a:t>В 1848 г. </a:t>
            </a:r>
            <a:r>
              <a:rPr lang="ru-RU" dirty="0" err="1" smtClean="0"/>
              <a:t>Зибольдом</a:t>
            </a:r>
            <a:r>
              <a:rPr lang="ru-RU" dirty="0" smtClean="0"/>
              <a:t> сформулировано представление о представителях </a:t>
            </a:r>
            <a:r>
              <a:rPr lang="en-US" i="1" dirty="0"/>
              <a:t>Protozoa</a:t>
            </a:r>
            <a:r>
              <a:rPr lang="ru-RU" dirty="0" smtClean="0"/>
              <a:t> как об одноклеточных организмах </a:t>
            </a:r>
          </a:p>
          <a:p>
            <a:endParaRPr lang="ru-RU" dirty="0"/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61" y="4523993"/>
            <a:ext cx="1557520" cy="128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73" y="4526764"/>
            <a:ext cx="1928474" cy="12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Porif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40" y="4523994"/>
            <a:ext cx="1859258" cy="12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18" y="4518461"/>
            <a:ext cx="1613572" cy="129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939872" y="3911384"/>
            <a:ext cx="7958196" cy="2505007"/>
            <a:chOff x="2364837" y="4279030"/>
            <a:chExt cx="7958196" cy="2505007"/>
          </a:xfrm>
        </p:grpSpPr>
        <p:sp>
          <p:nvSpPr>
            <p:cNvPr id="6" name="Умножение 5"/>
            <p:cNvSpPr/>
            <p:nvPr/>
          </p:nvSpPr>
          <p:spPr>
            <a:xfrm>
              <a:off x="2364837" y="4279032"/>
              <a:ext cx="2419928" cy="2505005"/>
            </a:xfrm>
            <a:prstGeom prst="mathMultiply">
              <a:avLst>
                <a:gd name="adj1" fmla="val 863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множение 16"/>
            <p:cNvSpPr/>
            <p:nvPr/>
          </p:nvSpPr>
          <p:spPr>
            <a:xfrm>
              <a:off x="4125596" y="4279031"/>
              <a:ext cx="2419928" cy="2505005"/>
            </a:xfrm>
            <a:prstGeom prst="mathMultiply">
              <a:avLst>
                <a:gd name="adj1" fmla="val 863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Умножение 17"/>
            <p:cNvSpPr/>
            <p:nvPr/>
          </p:nvSpPr>
          <p:spPr>
            <a:xfrm>
              <a:off x="6100370" y="4279031"/>
              <a:ext cx="2419928" cy="2505005"/>
            </a:xfrm>
            <a:prstGeom prst="mathMultiply">
              <a:avLst>
                <a:gd name="adj1" fmla="val 863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Умножение 18"/>
            <p:cNvSpPr/>
            <p:nvPr/>
          </p:nvSpPr>
          <p:spPr>
            <a:xfrm>
              <a:off x="7903105" y="4279030"/>
              <a:ext cx="2419928" cy="2505005"/>
            </a:xfrm>
            <a:prstGeom prst="mathMultiply">
              <a:avLst>
                <a:gd name="adj1" fmla="val 863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40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95" y="4526765"/>
            <a:ext cx="2014566" cy="12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XIX </a:t>
            </a:r>
            <a:r>
              <a:rPr lang="ru-RU" dirty="0" smtClean="0"/>
              <a:t>век</a:t>
            </a:r>
            <a:r>
              <a:rPr lang="en-US" dirty="0" smtClean="0"/>
              <a:t>, </a:t>
            </a:r>
            <a:r>
              <a:rPr lang="ru-RU" dirty="0" smtClean="0"/>
              <a:t>система с двумя царствами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0695"/>
            <a:ext cx="10515600" cy="4351338"/>
          </a:xfrm>
        </p:spPr>
        <p:txBody>
          <a:bodyPr/>
          <a:lstStyle/>
          <a:p>
            <a:r>
              <a:rPr lang="ru-RU" dirty="0" smtClean="0"/>
              <a:t>В работах Отто </a:t>
            </a:r>
            <a:r>
              <a:rPr lang="ru-RU" dirty="0" err="1" smtClean="0"/>
              <a:t>Бючли</a:t>
            </a:r>
            <a:r>
              <a:rPr lang="ru-RU" dirty="0"/>
              <a:t> </a:t>
            </a:r>
            <a:r>
              <a:rPr lang="ru-RU" dirty="0" smtClean="0"/>
              <a:t>получила развитие идея о принадлежности одноклеточных фотосинтезирующих организмов </a:t>
            </a:r>
            <a:r>
              <a:rPr lang="en-US" i="1" dirty="0" smtClean="0"/>
              <a:t>(</a:t>
            </a:r>
            <a:r>
              <a:rPr lang="en-US" i="1" dirty="0" err="1" smtClean="0"/>
              <a:t>Protophyta</a:t>
            </a:r>
            <a:r>
              <a:rPr lang="en-US" i="1" dirty="0" smtClean="0"/>
              <a:t>) </a:t>
            </a:r>
            <a:r>
              <a:rPr lang="ru-RU" dirty="0" smtClean="0"/>
              <a:t>к царству растений</a:t>
            </a:r>
            <a:r>
              <a:rPr lang="en-US" dirty="0" smtClean="0"/>
              <a:t>, </a:t>
            </a:r>
            <a:r>
              <a:rPr lang="ru-RU" dirty="0" smtClean="0"/>
              <a:t>а одноклеточных гетеротрофных организмов (</a:t>
            </a:r>
            <a:r>
              <a:rPr lang="en-US" i="1" dirty="0" smtClean="0"/>
              <a:t>Protozoa) – </a:t>
            </a:r>
            <a:r>
              <a:rPr lang="ru-RU" dirty="0" smtClean="0"/>
              <a:t>к царству животных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536569" y="3134578"/>
            <a:ext cx="3882102" cy="2373082"/>
            <a:chOff x="1498861" y="3803881"/>
            <a:chExt cx="3882102" cy="2373082"/>
          </a:xfrm>
        </p:grpSpPr>
        <p:pic>
          <p:nvPicPr>
            <p:cNvPr id="2050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849" y="3803881"/>
              <a:ext cx="3816114" cy="194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98861" y="5807631"/>
              <a:ext cx="15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Euglena </a:t>
              </a:r>
              <a:r>
                <a:rPr lang="en-US" i="1" dirty="0" err="1" smtClean="0"/>
                <a:t>viridis</a:t>
              </a:r>
              <a:endParaRPr lang="ru-RU" i="1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887919" y="2867378"/>
            <a:ext cx="3519273" cy="2800056"/>
            <a:chOff x="6897345" y="3404706"/>
            <a:chExt cx="3519273" cy="2800056"/>
          </a:xfrm>
        </p:grpSpPr>
        <p:pic>
          <p:nvPicPr>
            <p:cNvPr id="2052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345" y="3404706"/>
              <a:ext cx="3519273" cy="2347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897345" y="5835430"/>
              <a:ext cx="1527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Dinobryon</a:t>
              </a:r>
              <a:r>
                <a:rPr lang="en-US" i="1" dirty="0" smtClean="0"/>
                <a:t> sp</a:t>
              </a:r>
              <a:r>
                <a:rPr lang="en-US" i="1" dirty="0"/>
                <a:t>.</a:t>
              </a:r>
              <a:endParaRPr lang="ru-RU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210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XIX </a:t>
            </a:r>
            <a:r>
              <a:rPr lang="ru-RU" dirty="0" smtClean="0"/>
              <a:t>век</a:t>
            </a:r>
            <a:r>
              <a:rPr lang="en-US" dirty="0" smtClean="0"/>
              <a:t>, </a:t>
            </a:r>
            <a:r>
              <a:rPr lang="ru-RU" dirty="0"/>
              <a:t>система с </a:t>
            </a:r>
            <a:r>
              <a:rPr lang="ru-RU" dirty="0" smtClean="0"/>
              <a:t>тремя </a:t>
            </a:r>
            <a:r>
              <a:rPr lang="ru-RU" dirty="0"/>
              <a:t>царствами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6833"/>
            <a:ext cx="4629346" cy="4351338"/>
          </a:xfrm>
        </p:spPr>
        <p:txBody>
          <a:bodyPr/>
          <a:lstStyle/>
          <a:p>
            <a:r>
              <a:rPr lang="ru-RU" dirty="0" smtClean="0"/>
              <a:t>В 1860 г. Джон </a:t>
            </a:r>
            <a:r>
              <a:rPr lang="ru-RU" dirty="0" err="1" smtClean="0"/>
              <a:t>Хогг</a:t>
            </a:r>
            <a:r>
              <a:rPr lang="ru-RU" dirty="0" smtClean="0"/>
              <a:t> предлагает систему с тремя царствами. </a:t>
            </a:r>
            <a:r>
              <a:rPr lang="en-US" i="1" dirty="0" err="1" smtClean="0"/>
              <a:t>Protophyta</a:t>
            </a:r>
            <a:r>
              <a:rPr lang="en-US" i="1" dirty="0" smtClean="0"/>
              <a:t> </a:t>
            </a:r>
            <a:r>
              <a:rPr lang="ru-RU" dirty="0"/>
              <a:t>и</a:t>
            </a:r>
            <a:r>
              <a:rPr lang="en-US" i="1" dirty="0" smtClean="0"/>
              <a:t> Protozoa </a:t>
            </a:r>
            <a:r>
              <a:rPr lang="ru-RU" dirty="0" smtClean="0"/>
              <a:t>объединяются в царство </a:t>
            </a:r>
            <a:r>
              <a:rPr lang="en-US" i="1" dirty="0" err="1" smtClean="0"/>
              <a:t>Primigenium</a:t>
            </a:r>
            <a:r>
              <a:rPr lang="ru-RU" i="1" dirty="0" smtClean="0"/>
              <a:t>, </a:t>
            </a:r>
            <a:r>
              <a:rPr lang="ru-RU" dirty="0" smtClean="0"/>
              <a:t>или </a:t>
            </a:r>
            <a:r>
              <a:rPr lang="en-US" i="1" dirty="0" err="1" smtClean="0"/>
              <a:t>Protoctista</a:t>
            </a:r>
            <a:r>
              <a:rPr lang="en-US" i="1" dirty="0" smtClean="0"/>
              <a:t> </a:t>
            </a:r>
            <a:endParaRPr lang="ru-RU" i="1" dirty="0" smtClean="0"/>
          </a:p>
          <a:p>
            <a:r>
              <a:rPr lang="ru-RU" dirty="0" smtClean="0"/>
              <a:t>В 1866 г. Эрнст Геккель выделил третье царство </a:t>
            </a:r>
            <a:r>
              <a:rPr lang="en-US" b="1" i="1" dirty="0" smtClean="0"/>
              <a:t>Protista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3074" name="Picture 2" descr="https://upload.wikimedia.org/wikipedia/commons/thumb/2/2e/John_Hogg_--_Primigenum_or_Protoctista.jpg/1920px-John_Hogg_--_Primigenum_or_Protocti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08" y="1476833"/>
            <a:ext cx="6234184" cy="350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XX </a:t>
            </a:r>
            <a:r>
              <a:rPr lang="ru-RU" dirty="0" smtClean="0"/>
              <a:t>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3712"/>
            <a:ext cx="10515600" cy="4351338"/>
          </a:xfrm>
        </p:spPr>
        <p:txBody>
          <a:bodyPr/>
          <a:lstStyle/>
          <a:p>
            <a:r>
              <a:rPr lang="ru-RU" dirty="0" smtClean="0"/>
              <a:t>С развитием электронной микроскопии стало очевидно, что клетки, не имеющие ядра, должны быть выделены в отдельное царство (</a:t>
            </a:r>
            <a:r>
              <a:rPr lang="en-US" dirty="0" err="1" smtClean="0"/>
              <a:t>Monera</a:t>
            </a:r>
            <a:r>
              <a:rPr lang="ru-RU" dirty="0" smtClean="0"/>
              <a:t>) и даже домен</a:t>
            </a:r>
            <a:r>
              <a:rPr lang="en-US" dirty="0" smtClean="0"/>
              <a:t> (Bacteria)</a:t>
            </a:r>
            <a:r>
              <a:rPr lang="en-US" dirty="0"/>
              <a:t> </a:t>
            </a:r>
            <a:r>
              <a:rPr lang="en-US" dirty="0" smtClean="0"/>
              <a:t>(196</a:t>
            </a:r>
            <a:r>
              <a:rPr lang="ru-RU" dirty="0" smtClean="0"/>
              <a:t>2 г.)</a:t>
            </a:r>
          </a:p>
          <a:p>
            <a:r>
              <a:rPr lang="ru-RU" dirty="0" smtClean="0"/>
              <a:t>В предложенной в 1969 г. Робертом </a:t>
            </a:r>
            <a:r>
              <a:rPr lang="ru-RU" dirty="0" err="1" smtClean="0"/>
              <a:t>Уиттекером</a:t>
            </a:r>
            <a:r>
              <a:rPr lang="ru-RU" dirty="0" smtClean="0"/>
              <a:t> системе грибы были выделены из царства растений и помещены в самостоятельное царство – </a:t>
            </a:r>
            <a:r>
              <a:rPr lang="en-US" dirty="0" smtClean="0"/>
              <a:t>Fungi</a:t>
            </a:r>
            <a:endParaRPr lang="ru-RU" dirty="0" smtClean="0"/>
          </a:p>
          <a:p>
            <a:r>
              <a:rPr lang="ru-RU" dirty="0" smtClean="0"/>
              <a:t>В 1977 г. Карл </a:t>
            </a:r>
            <a:r>
              <a:rPr lang="ru-RU" dirty="0" err="1" smtClean="0"/>
              <a:t>Вёзе</a:t>
            </a:r>
            <a:r>
              <a:rPr lang="ru-RU" dirty="0" smtClean="0"/>
              <a:t> и </a:t>
            </a:r>
            <a:r>
              <a:rPr lang="ru-RU" dirty="0" err="1" smtClean="0"/>
              <a:t>Джорж</a:t>
            </a:r>
            <a:r>
              <a:rPr lang="ru-RU" dirty="0" smtClean="0"/>
              <a:t> Фокс открыли третий домен жизни – </a:t>
            </a:r>
            <a:r>
              <a:rPr lang="en-US" dirty="0" smtClean="0"/>
              <a:t>Archaea</a:t>
            </a:r>
          </a:p>
          <a:p>
            <a:r>
              <a:rPr lang="ru-RU" dirty="0" smtClean="0"/>
              <a:t>С 1981 г. Томас </a:t>
            </a:r>
            <a:r>
              <a:rPr lang="ru-RU" dirty="0" err="1" smtClean="0"/>
              <a:t>Кавалье</a:t>
            </a:r>
            <a:r>
              <a:rPr lang="ru-RU" dirty="0" smtClean="0"/>
              <a:t>-Смит публикует новые редакции систематики эукариот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9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Филогенетическая систематика, </a:t>
            </a:r>
            <a:r>
              <a:rPr lang="ru-RU" dirty="0" err="1" smtClean="0"/>
              <a:t>кладистика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878606" cy="4351338"/>
          </a:xfrm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Монофилетический</a:t>
            </a:r>
            <a:r>
              <a:rPr lang="ru-RU" b="1" dirty="0" smtClean="0"/>
              <a:t> </a:t>
            </a:r>
            <a:r>
              <a:rPr lang="ru-RU" dirty="0" smtClean="0"/>
              <a:t>таксон объединяет предка и всех потомков</a:t>
            </a:r>
          </a:p>
          <a:p>
            <a:r>
              <a:rPr lang="ru-RU" b="1" dirty="0" err="1" smtClean="0">
                <a:solidFill>
                  <a:srgbClr val="FF9900"/>
                </a:solidFill>
              </a:rPr>
              <a:t>Парафилетическим</a:t>
            </a:r>
            <a:r>
              <a:rPr lang="ru-RU" b="1" dirty="0" smtClean="0">
                <a:solidFill>
                  <a:srgbClr val="FF9900"/>
                </a:solidFill>
              </a:rPr>
              <a:t> </a:t>
            </a:r>
            <a:r>
              <a:rPr lang="ru-RU" dirty="0" smtClean="0"/>
              <a:t>считается таксон, в который входят не все потомки одного предка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Полифилетический </a:t>
            </a:r>
            <a:r>
              <a:rPr lang="ru-RU" dirty="0" smtClean="0"/>
              <a:t>таксон объединяет группы, происходящие от разных предков</a:t>
            </a:r>
            <a:endParaRPr lang="ru-RU" b="1" dirty="0"/>
          </a:p>
        </p:txBody>
      </p:sp>
      <p:pic>
        <p:nvPicPr>
          <p:cNvPr id="2050" name="Picture 2" descr="https://upload.wikimedia.org/wikipedia/commons/thumb/2/23/Phylogenetic-Groups.svg/554px-Phylogenetic-Group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45" y="1450400"/>
            <a:ext cx="5988116" cy="51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501</Words>
  <Application>Microsoft Office PowerPoint</Application>
  <PresentationFormat>Широкоэкранный</PresentationFormat>
  <Paragraphs>59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Введение в протистологию</vt:lpstr>
      <vt:lpstr>Исторические и современные взгляды на систематику протистов</vt:lpstr>
      <vt:lpstr>История открытия и изучения одноклеточных организмов XVII-XVIII века</vt:lpstr>
      <vt:lpstr>XVIII век</vt:lpstr>
      <vt:lpstr>XIX век</vt:lpstr>
      <vt:lpstr>XIX век, система с двумя царствами</vt:lpstr>
      <vt:lpstr>XIX век, система с тремя царствами</vt:lpstr>
      <vt:lpstr>XX век</vt:lpstr>
      <vt:lpstr>Филогенетическая систематика, кладистика</vt:lpstr>
      <vt:lpstr>Презентация PowerPoint</vt:lpstr>
      <vt:lpstr>Презентация PowerPoint</vt:lpstr>
      <vt:lpstr>Презентация PowerPoint</vt:lpstr>
      <vt:lpstr>Редакция 2018 года</vt:lpstr>
      <vt:lpstr>Где пролегает граница между одноклеточностью и многоклеточностью?</vt:lpstr>
      <vt:lpstr>Презентация PowerPoint</vt:lpstr>
      <vt:lpstr>Трихомные цианобактерии</vt:lpstr>
      <vt:lpstr>Клетки HeLa</vt:lpstr>
      <vt:lpstr>Лицевая опухоль тасманийского дьявола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Сафонов</dc:creator>
  <cp:lastModifiedBy>Павел Сафонов</cp:lastModifiedBy>
  <cp:revision>123</cp:revision>
  <dcterms:created xsi:type="dcterms:W3CDTF">2018-10-14T15:04:39Z</dcterms:created>
  <dcterms:modified xsi:type="dcterms:W3CDTF">2019-02-16T11:50:44Z</dcterms:modified>
</cp:coreProperties>
</file>