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34" r:id="rId3"/>
    <p:sldId id="1604" r:id="rId4"/>
    <p:sldId id="1605" r:id="rId5"/>
    <p:sldId id="1606" r:id="rId6"/>
    <p:sldId id="1735" r:id="rId7"/>
    <p:sldId id="1734" r:id="rId8"/>
    <p:sldId id="1607" r:id="rId9"/>
    <p:sldId id="1610" r:id="rId10"/>
    <p:sldId id="1609" r:id="rId11"/>
    <p:sldId id="1649" r:id="rId12"/>
    <p:sldId id="1613" r:id="rId13"/>
    <p:sldId id="1611" r:id="rId14"/>
    <p:sldId id="1614" r:id="rId15"/>
    <p:sldId id="1615" r:id="rId16"/>
    <p:sldId id="1616" r:id="rId17"/>
    <p:sldId id="1690" r:id="rId18"/>
    <p:sldId id="1691" r:id="rId19"/>
    <p:sldId id="1628" r:id="rId20"/>
    <p:sldId id="1693" r:id="rId21"/>
    <p:sldId id="1617" r:id="rId22"/>
    <p:sldId id="1694" r:id="rId23"/>
    <p:sldId id="1620" r:id="rId24"/>
    <p:sldId id="1618" r:id="rId25"/>
    <p:sldId id="1621" r:id="rId26"/>
    <p:sldId id="1730" r:id="rId27"/>
    <p:sldId id="1731" r:id="rId28"/>
    <p:sldId id="1732" r:id="rId29"/>
    <p:sldId id="1733" r:id="rId30"/>
    <p:sldId id="1627" r:id="rId31"/>
    <p:sldId id="1696" r:id="rId32"/>
    <p:sldId id="1699" r:id="rId33"/>
    <p:sldId id="1700" r:id="rId34"/>
    <p:sldId id="1630" r:id="rId35"/>
    <p:sldId id="1637" r:id="rId36"/>
    <p:sldId id="1639" r:id="rId37"/>
    <p:sldId id="1638" r:id="rId38"/>
    <p:sldId id="1640" r:id="rId39"/>
    <p:sldId id="1641" r:id="rId40"/>
    <p:sldId id="1644" r:id="rId41"/>
    <p:sldId id="1642" r:id="rId42"/>
    <p:sldId id="1643" r:id="rId43"/>
    <p:sldId id="1645" r:id="rId44"/>
    <p:sldId id="1646" r:id="rId4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1.wmf"/><Relationship Id="rId1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37.wmf"/><Relationship Id="rId1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1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defTabSz="914400">
              <a:buSzPct val="100000"/>
            </a:pPr>
            <a:r>
              <a:rPr lang="ru-RU" altLang="ru-RU" sz="5400" kern="1200" baseline="0">
                <a:latin typeface="Times New Roman" panose="02020603050405020304" pitchFamily="18" charset="0"/>
              </a:rPr>
              <a:t>Трофические связи</a:t>
            </a:r>
            <a:endParaRPr lang="ru-RU" altLang="ru-RU" sz="5400" kern="1200" baseline="0">
              <a:latin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457190" y="4959350"/>
            <a:ext cx="31470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Вадим Михайлович Хайтов</a:t>
            </a:r>
            <a:endParaRPr lang="ru-RU" altLang="en-US"/>
          </a:p>
          <a:p>
            <a:r>
              <a:rPr lang="ru-RU" altLang="en-US"/>
              <a:t>к.б.н.</a:t>
            </a:r>
            <a:endParaRPr lang="ru-RU" altLang="en-US"/>
          </a:p>
          <a:p>
            <a:r>
              <a:rPr lang="ru-RU" altLang="en-US"/>
              <a:t>кафедра Зоологии беспозвоночных</a:t>
            </a:r>
            <a:endParaRPr lang="ru-RU" altLang="en-US"/>
          </a:p>
          <a:p>
            <a:r>
              <a:rPr lang="en-US" altLang="en-US"/>
              <a:t>polydora@rambler.ru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ru-RU" altLang="en-US"/>
              <a:t>Что делать, если предпочитаемой пищи нет?</a:t>
            </a: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1250950"/>
            <a:ext cx="4244340" cy="3903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95" y="23495"/>
            <a:ext cx="7772400" cy="960755"/>
          </a:xfrm>
        </p:spPr>
        <p:txBody>
          <a:bodyPr/>
          <a:p>
            <a:r>
              <a:rPr lang="ru-RU" altLang="en-US" sz="3200"/>
              <a:t>Переключение пищевых предпочтений</a:t>
            </a:r>
            <a:endParaRPr lang="ru-RU" altLang="en-US" sz="3200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5633720"/>
            <a:ext cx="2191385" cy="117856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267970" y="5265420"/>
            <a:ext cx="1661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M. edulis</a:t>
            </a:r>
            <a:endParaRPr lang="en-US" altLang="ru-RU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2472690" y="5231130"/>
            <a:ext cx="1661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Acanthina sp.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810895"/>
            <a:ext cx="5161915" cy="104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Замещающее содержимое 2"/>
          <p:cNvSpPr>
            <a:spLocks noGrp="1"/>
          </p:cNvSpPr>
          <p:nvPr/>
        </p:nvSpPr>
        <p:spPr>
          <a:xfrm>
            <a:off x="4664075" y="2136140"/>
            <a:ext cx="4347210" cy="22872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400"/>
              <a:t>Хищные улитки </a:t>
            </a:r>
            <a:r>
              <a:rPr lang="en-US" altLang="en-US" sz="2400"/>
              <a:t>Acanthina </a:t>
            </a:r>
            <a:r>
              <a:rPr lang="ru-RU" altLang="en-US" sz="2400"/>
              <a:t> переключаются с одного вида жертвы на другой в зависимости от соотношения обилия жертв</a:t>
            </a:r>
            <a:endParaRPr lang="ru-RU" altLang="en-US" sz="240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690" y="5633720"/>
            <a:ext cx="1663700" cy="1109345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540125" y="1369695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Овал 15"/>
          <p:cNvSpPr/>
          <p:nvPr/>
        </p:nvSpPr>
        <p:spPr>
          <a:xfrm>
            <a:off x="3540125" y="151384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7" name="Овал 16"/>
          <p:cNvSpPr/>
          <p:nvPr/>
        </p:nvSpPr>
        <p:spPr>
          <a:xfrm>
            <a:off x="3523615" y="1712595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8" name="Овал 17"/>
          <p:cNvSpPr/>
          <p:nvPr/>
        </p:nvSpPr>
        <p:spPr>
          <a:xfrm>
            <a:off x="3540125" y="213614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9" name="Овал 18"/>
          <p:cNvSpPr/>
          <p:nvPr/>
        </p:nvSpPr>
        <p:spPr>
          <a:xfrm>
            <a:off x="2400300" y="3207385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Овал 19"/>
          <p:cNvSpPr/>
          <p:nvPr/>
        </p:nvSpPr>
        <p:spPr>
          <a:xfrm>
            <a:off x="2388235" y="173482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1" name="Овал 20"/>
          <p:cNvSpPr/>
          <p:nvPr/>
        </p:nvSpPr>
        <p:spPr>
          <a:xfrm>
            <a:off x="2388235" y="3385185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2" name="Овал 21"/>
          <p:cNvSpPr/>
          <p:nvPr/>
        </p:nvSpPr>
        <p:spPr>
          <a:xfrm>
            <a:off x="2388235" y="352933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3" name="Овал 22"/>
          <p:cNvSpPr/>
          <p:nvPr/>
        </p:nvSpPr>
        <p:spPr>
          <a:xfrm>
            <a:off x="2388235" y="405257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4" name="Овал 23"/>
          <p:cNvSpPr/>
          <p:nvPr/>
        </p:nvSpPr>
        <p:spPr>
          <a:xfrm>
            <a:off x="2410460" y="4196715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5" name="Овал 24"/>
          <p:cNvSpPr/>
          <p:nvPr/>
        </p:nvSpPr>
        <p:spPr>
          <a:xfrm>
            <a:off x="1276985" y="452628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6" name="Овал 25"/>
          <p:cNvSpPr/>
          <p:nvPr/>
        </p:nvSpPr>
        <p:spPr>
          <a:xfrm>
            <a:off x="1260475" y="4653280"/>
            <a:ext cx="144145" cy="14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75" y="5611495"/>
            <a:ext cx="1539240" cy="1154430"/>
          </a:xfrm>
          <a:prstGeom prst="rect">
            <a:avLst/>
          </a:prstGeom>
        </p:spPr>
      </p:pic>
      <p:sp>
        <p:nvSpPr>
          <p:cNvPr id="28" name="Текстовое поле 27"/>
          <p:cNvSpPr txBox="1"/>
          <p:nvPr/>
        </p:nvSpPr>
        <p:spPr>
          <a:xfrm>
            <a:off x="4542155" y="5265420"/>
            <a:ext cx="2325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Balanus glandula</a:t>
            </a:r>
            <a:endParaRPr lang="en-US" alt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95" y="23495"/>
            <a:ext cx="7772400" cy="960755"/>
          </a:xfrm>
        </p:spPr>
        <p:txBody>
          <a:bodyPr/>
          <a:p>
            <a:r>
              <a:rPr lang="ru-RU" altLang="en-US" sz="3200"/>
              <a:t>Переключение пищевых предпочтений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238250"/>
            <a:ext cx="4166235" cy="39166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65" y="5657215"/>
            <a:ext cx="1518285" cy="11734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709920"/>
            <a:ext cx="2045970" cy="106807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64075" y="5599430"/>
            <a:ext cx="2191385" cy="117856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5790565" y="5154930"/>
            <a:ext cx="1661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M. edulis</a:t>
            </a:r>
            <a:endParaRPr lang="en-US" altLang="ru-RU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8100" y="5288915"/>
            <a:ext cx="1979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M. californianus</a:t>
            </a:r>
            <a:endParaRPr lang="en-US" altLang="ru-RU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2472690" y="5231130"/>
            <a:ext cx="1661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Thais sp.</a:t>
            </a:r>
            <a:endParaRPr lang="en-US" altLang="ru-RU"/>
          </a:p>
        </p:txBody>
      </p:sp>
      <p:cxnSp>
        <p:nvCxnSpPr>
          <p:cNvPr id="12" name="Прямое соединение 11"/>
          <p:cNvCxnSpPr/>
          <p:nvPr/>
        </p:nvCxnSpPr>
        <p:spPr>
          <a:xfrm flipV="1">
            <a:off x="620395" y="1412875"/>
            <a:ext cx="3231515" cy="3289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650" y="810895"/>
            <a:ext cx="5161915" cy="104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Замещающее содержимое 2"/>
          <p:cNvSpPr>
            <a:spLocks noGrp="1"/>
          </p:cNvSpPr>
          <p:nvPr/>
        </p:nvSpPr>
        <p:spPr>
          <a:xfrm>
            <a:off x="4338320" y="2118360"/>
            <a:ext cx="4347210" cy="22872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400"/>
              <a:t>Хищные улитки </a:t>
            </a:r>
            <a:r>
              <a:rPr lang="en-US" altLang="en-US" sz="2400" i="1"/>
              <a:t>Thais</a:t>
            </a:r>
            <a:r>
              <a:rPr lang="ru-RU" altLang="en-US" sz="2400" i="1"/>
              <a:t> </a:t>
            </a:r>
            <a:r>
              <a:rPr lang="ru-RU" altLang="en-US" sz="2400"/>
              <a:t>не переключаются с одного вида жертвы на другой, вне зависимости от соотношения обилия жертв</a:t>
            </a:r>
            <a:endParaRPr lang="ru-RU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470275"/>
          </a:xfrm>
        </p:spPr>
        <p:txBody>
          <a:bodyPr/>
          <a:p>
            <a:r>
              <a:rPr lang="ru-RU" altLang="en-US"/>
              <a:t>Почему в каких-то случаях происходит переключение, а в каких-то нет?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903345"/>
          </a:xfrm>
        </p:spPr>
        <p:txBody>
          <a:bodyPr/>
          <a:p>
            <a:r>
              <a:rPr lang="ru-RU" altLang="en-US"/>
              <a:t>Теория оптимального фуражирования</a:t>
            </a:r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7480"/>
            <a:ext cx="7772400" cy="1143000"/>
          </a:xfrm>
        </p:spPr>
        <p:txBody>
          <a:bodyPr/>
          <a:p>
            <a:r>
              <a:rPr lang="ru-RU" altLang="en-US"/>
              <a:t>Базовые посылки теории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53795"/>
            <a:ext cx="8128000" cy="4114800"/>
          </a:xfrm>
        </p:spPr>
        <p:txBody>
          <a:bodyPr/>
          <a:p>
            <a:r>
              <a:rPr lang="ru-RU" altLang="en-US">
                <a:sym typeface="+mn-ea"/>
              </a:rPr>
              <a:t>Отбор благоприятствует эффективному фуражированию: максимум энергии (или вещества) за минимум времени.</a:t>
            </a:r>
            <a:endParaRPr lang="ru-RU" altLang="en-US"/>
          </a:p>
          <a:p>
            <a:r>
              <a:rPr lang="ru-RU" altLang="en-US"/>
              <a:t>Поведение хищника, которое он демонстрирует в настоящем, является результатом отбора, действовавшего в прошлом</a:t>
            </a:r>
            <a:endParaRPr lang="ru-RU" altLang="en-US"/>
          </a:p>
          <a:p>
            <a:pPr marL="0" indent="0">
              <a:buNone/>
            </a:pPr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Прямоугольник 6"/>
          <p:cNvSpPr/>
          <p:nvPr/>
        </p:nvSpPr>
        <p:spPr>
          <a:xfrm>
            <a:off x="2509520" y="2912745"/>
            <a:ext cx="4422140" cy="16941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"/>
            <a:ext cx="7772400" cy="1143000"/>
          </a:xfrm>
        </p:spPr>
        <p:txBody>
          <a:bodyPr/>
          <a:p>
            <a:r>
              <a:rPr lang="ru-RU" altLang="en-US"/>
              <a:t>Бюджет времени хищника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263650"/>
            <a:ext cx="8253095" cy="5353050"/>
          </a:xfrm>
        </p:spPr>
        <p:txBody>
          <a:bodyPr/>
          <a:p>
            <a:r>
              <a:rPr lang="ru-RU" altLang="en-US"/>
              <a:t>Общее время взаимодействия хищника и жертвы можно разложить на две составляющие 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r>
              <a:rPr lang="en-US" altLang="en-US" i="1"/>
              <a:t>s</a:t>
            </a:r>
            <a:r>
              <a:rPr lang="en-US" altLang="en-US"/>
              <a:t> - </a:t>
            </a:r>
            <a:r>
              <a:rPr lang="ru-RU" altLang="en-US"/>
              <a:t>время поиска добычи (</a:t>
            </a:r>
            <a:r>
              <a:rPr lang="en-US" altLang="en-US"/>
              <a:t>searching time)</a:t>
            </a:r>
            <a:endParaRPr lang="ru-RU" altLang="en-US"/>
          </a:p>
          <a:p>
            <a:r>
              <a:rPr lang="en-US" altLang="en-US" i="1"/>
              <a:t>h</a:t>
            </a:r>
            <a:r>
              <a:rPr lang="en-US" altLang="en-US"/>
              <a:t> - </a:t>
            </a:r>
            <a:r>
              <a:rPr lang="ru-RU" altLang="en-US"/>
              <a:t>время обработки добычи </a:t>
            </a:r>
            <a:r>
              <a:rPr lang="en-US" altLang="ru-RU"/>
              <a:t>(handling time)</a:t>
            </a:r>
            <a:endParaRPr lang="ru-RU" altLang="en-US"/>
          </a:p>
          <a:p>
            <a:pPr marL="0" indent="0">
              <a:buNone/>
            </a:pPr>
            <a:endParaRPr lang="ru-RU" altLang="en-US"/>
          </a:p>
        </p:txBody>
      </p:sp>
      <p:graphicFrame>
        <p:nvGraphicFramePr>
          <p:cNvPr id="4" name="Объект -2147482624"/>
          <p:cNvGraphicFramePr>
            <a:graphicFrameLocks noChangeAspect="1"/>
          </p:cNvGraphicFramePr>
          <p:nvPr/>
        </p:nvGraphicFramePr>
        <p:xfrm>
          <a:off x="2921000" y="3105785"/>
          <a:ext cx="3598545" cy="130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58800" imgH="203200" progId="Equation.KSEE3">
                  <p:embed/>
                </p:oleObj>
              </mc:Choice>
              <mc:Fallback>
                <p:oleObj name="" r:id="rId1" imgW="558800" imgH="203200" progId="Equation.KSEE3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21000" y="3105785"/>
                        <a:ext cx="3598545" cy="13087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123825"/>
            <a:ext cx="7772400" cy="1143000"/>
          </a:xfrm>
        </p:spPr>
        <p:txBody>
          <a:bodyPr/>
          <a:p>
            <a:r>
              <a:rPr lang="ru-RU" altLang="ru-RU"/>
              <a:t>Кого выбрать?</a:t>
            </a:r>
            <a:endParaRPr lang="ru-RU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24180" y="1266825"/>
            <a:ext cx="8129905" cy="4233545"/>
          </a:xfrm>
        </p:spPr>
        <p:txBody>
          <a:bodyPr/>
          <a:p>
            <a:r>
              <a:rPr lang="ru-RU" altLang="en-US"/>
              <a:t>Пусть в местообитании представлено только два вида жертв </a:t>
            </a:r>
            <a:r>
              <a:rPr lang="en-US" altLang="en-US"/>
              <a:t>P</a:t>
            </a:r>
            <a:r>
              <a:rPr lang="en-US" altLang="en-US" baseline="-25000"/>
              <a:t>1</a:t>
            </a:r>
            <a:r>
              <a:rPr lang="en-US" altLang="en-US"/>
              <a:t> </a:t>
            </a:r>
            <a:r>
              <a:rPr lang="ru-RU" altLang="en-US"/>
              <a:t>и </a:t>
            </a:r>
            <a:r>
              <a:rPr lang="en-US" altLang="en-US"/>
              <a:t>P</a:t>
            </a:r>
            <a:r>
              <a:rPr lang="en-US" altLang="en-US" baseline="-25000"/>
              <a:t>2</a:t>
            </a:r>
            <a:endParaRPr lang="en-US" altLang="en-US" baseline="-25000"/>
          </a:p>
          <a:p>
            <a:r>
              <a:rPr lang="ru-RU" altLang="en-US"/>
              <a:t>Вид 1 даст хищнику энергию </a:t>
            </a:r>
            <a:r>
              <a:rPr lang="en-US" altLang="en-US"/>
              <a:t>E</a:t>
            </a:r>
            <a:r>
              <a:rPr lang="en-US" altLang="en-US" baseline="-25000"/>
              <a:t>1</a:t>
            </a:r>
            <a:r>
              <a:rPr lang="ru-RU" altLang="en-US"/>
              <a:t>, а вид 2 </a:t>
            </a:r>
            <a:r>
              <a:rPr lang="en-US" altLang="en-US"/>
              <a:t>E</a:t>
            </a:r>
            <a:r>
              <a:rPr lang="en-US" altLang="en-US" baseline="-25000"/>
              <a:t>2</a:t>
            </a:r>
            <a:r>
              <a:rPr lang="en-US" altLang="en-US"/>
              <a:t>  </a:t>
            </a:r>
            <a:endParaRPr lang="en-US" altLang="en-US"/>
          </a:p>
          <a:p>
            <a:r>
              <a:rPr lang="ru-RU" altLang="en-US"/>
              <a:t>На обработку жертвы вида 1 хищник затрачивает </a:t>
            </a:r>
            <a:r>
              <a:rPr lang="en-US" altLang="en-US"/>
              <a:t>h</a:t>
            </a:r>
            <a:r>
              <a:rPr lang="en-US" altLang="en-US" baseline="-25000"/>
              <a:t>1</a:t>
            </a:r>
            <a:r>
              <a:rPr lang="ru-RU" altLang="en-US"/>
              <a:t>,</a:t>
            </a:r>
            <a:r>
              <a:rPr lang="en-US" altLang="en-US"/>
              <a:t> </a:t>
            </a:r>
            <a:r>
              <a:rPr lang="ru-RU" altLang="en-US"/>
              <a:t>а жертвы вида 2 </a:t>
            </a:r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ru-RU" altLang="en-US"/>
              <a:t> </a:t>
            </a:r>
            <a:endParaRPr lang="ru-RU" altLang="en-US"/>
          </a:p>
          <a:p>
            <a:r>
              <a:rPr lang="ru-RU" altLang="en-US"/>
              <a:t>Если </a:t>
            </a:r>
            <a:r>
              <a:rPr lang="en-US" altLang="en-US">
                <a:sym typeface="+mn-ea"/>
              </a:rPr>
              <a:t>E</a:t>
            </a:r>
            <a:r>
              <a:rPr lang="en-US" altLang="en-US" baseline="-25000">
                <a:sym typeface="+mn-ea"/>
              </a:rPr>
              <a:t>1</a:t>
            </a:r>
            <a:r>
              <a:rPr lang="ru-RU" altLang="en-US">
                <a:sym typeface="+mn-ea"/>
              </a:rPr>
              <a:t>/</a:t>
            </a:r>
            <a:r>
              <a:rPr lang="en-US" altLang="en-US">
                <a:sym typeface="+mn-ea"/>
              </a:rPr>
              <a:t>h</a:t>
            </a:r>
            <a:r>
              <a:rPr lang="en-US" altLang="en-US" baseline="-25000">
                <a:sym typeface="+mn-ea"/>
              </a:rPr>
              <a:t>1 </a:t>
            </a:r>
            <a:r>
              <a:rPr lang="en-US" altLang="en-US">
                <a:sym typeface="+mn-ea"/>
              </a:rPr>
              <a:t>&gt; E</a:t>
            </a:r>
            <a:r>
              <a:rPr lang="en-US" altLang="en-US" baseline="-25000">
                <a:sym typeface="+mn-ea"/>
              </a:rPr>
              <a:t>2</a:t>
            </a:r>
            <a:r>
              <a:rPr lang="ru-RU" altLang="en-US">
                <a:sym typeface="+mn-ea"/>
              </a:rPr>
              <a:t>/</a:t>
            </a:r>
            <a:r>
              <a:rPr lang="en-US" altLang="en-US">
                <a:sym typeface="+mn-ea"/>
              </a:rPr>
              <a:t>h</a:t>
            </a:r>
            <a:r>
              <a:rPr lang="en-US" altLang="en-US" baseline="-25000">
                <a:sym typeface="+mn-ea"/>
              </a:rPr>
              <a:t>2</a:t>
            </a:r>
            <a:r>
              <a:rPr lang="ru-RU" altLang="en-US">
                <a:sym typeface="+mn-ea"/>
              </a:rPr>
              <a:t>, то </a:t>
            </a:r>
            <a:r>
              <a:rPr lang="en-US" altLang="en-US">
                <a:sym typeface="+mn-ea"/>
              </a:rPr>
              <a:t>P</a:t>
            </a:r>
            <a:r>
              <a:rPr lang="en-US" altLang="en-US" baseline="-25000">
                <a:sym typeface="+mn-ea"/>
              </a:rPr>
              <a:t>1</a:t>
            </a:r>
            <a:r>
              <a:rPr lang="ru-RU" altLang="en-US">
                <a:sym typeface="+mn-ea"/>
              </a:rPr>
              <a:t> предпочтительнее, чем </a:t>
            </a:r>
            <a:r>
              <a:rPr lang="en-US" altLang="en-US">
                <a:sym typeface="+mn-ea"/>
              </a:rPr>
              <a:t>P</a:t>
            </a:r>
            <a:r>
              <a:rPr lang="ru-RU" altLang="en-US" baseline="-25000">
                <a:sym typeface="+mn-ea"/>
              </a:rPr>
              <a:t>2</a:t>
            </a:r>
            <a:r>
              <a:rPr lang="ru-RU" altLang="en-US">
                <a:sym typeface="+mn-ea"/>
              </a:rPr>
              <a:t>  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062855" y="2028825"/>
            <a:ext cx="3933825" cy="1200150"/>
          </a:xfrm>
        </p:spPr>
        <p:txBody>
          <a:bodyPr/>
          <a:p>
            <a:pPr marL="0" indent="0">
              <a:buNone/>
            </a:pPr>
            <a:r>
              <a:rPr lang="ru-RU" altLang="en-US" sz="2400"/>
              <a:t>Кулики-сороки выбирают мидий с менее крепкой раковиной, но при этом достаточно крупных.</a:t>
            </a:r>
            <a:endParaRPr lang="ru-RU" altLang="en-US" sz="2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855" y="3788410"/>
            <a:ext cx="4511040" cy="299212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427855" y="644334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https://lbergman1althouse.files.wordpress.com/2018/07/blog_american_oystercatcher.jpg?w=660</a:t>
            </a:r>
            <a:endParaRPr lang="ru-RU" altLang="en-US" sz="800"/>
          </a:p>
        </p:txBody>
      </p:sp>
      <p:grpSp>
        <p:nvGrpSpPr>
          <p:cNvPr id="18" name="Группа 17"/>
          <p:cNvGrpSpPr/>
          <p:nvPr/>
        </p:nvGrpSpPr>
        <p:grpSpPr>
          <a:xfrm>
            <a:off x="79375" y="2097405"/>
            <a:ext cx="4904740" cy="4399280"/>
            <a:chOff x="125" y="2399"/>
            <a:chExt cx="7724" cy="6928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" y="2399"/>
              <a:ext cx="7724" cy="6929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>
            <a:xfrm flipH="1" flipV="1">
              <a:off x="7427" y="2677"/>
              <a:ext cx="5" cy="534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ое соединение 9"/>
            <p:cNvCxnSpPr/>
            <p:nvPr/>
          </p:nvCxnSpPr>
          <p:spPr>
            <a:xfrm>
              <a:off x="1651" y="3139"/>
              <a:ext cx="5322" cy="4740"/>
            </a:xfrm>
            <a:prstGeom prst="line">
              <a:avLst/>
            </a:prstGeom>
            <a:ln w="57150"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Текстовое поле 10"/>
            <p:cNvSpPr txBox="1"/>
            <p:nvPr/>
          </p:nvSpPr>
          <p:spPr>
            <a:xfrm>
              <a:off x="1651" y="2399"/>
              <a:ext cx="311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en-US">
                  <a:solidFill>
                    <a:schemeClr val="bg2"/>
                  </a:solidFill>
                </a:rPr>
                <a:t>Легкость открывания</a:t>
              </a:r>
              <a:endParaRPr lang="ru-RU" altLang="en-US">
                <a:solidFill>
                  <a:schemeClr val="bg2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468" y="3426"/>
              <a:ext cx="5166" cy="4167"/>
            </a:xfrm>
            <a:custGeom>
              <a:avLst/>
              <a:gdLst>
                <a:gd name="connsiteX0" fmla="*/ 0 w 5166"/>
                <a:gd name="connsiteY0" fmla="*/ 4167 h 4167"/>
                <a:gd name="connsiteX1" fmla="*/ 3632 w 5166"/>
                <a:gd name="connsiteY1" fmla="*/ 2456 h 4167"/>
                <a:gd name="connsiteX2" fmla="*/ 5166 w 5166"/>
                <a:gd name="connsiteY2" fmla="*/ 0 h 4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6" h="4167">
                  <a:moveTo>
                    <a:pt x="0" y="4167"/>
                  </a:moveTo>
                  <a:cubicBezTo>
                    <a:pt x="2162" y="3607"/>
                    <a:pt x="2771" y="3151"/>
                    <a:pt x="3632" y="2456"/>
                  </a:cubicBezTo>
                  <a:cubicBezTo>
                    <a:pt x="4493" y="1762"/>
                    <a:pt x="4768" y="1122"/>
                    <a:pt x="5166" y="0"/>
                  </a:cubicBezTo>
                </a:path>
              </a:pathLst>
            </a:cu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5" name="Текстовое поле 14"/>
            <p:cNvSpPr txBox="1"/>
            <p:nvPr/>
          </p:nvSpPr>
          <p:spPr>
            <a:xfrm>
              <a:off x="4011" y="2410"/>
              <a:ext cx="330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ru-RU" altLang="en-US">
                  <a:solidFill>
                    <a:schemeClr val="bg2"/>
                  </a:solidFill>
                </a:rPr>
                <a:t>Энергетическая ценность</a:t>
              </a:r>
              <a:endParaRPr lang="ru-RU" altLang="en-US">
                <a:solidFill>
                  <a:schemeClr val="bg2"/>
                </a:solidFill>
              </a:endParaRPr>
            </a:p>
          </p:txBody>
        </p:sp>
      </p:grp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" y="92075"/>
            <a:ext cx="6601460" cy="1715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0655"/>
            <a:ext cx="7772400" cy="1143000"/>
          </a:xfrm>
        </p:spPr>
        <p:txBody>
          <a:bodyPr/>
          <a:p>
            <a:r>
              <a:rPr lang="ru-RU" altLang="en-US" sz="3600"/>
              <a:t>А может ли хищник переключаться на менее привлекательный вид жертвы?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90170" y="1303655"/>
            <a:ext cx="8917940" cy="5755640"/>
          </a:xfrm>
        </p:spPr>
        <p:txBody>
          <a:bodyPr/>
          <a:p>
            <a:pPr marL="0" indent="0">
              <a:buNone/>
            </a:pPr>
            <a:r>
              <a:rPr lang="ru-RU" altLang="en-US" sz="2400"/>
              <a:t>Из предыдущего рассуждения: </a:t>
            </a:r>
            <a:endParaRPr lang="ru-RU" altLang="en-US" sz="2400"/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Если </a:t>
            </a:r>
            <a:r>
              <a:rPr lang="en-US" altLang="en-US" sz="2400">
                <a:sym typeface="+mn-ea"/>
              </a:rPr>
              <a:t>E</a:t>
            </a:r>
            <a:r>
              <a:rPr lang="en-US" altLang="en-US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/</a:t>
            </a:r>
            <a:r>
              <a:rPr lang="en-US" altLang="en-US" sz="2400">
                <a:sym typeface="+mn-ea"/>
              </a:rPr>
              <a:t>h</a:t>
            </a:r>
            <a:r>
              <a:rPr lang="en-US" altLang="en-US" sz="2400" baseline="-25000">
                <a:sym typeface="+mn-ea"/>
              </a:rPr>
              <a:t>1 </a:t>
            </a:r>
            <a:r>
              <a:rPr lang="en-US" altLang="en-US" sz="2400">
                <a:sym typeface="+mn-ea"/>
              </a:rPr>
              <a:t>&gt; E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/</a:t>
            </a:r>
            <a:r>
              <a:rPr lang="en-US" altLang="en-US" sz="2400">
                <a:sym typeface="+mn-ea"/>
              </a:rPr>
              <a:t>h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, то </a:t>
            </a:r>
            <a:r>
              <a:rPr lang="en-US" altLang="en-US" sz="2400">
                <a:sym typeface="+mn-ea"/>
              </a:rPr>
              <a:t>P</a:t>
            </a:r>
            <a:r>
              <a:rPr lang="en-US" altLang="en-US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 предпочтительнее, чем </a:t>
            </a:r>
            <a:r>
              <a:rPr lang="en-US" altLang="en-US" sz="2400">
                <a:sym typeface="+mn-ea"/>
              </a:rPr>
              <a:t>P</a:t>
            </a:r>
            <a:r>
              <a:rPr lang="ru-RU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НО!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Если доступность жертв разная, т.е.  </a:t>
            </a:r>
            <a:endParaRPr lang="ru-RU" altLang="en-US" sz="2400">
              <a:sym typeface="+mn-ea"/>
            </a:endParaRPr>
          </a:p>
          <a:p>
            <a:pPr marL="0" indent="0" algn="ctr">
              <a:buNone/>
            </a:pPr>
            <a:r>
              <a:rPr lang="en-US" altLang="en-US" sz="2400">
                <a:sym typeface="+mn-ea"/>
              </a:rPr>
              <a:t>s</a:t>
            </a:r>
            <a:r>
              <a:rPr lang="en-US" altLang="en-US" sz="2400" baseline="-25000">
                <a:sym typeface="+mn-ea"/>
              </a:rPr>
              <a:t>1</a:t>
            </a:r>
            <a:r>
              <a:rPr lang="en-US" altLang="en-US" sz="2400">
                <a:sym typeface="+mn-ea"/>
              </a:rPr>
              <a:t> &gt; s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en-US" altLang="en-US" sz="2400">
                <a:sym typeface="+mn-ea"/>
              </a:rPr>
              <a:t> </a:t>
            </a:r>
            <a:endParaRPr lang="en-US" altLang="en-US" sz="2400">
              <a:sym typeface="+mn-ea"/>
            </a:endParaRPr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Время поиска </a:t>
            </a:r>
            <a:r>
              <a:rPr lang="en-US" altLang="en-US" sz="2400">
                <a:sym typeface="+mn-ea"/>
              </a:rPr>
              <a:t>P</a:t>
            </a:r>
            <a:r>
              <a:rPr lang="ru-RU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 существенно меньше, чем время поиска </a:t>
            </a:r>
            <a:r>
              <a:rPr lang="en-US" altLang="en-US" sz="2400">
                <a:sym typeface="+mn-ea"/>
              </a:rPr>
              <a:t>P</a:t>
            </a:r>
            <a:r>
              <a:rPr lang="ru-RU" altLang="en-US" sz="2400" baseline="-25000">
                <a:sym typeface="+mn-ea"/>
              </a:rPr>
              <a:t>1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Тогда</a:t>
            </a:r>
            <a:r>
              <a:rPr lang="en-US" altLang="ru-RU" sz="2400">
                <a:sym typeface="+mn-ea"/>
              </a:rPr>
              <a:t>,</a:t>
            </a:r>
            <a:r>
              <a:rPr lang="ru-RU" altLang="en-US" sz="2400">
                <a:sym typeface="+mn-ea"/>
              </a:rPr>
              <a:t> если </a:t>
            </a:r>
            <a:endParaRPr lang="en-US" altLang="en-US" sz="2400">
              <a:sym typeface="+mn-ea"/>
            </a:endParaRPr>
          </a:p>
          <a:p>
            <a:pPr marL="0" indent="0" algn="ctr">
              <a:buNone/>
            </a:pPr>
            <a:r>
              <a:rPr lang="en-US" altLang="en-US" sz="2400">
                <a:sym typeface="+mn-ea"/>
              </a:rPr>
              <a:t>E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/</a:t>
            </a:r>
            <a:r>
              <a:rPr lang="en-US" altLang="en-US" sz="2400">
                <a:sym typeface="+mn-ea"/>
              </a:rPr>
              <a:t>h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 baseline="-25000">
                <a:sym typeface="+mn-ea"/>
              </a:rPr>
              <a:t>  </a:t>
            </a:r>
            <a:r>
              <a:rPr lang="en-US" altLang="en-US" sz="2400">
                <a:sym typeface="+mn-ea"/>
              </a:rPr>
              <a:t>&gt;  E</a:t>
            </a:r>
            <a:r>
              <a:rPr lang="en-US" altLang="en-US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/(</a:t>
            </a:r>
            <a:r>
              <a:rPr lang="en-US" altLang="en-US" sz="2400">
                <a:sym typeface="+mn-ea"/>
              </a:rPr>
              <a:t>h</a:t>
            </a:r>
            <a:r>
              <a:rPr lang="en-US" altLang="ru-RU" sz="2400" baseline="-25000">
                <a:sym typeface="+mn-ea"/>
              </a:rPr>
              <a:t>1</a:t>
            </a:r>
            <a:r>
              <a:rPr lang="en-US" altLang="en-US" sz="2400" baseline="-25000">
                <a:sym typeface="+mn-ea"/>
              </a:rPr>
              <a:t> </a:t>
            </a:r>
            <a:r>
              <a:rPr lang="ru-RU" altLang="en-US" sz="2400">
                <a:sym typeface="+mn-ea"/>
              </a:rPr>
              <a:t>+</a:t>
            </a:r>
            <a:r>
              <a:rPr lang="en-US" altLang="en-US" sz="2400">
                <a:sym typeface="+mn-ea"/>
              </a:rPr>
              <a:t> s</a:t>
            </a:r>
            <a:r>
              <a:rPr lang="en-US" altLang="ru-RU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)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sz="2400">
                <a:sym typeface="+mn-ea"/>
              </a:rPr>
              <a:t>Хищник </a:t>
            </a:r>
            <a:r>
              <a:rPr lang="ru-RU" altLang="en-US" sz="2400">
                <a:sym typeface="+mn-ea"/>
              </a:rPr>
              <a:t>будет переключаться на </a:t>
            </a:r>
            <a:r>
              <a:rPr lang="en-US" altLang="en-US" sz="2400">
                <a:sym typeface="+mn-ea"/>
              </a:rPr>
              <a:t>P</a:t>
            </a:r>
            <a:r>
              <a:rPr lang="ru-RU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. 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altLang="en-US" sz="2400">
                <a:sym typeface="+mn-ea"/>
              </a:rPr>
              <a:t>если </a:t>
            </a:r>
            <a:endParaRPr lang="en-US" altLang="en-US" sz="2400">
              <a:sym typeface="+mn-ea"/>
            </a:endParaRPr>
          </a:p>
          <a:p>
            <a:pPr marL="0" indent="0" algn="ctr">
              <a:buNone/>
            </a:pPr>
            <a:r>
              <a:rPr lang="en-US" altLang="en-US" sz="2400">
                <a:sym typeface="+mn-ea"/>
              </a:rPr>
              <a:t>E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>
                <a:sym typeface="+mn-ea"/>
              </a:rPr>
              <a:t>/</a:t>
            </a:r>
            <a:r>
              <a:rPr lang="en-US" altLang="en-US" sz="2400">
                <a:sym typeface="+mn-ea"/>
              </a:rPr>
              <a:t>h</a:t>
            </a:r>
            <a:r>
              <a:rPr lang="en-US" altLang="en-US" sz="2400" baseline="-25000">
                <a:sym typeface="+mn-ea"/>
              </a:rPr>
              <a:t>2</a:t>
            </a:r>
            <a:r>
              <a:rPr lang="ru-RU" altLang="en-US" sz="2400" baseline="-25000">
                <a:sym typeface="+mn-ea"/>
              </a:rPr>
              <a:t>  </a:t>
            </a:r>
            <a:r>
              <a:rPr lang="en-US" altLang="en-US" sz="2400">
                <a:sym typeface="+mn-ea"/>
              </a:rPr>
              <a:t>&lt;  E</a:t>
            </a:r>
            <a:r>
              <a:rPr lang="en-US" altLang="en-US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/(</a:t>
            </a:r>
            <a:r>
              <a:rPr lang="en-US" altLang="en-US" sz="2400">
                <a:sym typeface="+mn-ea"/>
              </a:rPr>
              <a:t>h</a:t>
            </a:r>
            <a:r>
              <a:rPr lang="en-US" altLang="ru-RU" sz="2400" baseline="-25000">
                <a:sym typeface="+mn-ea"/>
              </a:rPr>
              <a:t>1</a:t>
            </a:r>
            <a:r>
              <a:rPr lang="en-US" altLang="en-US" sz="2400" baseline="-25000">
                <a:sym typeface="+mn-ea"/>
              </a:rPr>
              <a:t> </a:t>
            </a:r>
            <a:r>
              <a:rPr lang="ru-RU" altLang="en-US" sz="2400">
                <a:sym typeface="+mn-ea"/>
              </a:rPr>
              <a:t>+</a:t>
            </a:r>
            <a:r>
              <a:rPr lang="en-US" altLang="en-US" sz="2400">
                <a:sym typeface="+mn-ea"/>
              </a:rPr>
              <a:t> s</a:t>
            </a:r>
            <a:r>
              <a:rPr lang="en-US" altLang="ru-RU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)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r>
              <a:rPr lang="ru-RU" sz="2400">
                <a:sym typeface="+mn-ea"/>
              </a:rPr>
              <a:t>Хищник </a:t>
            </a:r>
            <a:r>
              <a:rPr lang="ru-RU" altLang="en-US" sz="2400">
                <a:sym typeface="+mn-ea"/>
              </a:rPr>
              <a:t>будет продолжать искать </a:t>
            </a:r>
            <a:r>
              <a:rPr lang="en-US" altLang="en-US" sz="2400">
                <a:sym typeface="+mn-ea"/>
              </a:rPr>
              <a:t>P</a:t>
            </a:r>
            <a:r>
              <a:rPr lang="ru-RU" altLang="en-US" sz="2400" baseline="-25000">
                <a:sym typeface="+mn-ea"/>
              </a:rPr>
              <a:t>1</a:t>
            </a:r>
            <a:r>
              <a:rPr lang="ru-RU" altLang="en-US" sz="2400">
                <a:sym typeface="+mn-ea"/>
              </a:rPr>
              <a:t>.  </a:t>
            </a:r>
            <a:endParaRPr lang="ru-RU" altLang="en-US" sz="2400">
              <a:sym typeface="+mn-ea"/>
            </a:endParaRPr>
          </a:p>
          <a:p>
            <a:pPr marL="0" indent="0">
              <a:buNone/>
            </a:pPr>
            <a:endParaRPr lang="ru-RU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0485"/>
            <a:ext cx="7984490" cy="725805"/>
          </a:xfrm>
        </p:spPr>
        <p:txBody>
          <a:bodyPr/>
          <a:p>
            <a:r>
              <a:rPr lang="ru-RU" altLang="en-US" sz="3200"/>
              <a:t>Основной вопрос хищничества - что поесть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796925"/>
            <a:ext cx="7772400" cy="4531360"/>
          </a:xfrm>
        </p:spPr>
        <p:txBody>
          <a:bodyPr/>
          <a:p>
            <a:r>
              <a:rPr lang="ru-RU" altLang="en-US" sz="2800"/>
              <a:t>Состав диеты потребителей зависит от</a:t>
            </a:r>
            <a:endParaRPr lang="ru-RU" altLang="en-US" sz="2800"/>
          </a:p>
          <a:p>
            <a:pPr lvl="2"/>
            <a:r>
              <a:rPr lang="ru-RU" altLang="en-US" sz="2000"/>
              <a:t>Доступности пищевых объектов</a:t>
            </a:r>
            <a:endParaRPr lang="ru-RU" altLang="en-US" sz="2000"/>
          </a:p>
          <a:p>
            <a:pPr lvl="2"/>
            <a:r>
              <a:rPr lang="ru-RU" altLang="en-US" sz="2000"/>
              <a:t>Их энергетической ценности</a:t>
            </a:r>
            <a:endParaRPr lang="ru-RU" altLang="en-US" sz="2000"/>
          </a:p>
          <a:p>
            <a:pPr lvl="2"/>
            <a:r>
              <a:rPr lang="ru-RU" altLang="en-US" sz="2000"/>
              <a:t>Опыта потребителя</a:t>
            </a:r>
            <a:endParaRPr lang="ru-RU" altLang="en-US" sz="2000"/>
          </a:p>
          <a:p>
            <a:pPr lvl="0"/>
            <a:r>
              <a:rPr lang="ru-RU" altLang="en-US" sz="2800"/>
              <a:t>Группы хищников в отношении структуры диеты:</a:t>
            </a:r>
            <a:endParaRPr lang="ru-RU" altLang="en-US" sz="2800"/>
          </a:p>
          <a:p>
            <a:pPr lvl="2"/>
            <a:r>
              <a:rPr lang="ru-RU" altLang="en-US" sz="2000"/>
              <a:t>Монофаги</a:t>
            </a:r>
            <a:endParaRPr lang="ru-RU" altLang="en-US" sz="2000"/>
          </a:p>
          <a:p>
            <a:pPr lvl="2"/>
            <a:r>
              <a:rPr lang="ru-RU" altLang="en-US" sz="2000"/>
              <a:t>Олигофаги</a:t>
            </a:r>
            <a:endParaRPr lang="ru-RU" altLang="en-US" sz="2000"/>
          </a:p>
          <a:p>
            <a:pPr lvl="2"/>
            <a:r>
              <a:rPr lang="ru-RU" altLang="en-US" sz="2000"/>
              <a:t>Полифаги</a:t>
            </a:r>
            <a:endParaRPr lang="ru-RU" altLang="en-US" sz="2000"/>
          </a:p>
          <a:p>
            <a:pPr lvl="0"/>
            <a:r>
              <a:rPr lang="ru-RU" altLang="en-US" sz="2800"/>
              <a:t>Группы хищников в отношении разнообразия жертв</a:t>
            </a:r>
            <a:endParaRPr lang="ru-RU" altLang="en-US" sz="2800"/>
          </a:p>
          <a:p>
            <a:pPr lvl="2"/>
            <a:r>
              <a:rPr lang="ru-RU" altLang="en-US" sz="2100"/>
              <a:t>Генералисты (едят всех, кого найдут)</a:t>
            </a:r>
            <a:endParaRPr lang="ru-RU" altLang="en-US" sz="2100"/>
          </a:p>
          <a:p>
            <a:pPr lvl="2"/>
            <a:r>
              <a:rPr lang="ru-RU" altLang="en-US" sz="2100"/>
              <a:t>Специалисты (едят только определенные разновидности жертв)</a:t>
            </a:r>
            <a:endParaRPr lang="ru-RU" altLang="en-US" sz="2100"/>
          </a:p>
          <a:p>
            <a:pPr lvl="0"/>
            <a:endParaRPr lang="ru-RU" alt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2360930" y="1788795"/>
            <a:ext cx="4422140" cy="23171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655" y="147955"/>
            <a:ext cx="7772400" cy="547370"/>
          </a:xfrm>
        </p:spPr>
        <p:txBody>
          <a:bodyPr/>
          <a:p>
            <a:r>
              <a:rPr lang="ru-RU" altLang="en-US" sz="2800"/>
              <a:t>Базовое выражение теории оптимального фуражирования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89535" y="4102735"/>
            <a:ext cx="8686165" cy="2624455"/>
          </a:xfrm>
        </p:spPr>
        <p:txBody>
          <a:bodyPr/>
          <a:p>
            <a:r>
              <a:rPr lang="en-US" altLang="en-US" sz="2800" i="1"/>
              <a:t>E</a:t>
            </a:r>
            <a:r>
              <a:rPr lang="en-US" altLang="en-US" sz="2800" i="1" baseline="-25000"/>
              <a:t>i</a:t>
            </a:r>
            <a:r>
              <a:rPr lang="en-US" altLang="en-US" sz="2800"/>
              <a:t> - </a:t>
            </a:r>
            <a:r>
              <a:rPr lang="ru-RU" altLang="en-US" sz="2800"/>
              <a:t>энергия получаемая от </a:t>
            </a:r>
            <a:r>
              <a:rPr lang="en-US" altLang="en-US" sz="2800" i="1"/>
              <a:t>i</a:t>
            </a:r>
            <a:r>
              <a:rPr lang="en-US" altLang="en-US" sz="2800"/>
              <a:t>-</a:t>
            </a:r>
            <a:r>
              <a:rPr lang="ru-RU" altLang="en-US" sz="2800"/>
              <a:t>го вида </a:t>
            </a:r>
            <a:r>
              <a:rPr lang="ru-RU" altLang="ru-RU" sz="2800">
                <a:sym typeface="+mn-ea"/>
              </a:rPr>
              <a:t>жертвы</a:t>
            </a:r>
            <a:endParaRPr lang="ru-RU" altLang="en-US" sz="2800"/>
          </a:p>
          <a:p>
            <a:r>
              <a:rPr lang="en-US" altLang="en-US" sz="2800" i="1"/>
              <a:t>h</a:t>
            </a:r>
            <a:r>
              <a:rPr lang="en-US" altLang="en-US" sz="2800" i="1" baseline="-25000"/>
              <a:t>i</a:t>
            </a:r>
            <a:r>
              <a:rPr lang="en-US" altLang="en-US" sz="2800"/>
              <a:t> - </a:t>
            </a:r>
            <a:r>
              <a:rPr lang="ru-RU" altLang="en-US" sz="2800"/>
              <a:t>время, затраченное на обработку добычи (</a:t>
            </a:r>
            <a:r>
              <a:rPr lang="en-US" altLang="en-US" sz="2800"/>
              <a:t>handling time) </a:t>
            </a:r>
            <a:r>
              <a:rPr lang="en-US" altLang="ru-RU" sz="2800" i="1"/>
              <a:t>i</a:t>
            </a:r>
            <a:r>
              <a:rPr lang="ru-RU" altLang="en-US" sz="2800"/>
              <a:t>-го вида</a:t>
            </a:r>
            <a:endParaRPr lang="ru-RU" altLang="en-US" sz="2800" i="1"/>
          </a:p>
          <a:p>
            <a:r>
              <a:rPr lang="en-US" altLang="en-US" sz="2800" i="1"/>
              <a:t>s</a:t>
            </a:r>
            <a:r>
              <a:rPr lang="en-US" altLang="en-US" sz="2800" i="1" baseline="-25000"/>
              <a:t>i</a:t>
            </a:r>
            <a:r>
              <a:rPr lang="en-US" altLang="en-US" sz="2800"/>
              <a:t> - </a:t>
            </a:r>
            <a:r>
              <a:rPr lang="ru-RU" altLang="en-US" sz="2800"/>
              <a:t>время, затраченное на поиск (</a:t>
            </a:r>
            <a:r>
              <a:rPr lang="en-US" altLang="en-US" sz="2800"/>
              <a:t>searching time)</a:t>
            </a:r>
            <a:r>
              <a:rPr lang="ru-RU" altLang="en-US" sz="2800"/>
              <a:t> </a:t>
            </a:r>
            <a:r>
              <a:rPr lang="en-US" altLang="ru-RU" sz="2800" i="1"/>
              <a:t>i</a:t>
            </a:r>
            <a:r>
              <a:rPr lang="en-US" altLang="ru-RU" sz="2800"/>
              <a:t>-</a:t>
            </a:r>
            <a:r>
              <a:rPr lang="ru-RU" altLang="ru-RU" sz="2800"/>
              <a:t>го вида </a:t>
            </a:r>
            <a:endParaRPr lang="ru-RU" altLang="ru-RU" sz="2800"/>
          </a:p>
          <a:p>
            <a:pPr marL="0" indent="0">
              <a:buNone/>
            </a:pPr>
            <a:endParaRPr lang="ru-RU" altLang="ru-RU" sz="2800"/>
          </a:p>
        </p:txBody>
      </p:sp>
      <p:graphicFrame>
        <p:nvGraphicFramePr>
          <p:cNvPr id="4" name="Замещающее содержимое 3">
            <a:hlinkClick r:id="" action="ppaction://ole?verb=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2488565" y="1944370"/>
          <a:ext cx="3560445" cy="84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88565" y="1944370"/>
                        <a:ext cx="3560445" cy="840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488565" y="2983865"/>
          <a:ext cx="3940175" cy="80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4599305" imgH="939800" progId="Equation.KSEE3">
                  <p:embed/>
                </p:oleObj>
              </mc:Choice>
              <mc:Fallback>
                <p:oleObj name="" r:id="rId3" imgW="4599305" imgH="939800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8565" y="2983865"/>
                        <a:ext cx="3940175" cy="80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овое поле 8"/>
          <p:cNvSpPr txBox="1"/>
          <p:nvPr/>
        </p:nvSpPr>
        <p:spPr>
          <a:xfrm>
            <a:off x="2319655" y="1064260"/>
            <a:ext cx="4484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/>
              <a:t>Оптимальный выбор</a:t>
            </a:r>
            <a:endParaRPr lang="ru-RU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510540"/>
          </a:xfrm>
        </p:spPr>
        <p:txBody>
          <a:bodyPr/>
          <a:p>
            <a:r>
              <a:rPr lang="ru-RU" altLang="en-US" sz="2800"/>
              <a:t>Оптимальное фуражирование в действии</a:t>
            </a:r>
            <a:endParaRPr lang="ru-RU" altLang="en-US" sz="2800"/>
          </a:p>
        </p:txBody>
      </p:sp>
      <p:pic>
        <p:nvPicPr>
          <p:cNvPr id="11" name="Замещающее содержимое 1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4455" y="3234690"/>
            <a:ext cx="2021205" cy="151574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" y="5379720"/>
            <a:ext cx="8975090" cy="1489710"/>
          </a:xfrm>
          <a:prstGeom prst="rect">
            <a:avLst/>
          </a:prstGeom>
        </p:spPr>
      </p:pic>
      <p:pic>
        <p:nvPicPr>
          <p:cNvPr id="15" name="Замещающее содержимое 14"/>
          <p:cNvPicPr>
            <a:picLocks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348990" y="711200"/>
            <a:ext cx="1795780" cy="1087755"/>
          </a:xfrm>
          <a:prstGeom prst="rect">
            <a:avLst/>
          </a:prstGeom>
        </p:spPr>
      </p:pic>
      <p:pic>
        <p:nvPicPr>
          <p:cNvPr id="16" name="Замещающее содержимое 15"/>
          <p:cNvPicPr>
            <a:picLocks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744855" y="675005"/>
            <a:ext cx="1457960" cy="1087755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555" y="674370"/>
            <a:ext cx="1450975" cy="1088390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839470" y="2350135"/>
            <a:ext cx="230822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None/>
            </a:pPr>
            <a:r>
              <a:rPr lang="en-US" altLang="ru-RU" sz="1600">
                <a:solidFill>
                  <a:schemeClr val="tx1"/>
                </a:solidFill>
                <a:sym typeface="+mn-ea"/>
              </a:rPr>
              <a:t>7.45 / (8.3+35.8) = 0.17</a:t>
            </a:r>
            <a:endParaRPr lang="en-US" altLang="ru-RU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839470" y="1981835"/>
            <a:ext cx="177101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ru-RU" sz="1600">
                <a:sym typeface="+mn-ea"/>
              </a:rPr>
              <a:t>7.45 / 8.3 = 0.898</a:t>
            </a:r>
            <a:endParaRPr lang="en-US" altLang="ru-RU" sz="1600">
              <a:sym typeface="+mn-ea"/>
            </a:endParaRPr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3381375" y="2350135"/>
            <a:ext cx="264731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None/>
            </a:pPr>
            <a:r>
              <a:rPr lang="en-US" altLang="ru-RU" sz="1600">
                <a:sym typeface="+mn-ea"/>
              </a:rPr>
              <a:t>24.52 / (3.1 + 37.9) = 0.598</a:t>
            </a:r>
            <a:endParaRPr lang="en-US" altLang="ru-RU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3381375" y="1981835"/>
            <a:ext cx="177101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ru-RU" sz="1600">
                <a:sym typeface="+mn-ea"/>
              </a:rPr>
              <a:t>24.52 / 3.1 = 7.91</a:t>
            </a:r>
            <a:endParaRPr lang="en-US" altLang="ru-RU" sz="1600">
              <a:sym typeface="+mn-ea"/>
            </a:endParaRPr>
          </a:p>
        </p:txBody>
      </p:sp>
      <p:sp>
        <p:nvSpPr>
          <p:cNvPr id="25" name="Текстовое поле 24"/>
          <p:cNvSpPr txBox="1"/>
          <p:nvPr/>
        </p:nvSpPr>
        <p:spPr>
          <a:xfrm>
            <a:off x="6421120" y="2350135"/>
            <a:ext cx="253428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None/>
            </a:pPr>
            <a:r>
              <a:rPr lang="en-US" altLang="ru-RU" sz="1600">
                <a:sym typeface="+mn-ea"/>
              </a:rPr>
              <a:t>1.42 / (2.9 + 18.9) = 0.065</a:t>
            </a:r>
            <a:endParaRPr lang="en-US" altLang="ru-RU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6421120" y="1981835"/>
            <a:ext cx="165798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ru-RU" sz="1600">
                <a:sym typeface="+mn-ea"/>
              </a:rPr>
              <a:t>1.42 / 2.9 = 0.49</a:t>
            </a:r>
            <a:endParaRPr lang="en-US" altLang="ru-RU" sz="1600">
              <a:sym typeface="+mn-ea"/>
            </a:endParaRPr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-14605" y="1981835"/>
            <a:ext cx="6286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1600" b="1"/>
              <a:t>E/h</a:t>
            </a:r>
            <a:endParaRPr lang="en-US" altLang="ru-RU" sz="1600" b="1"/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-31115" y="2324100"/>
            <a:ext cx="1099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1600" b="1"/>
              <a:t>E/(h + s)</a:t>
            </a:r>
            <a:endParaRPr lang="en-US" altLang="ru-RU" sz="1600" b="1"/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2202815" y="3541395"/>
            <a:ext cx="4058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Если чайка съела морского ежа, то что лучше, съесть еще одного ежа или поискать хитона?</a:t>
            </a:r>
            <a:endParaRPr lang="ru-RU" altLang="ru-RU"/>
          </a:p>
        </p:txBody>
      </p:sp>
      <p:sp>
        <p:nvSpPr>
          <p:cNvPr id="30" name="Текстовое поле 29"/>
          <p:cNvSpPr txBox="1"/>
          <p:nvPr/>
        </p:nvSpPr>
        <p:spPr>
          <a:xfrm>
            <a:off x="6261735" y="3541395"/>
            <a:ext cx="2762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b="1"/>
              <a:t>Ответ:</a:t>
            </a:r>
            <a:r>
              <a:rPr lang="ru-RU" altLang="ru-RU"/>
              <a:t> Поискать хитона!</a:t>
            </a:r>
            <a:endParaRPr lang="ru-RU" altLang="ru-RU"/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2258060" y="2859405"/>
            <a:ext cx="4058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Кого будет искать на литорали чайка?</a:t>
            </a:r>
            <a:endParaRPr lang="ru-RU" altLang="ru-RU"/>
          </a:p>
        </p:txBody>
      </p:sp>
      <p:sp>
        <p:nvSpPr>
          <p:cNvPr id="32" name="Текстовое поле 31"/>
          <p:cNvSpPr txBox="1"/>
          <p:nvPr/>
        </p:nvSpPr>
        <p:spPr>
          <a:xfrm>
            <a:off x="6316980" y="2859405"/>
            <a:ext cx="2762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b="1"/>
              <a:t>Ответ:</a:t>
            </a:r>
            <a:r>
              <a:rPr lang="ru-RU" altLang="ru-RU"/>
              <a:t> Хитонов</a:t>
            </a:r>
            <a:endParaRPr lang="ru-RU" altLang="ru-RU"/>
          </a:p>
        </p:txBody>
      </p:sp>
      <p:sp>
        <p:nvSpPr>
          <p:cNvPr id="33" name="Текстовое поле 32"/>
          <p:cNvSpPr txBox="1"/>
          <p:nvPr/>
        </p:nvSpPr>
        <p:spPr>
          <a:xfrm>
            <a:off x="2186305" y="4457700"/>
            <a:ext cx="4058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Если чайка попала в зону А, то что лучше, сесть мидию или пойти поискать хитона?</a:t>
            </a:r>
            <a:endParaRPr lang="ru-RU" altLang="ru-RU"/>
          </a:p>
        </p:txBody>
      </p:sp>
      <p:sp>
        <p:nvSpPr>
          <p:cNvPr id="34" name="Текстовое поле 33"/>
          <p:cNvSpPr txBox="1"/>
          <p:nvPr/>
        </p:nvSpPr>
        <p:spPr>
          <a:xfrm>
            <a:off x="6245225" y="4457700"/>
            <a:ext cx="2762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b="1"/>
              <a:t>Ответ:</a:t>
            </a:r>
            <a:r>
              <a:rPr lang="ru-RU" altLang="ru-RU"/>
              <a:t> Поискать хитона!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32" grpId="0"/>
      <p:bldP spid="31" grpId="0"/>
      <p:bldP spid="34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8430"/>
            <a:ext cx="7772400" cy="758190"/>
          </a:xfrm>
        </p:spPr>
        <p:txBody>
          <a:bodyPr/>
          <a:p>
            <a:r>
              <a:rPr lang="ru-RU" altLang="en-US"/>
              <a:t>Предсказания модели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91465" y="826770"/>
            <a:ext cx="8561705" cy="5250180"/>
          </a:xfrm>
        </p:spPr>
        <p:txBody>
          <a:bodyPr/>
          <a:p>
            <a:r>
              <a:rPr lang="ru-RU" altLang="en-US" sz="2800"/>
              <a:t>Хищник, у которого время обработки значительно меньше времени поиска должен быть генералистом:  </a:t>
            </a:r>
            <a:endParaRPr lang="ru-RU" altLang="en-US" sz="2800"/>
          </a:p>
          <a:p>
            <a:pPr lvl="2"/>
            <a:r>
              <a:rPr lang="ru-RU" altLang="en-US"/>
              <a:t>Насекомоядные птицы долго ищут, но едят всех найденных насекомых.</a:t>
            </a:r>
            <a:endParaRPr lang="ru-RU" altLang="en-US"/>
          </a:p>
          <a:p>
            <a:r>
              <a:rPr lang="ru-RU" altLang="en-US" sz="2800"/>
              <a:t>Хищник, у которого время обработки пищи </a:t>
            </a:r>
            <a:r>
              <a:rPr lang="ru-RU" altLang="en-US" sz="2800">
                <a:sym typeface="+mn-ea"/>
              </a:rPr>
              <a:t>значительно больше времени поиска, должен быть специалистом</a:t>
            </a:r>
            <a:r>
              <a:rPr lang="ru-RU" altLang="en-US">
                <a:sym typeface="+mn-ea"/>
              </a:rPr>
              <a:t> </a:t>
            </a:r>
            <a:endParaRPr lang="ru-RU" altLang="en-US">
              <a:sym typeface="+mn-ea"/>
            </a:endParaRPr>
          </a:p>
          <a:p>
            <a:pPr lvl="2"/>
            <a:r>
              <a:rPr lang="ru-RU" altLang="en-US">
                <a:sym typeface="+mn-ea"/>
              </a:rPr>
              <a:t>Львы живут рядом с жертвами, но обрабатывать ее (ловить, убивать и т.д.) долго и энергозатратно - надо специализироваться на старых, молодых или больных. </a:t>
            </a:r>
            <a:endParaRPr lang="ru-RU" altLang="en-US">
              <a:sym typeface="+mn-ea"/>
            </a:endParaRPr>
          </a:p>
          <a:p>
            <a:pPr marL="0" indent="0">
              <a:buNone/>
            </a:pPr>
            <a:endParaRPr lang="ru-RU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8430"/>
            <a:ext cx="7772400" cy="758190"/>
          </a:xfrm>
        </p:spPr>
        <p:txBody>
          <a:bodyPr/>
          <a:p>
            <a:r>
              <a:rPr lang="ru-RU" altLang="en-US"/>
              <a:t>Предсказания модели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91465" y="826770"/>
            <a:ext cx="8561705" cy="5250180"/>
          </a:xfrm>
        </p:spPr>
        <p:txBody>
          <a:bodyPr/>
          <a:p>
            <a:pPr lvl="0"/>
            <a:r>
              <a:rPr lang="ru-RU" altLang="en-US" sz="2800"/>
              <a:t>Хищники должны иметь более разнообразную диету в бедных сообществах и более однообразную в богатых.</a:t>
            </a:r>
            <a:endParaRPr lang="ru-RU" altLang="en-US" sz="2800"/>
          </a:p>
          <a:p>
            <a:pPr lvl="2"/>
            <a:r>
              <a:rPr lang="ru-RU" altLang="en-US"/>
              <a:t>Большинство хищников в арктических сообществах могут переходить на некрофагию.</a:t>
            </a:r>
            <a:endParaRPr lang="ru-RU" altLang="en-US"/>
          </a:p>
          <a:p>
            <a:pPr lvl="2"/>
            <a:r>
              <a:rPr lang="ru-RU" altLang="en-US"/>
              <a:t>Медведи в более богатых рыбой реках поедают не всю рыбу, а только самую энергетически ценную (самок с икрой).</a:t>
            </a:r>
            <a:endParaRPr lang="ru-RU" altLang="en-US"/>
          </a:p>
          <a:p>
            <a:r>
              <a:rPr lang="ru-RU" altLang="en-US" sz="2800"/>
              <a:t>Менее энергетически ценная добыча должна игнорироваться вне зависимости от ее обилия.</a:t>
            </a:r>
            <a:endParaRPr lang="ru-RU" altLang="en-US" sz="2800"/>
          </a:p>
          <a:p>
            <a:pPr lvl="2"/>
            <a:r>
              <a:rPr lang="ru-RU" altLang="en-US"/>
              <a:t>Даже при очень высоком обилии молодых моллюсков кулики-сороки будут искать более крупных особей.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8430"/>
            <a:ext cx="7772400" cy="758190"/>
          </a:xfrm>
        </p:spPr>
        <p:txBody>
          <a:bodyPr/>
          <a:p>
            <a:r>
              <a:rPr lang="ru-RU" altLang="en-US"/>
              <a:t>Предсказания модели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91465" y="826770"/>
            <a:ext cx="8561705" cy="5250180"/>
          </a:xfrm>
        </p:spPr>
        <p:txBody>
          <a:bodyPr/>
          <a:p>
            <a:pPr lvl="0"/>
            <a:r>
              <a:rPr lang="ru-RU" altLang="en-US" sz="2800"/>
              <a:t>Естественный отбор должен способствовать образованию более тесного контакта хищника и жертвы (уменьшение времени обработки)</a:t>
            </a:r>
            <a:endParaRPr lang="ru-RU" altLang="en-US" sz="2800"/>
          </a:p>
          <a:p>
            <a:pPr lvl="2"/>
            <a:r>
              <a:rPr lang="ru-RU" altLang="en-US"/>
              <a:t>Паразитоиды и паразиты часто являются результатом эволюции хищников.</a:t>
            </a:r>
            <a:endParaRPr lang="ru-RU" altLang="en-US"/>
          </a:p>
          <a:p>
            <a:pPr lvl="0"/>
            <a:r>
              <a:rPr lang="ru-RU" altLang="en-US" sz="2800">
                <a:sym typeface="+mn-ea"/>
              </a:rPr>
              <a:t>Естественный отбор должен способствовать эволюции в сторону полифагии (уменьшение времени поиска)</a:t>
            </a:r>
            <a:endParaRPr lang="ru-RU" altLang="en-US" sz="2800">
              <a:sym typeface="+mn-ea"/>
            </a:endParaRPr>
          </a:p>
          <a:p>
            <a:pPr lvl="2"/>
            <a:r>
              <a:rPr lang="ru-RU" altLang="en-US">
                <a:sym typeface="+mn-ea"/>
              </a:rPr>
              <a:t>Монофаги довольно редки. Большое количество хищников могут потреблять разные виды жертв.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7480"/>
            <a:ext cx="7772400" cy="1143000"/>
          </a:xfrm>
        </p:spPr>
        <p:txBody>
          <a:bodyPr/>
          <a:p>
            <a:r>
              <a:rPr lang="ru-RU" altLang="ru-RU" sz="3600"/>
              <a:t>Хищники и жертвы в пятнистых местообитаниях</a:t>
            </a:r>
            <a:endParaRPr lang="ru-RU" altLang="ru-RU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75895" y="1371600"/>
            <a:ext cx="4568825" cy="4114800"/>
          </a:xfrm>
        </p:spPr>
        <p:txBody>
          <a:bodyPr/>
          <a:p>
            <a:r>
              <a:rPr lang="ru-RU" altLang="en-US" sz="2800"/>
              <a:t>Пищевые ресурсы очень часто распространены пятнами, разделенными пространством, где ресурсов мало.</a:t>
            </a:r>
            <a:endParaRPr lang="ru-RU" altLang="en-US" sz="2800"/>
          </a:p>
          <a:p>
            <a:endParaRPr lang="ru-RU" altLang="en-US" sz="2800"/>
          </a:p>
          <a:p>
            <a:r>
              <a:rPr lang="ru-RU" altLang="en-US" sz="2800"/>
              <a:t>Как долго следует оставаться хищнику в пределах пищевого пятна?</a:t>
            </a:r>
            <a:endParaRPr lang="ru-RU" altLang="en-US" sz="2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0" y="1564005"/>
            <a:ext cx="4358005" cy="2863850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353685" y="4831080"/>
            <a:ext cx="1020445" cy="558165"/>
          </a:xfrm>
          <a:custGeom>
            <a:avLst/>
            <a:gdLst>
              <a:gd name="connisteX0" fmla="*/ 169545 w 370840"/>
              <a:gd name="connsiteY0" fmla="*/ 6350 h 317500"/>
              <a:gd name="connisteX1" fmla="*/ 234950 w 370840"/>
              <a:gd name="connsiteY1" fmla="*/ 3810 h 317500"/>
              <a:gd name="connisteX2" fmla="*/ 285750 w 370840"/>
              <a:gd name="connsiteY2" fmla="*/ 69850 h 317500"/>
              <a:gd name="connisteX3" fmla="*/ 351790 w 370840"/>
              <a:gd name="connsiteY3" fmla="*/ 122555 h 317500"/>
              <a:gd name="connisteX4" fmla="*/ 370840 w 370840"/>
              <a:gd name="connsiteY4" fmla="*/ 187960 h 317500"/>
              <a:gd name="connisteX5" fmla="*/ 307340 w 370840"/>
              <a:gd name="connsiteY5" fmla="*/ 254000 h 317500"/>
              <a:gd name="connisteX6" fmla="*/ 237490 w 370840"/>
              <a:gd name="connsiteY6" fmla="*/ 298450 h 317500"/>
              <a:gd name="connisteX7" fmla="*/ 169545 w 370840"/>
              <a:gd name="connsiteY7" fmla="*/ 317500 h 317500"/>
              <a:gd name="connisteX8" fmla="*/ 101600 w 370840"/>
              <a:gd name="connsiteY8" fmla="*/ 266700 h 317500"/>
              <a:gd name="connisteX9" fmla="*/ 36195 w 370840"/>
              <a:gd name="connsiteY9" fmla="*/ 211455 h 317500"/>
              <a:gd name="connisteX10" fmla="*/ 0 w 370840"/>
              <a:gd name="connsiteY10" fmla="*/ 146050 h 317500"/>
              <a:gd name="connisteX11" fmla="*/ 44450 w 370840"/>
              <a:gd name="connsiteY11" fmla="*/ 25400 h 317500"/>
              <a:gd name="connisteX12" fmla="*/ 110490 w 370840"/>
              <a:gd name="connsiteY12" fmla="*/ 0 h 317500"/>
              <a:gd name="connisteX13" fmla="*/ 169545 w 370840"/>
              <a:gd name="connsiteY13" fmla="*/ 6350 h 31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370840" h="317500">
                <a:moveTo>
                  <a:pt x="169545" y="6350"/>
                </a:moveTo>
                <a:lnTo>
                  <a:pt x="234950" y="3810"/>
                </a:lnTo>
                <a:lnTo>
                  <a:pt x="285750" y="69850"/>
                </a:lnTo>
                <a:lnTo>
                  <a:pt x="351790" y="122555"/>
                </a:lnTo>
                <a:lnTo>
                  <a:pt x="370840" y="187960"/>
                </a:lnTo>
                <a:lnTo>
                  <a:pt x="307340" y="254000"/>
                </a:lnTo>
                <a:lnTo>
                  <a:pt x="237490" y="298450"/>
                </a:lnTo>
                <a:lnTo>
                  <a:pt x="169545" y="317500"/>
                </a:lnTo>
                <a:lnTo>
                  <a:pt x="101600" y="266700"/>
                </a:lnTo>
                <a:lnTo>
                  <a:pt x="36195" y="211455"/>
                </a:lnTo>
                <a:lnTo>
                  <a:pt x="0" y="146050"/>
                </a:lnTo>
                <a:lnTo>
                  <a:pt x="44450" y="25400"/>
                </a:lnTo>
                <a:lnTo>
                  <a:pt x="110490" y="0"/>
                </a:lnTo>
                <a:lnTo>
                  <a:pt x="169545" y="63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Полилиния 10"/>
          <p:cNvSpPr/>
          <p:nvPr/>
        </p:nvSpPr>
        <p:spPr>
          <a:xfrm rot="2580000">
            <a:off x="7393940" y="4991735"/>
            <a:ext cx="1020445" cy="558165"/>
          </a:xfrm>
          <a:custGeom>
            <a:avLst/>
            <a:gdLst>
              <a:gd name="connisteX0" fmla="*/ 169545 w 370840"/>
              <a:gd name="connsiteY0" fmla="*/ 6350 h 317500"/>
              <a:gd name="connisteX1" fmla="*/ 234950 w 370840"/>
              <a:gd name="connsiteY1" fmla="*/ 3810 h 317500"/>
              <a:gd name="connisteX2" fmla="*/ 285750 w 370840"/>
              <a:gd name="connsiteY2" fmla="*/ 69850 h 317500"/>
              <a:gd name="connisteX3" fmla="*/ 351790 w 370840"/>
              <a:gd name="connsiteY3" fmla="*/ 122555 h 317500"/>
              <a:gd name="connisteX4" fmla="*/ 370840 w 370840"/>
              <a:gd name="connsiteY4" fmla="*/ 187960 h 317500"/>
              <a:gd name="connisteX5" fmla="*/ 307340 w 370840"/>
              <a:gd name="connsiteY5" fmla="*/ 254000 h 317500"/>
              <a:gd name="connisteX6" fmla="*/ 237490 w 370840"/>
              <a:gd name="connsiteY6" fmla="*/ 298450 h 317500"/>
              <a:gd name="connisteX7" fmla="*/ 169545 w 370840"/>
              <a:gd name="connsiteY7" fmla="*/ 317500 h 317500"/>
              <a:gd name="connisteX8" fmla="*/ 101600 w 370840"/>
              <a:gd name="connsiteY8" fmla="*/ 266700 h 317500"/>
              <a:gd name="connisteX9" fmla="*/ 36195 w 370840"/>
              <a:gd name="connsiteY9" fmla="*/ 211455 h 317500"/>
              <a:gd name="connisteX10" fmla="*/ 0 w 370840"/>
              <a:gd name="connsiteY10" fmla="*/ 146050 h 317500"/>
              <a:gd name="connisteX11" fmla="*/ 44450 w 370840"/>
              <a:gd name="connsiteY11" fmla="*/ 25400 h 317500"/>
              <a:gd name="connisteX12" fmla="*/ 110490 w 370840"/>
              <a:gd name="connsiteY12" fmla="*/ 0 h 317500"/>
              <a:gd name="connisteX13" fmla="*/ 169545 w 370840"/>
              <a:gd name="connsiteY13" fmla="*/ 6350 h 31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370840" h="317500">
                <a:moveTo>
                  <a:pt x="169545" y="6350"/>
                </a:moveTo>
                <a:lnTo>
                  <a:pt x="234950" y="3810"/>
                </a:lnTo>
                <a:lnTo>
                  <a:pt x="285750" y="69850"/>
                </a:lnTo>
                <a:lnTo>
                  <a:pt x="351790" y="122555"/>
                </a:lnTo>
                <a:lnTo>
                  <a:pt x="370840" y="187960"/>
                </a:lnTo>
                <a:lnTo>
                  <a:pt x="307340" y="254000"/>
                </a:lnTo>
                <a:lnTo>
                  <a:pt x="237490" y="298450"/>
                </a:lnTo>
                <a:lnTo>
                  <a:pt x="169545" y="317500"/>
                </a:lnTo>
                <a:lnTo>
                  <a:pt x="101600" y="266700"/>
                </a:lnTo>
                <a:lnTo>
                  <a:pt x="36195" y="211455"/>
                </a:lnTo>
                <a:lnTo>
                  <a:pt x="0" y="146050"/>
                </a:lnTo>
                <a:lnTo>
                  <a:pt x="44450" y="25400"/>
                </a:lnTo>
                <a:lnTo>
                  <a:pt x="110490" y="0"/>
                </a:lnTo>
                <a:lnTo>
                  <a:pt x="169545" y="63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cxnSp>
        <p:nvCxnSpPr>
          <p:cNvPr id="7" name="Прямая со стрелкой 6"/>
          <p:cNvCxnSpPr>
            <a:stCxn id="10" idx="4"/>
          </p:cNvCxnSpPr>
          <p:nvPr/>
        </p:nvCxnSpPr>
        <p:spPr>
          <a:xfrm flipV="1">
            <a:off x="6374130" y="5157470"/>
            <a:ext cx="1149985" cy="3810"/>
          </a:xfrm>
          <a:prstGeom prst="straightConnector1">
            <a:avLst/>
          </a:prstGeom>
          <a:ln>
            <a:solidFill>
              <a:schemeClr val="bg2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овое поле 7"/>
          <p:cNvSpPr txBox="1"/>
          <p:nvPr/>
        </p:nvSpPr>
        <p:spPr>
          <a:xfrm>
            <a:off x="5095240" y="5631180"/>
            <a:ext cx="3514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На перемещение из одного пятна в другое тратится время и энергия</a:t>
            </a:r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" y="513715"/>
            <a:ext cx="9022080" cy="767715"/>
          </a:xfrm>
        </p:spPr>
        <p:txBody>
          <a:bodyPr/>
          <a:p>
            <a:r>
              <a:rPr lang="ru-RU" altLang="ru-RU" sz="3600">
                <a:sym typeface="+mn-ea"/>
              </a:rPr>
              <a:t>Теорема о предельном значении </a:t>
            </a:r>
            <a:br>
              <a:rPr lang="ru-RU" altLang="ru-RU" sz="3600">
                <a:sym typeface="+mn-ea"/>
              </a:rPr>
            </a:br>
            <a:r>
              <a:rPr lang="ru-RU" altLang="ru-RU" sz="3600">
                <a:sym typeface="+mn-ea"/>
              </a:rPr>
              <a:t>(marginal value theorem)</a:t>
            </a:r>
            <a:br>
              <a:rPr lang="ru-RU" altLang="ru-RU" sz="3600"/>
            </a:br>
            <a:endParaRPr lang="ru-RU" altLang="ru-RU" sz="3600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373380" y="1281430"/>
            <a:ext cx="8397240" cy="3094990"/>
          </a:xfrm>
        </p:spPr>
        <p:txBody>
          <a:bodyPr/>
          <a:p>
            <a:pPr marL="0" indent="0">
              <a:buNone/>
            </a:pPr>
            <a:r>
              <a:rPr lang="ru-RU" altLang="en-US"/>
              <a:t>Хищник должен покинуть участок, когда предельная скорость отлова жертвы на участке его кормления уменьшается до скорости отлова, равной среднему значению, взятому по всему местообитанию.</a:t>
            </a:r>
            <a:endParaRPr lang="ru-RU" altLang="en-US"/>
          </a:p>
        </p:txBody>
      </p:sp>
      <p:sp>
        <p:nvSpPr>
          <p:cNvPr id="19" name="Полилиния 18"/>
          <p:cNvSpPr/>
          <p:nvPr/>
        </p:nvSpPr>
        <p:spPr>
          <a:xfrm>
            <a:off x="2231390" y="4883150"/>
            <a:ext cx="1094105" cy="815340"/>
          </a:xfrm>
          <a:custGeom>
            <a:avLst/>
            <a:gdLst>
              <a:gd name="connisteX0" fmla="*/ 169545 w 370840"/>
              <a:gd name="connsiteY0" fmla="*/ 6350 h 317500"/>
              <a:gd name="connisteX1" fmla="*/ 234950 w 370840"/>
              <a:gd name="connsiteY1" fmla="*/ 3810 h 317500"/>
              <a:gd name="connisteX2" fmla="*/ 285750 w 370840"/>
              <a:gd name="connsiteY2" fmla="*/ 69850 h 317500"/>
              <a:gd name="connisteX3" fmla="*/ 351790 w 370840"/>
              <a:gd name="connsiteY3" fmla="*/ 122555 h 317500"/>
              <a:gd name="connisteX4" fmla="*/ 370840 w 370840"/>
              <a:gd name="connsiteY4" fmla="*/ 187960 h 317500"/>
              <a:gd name="connisteX5" fmla="*/ 307340 w 370840"/>
              <a:gd name="connsiteY5" fmla="*/ 254000 h 317500"/>
              <a:gd name="connisteX6" fmla="*/ 237490 w 370840"/>
              <a:gd name="connsiteY6" fmla="*/ 298450 h 317500"/>
              <a:gd name="connisteX7" fmla="*/ 169545 w 370840"/>
              <a:gd name="connsiteY7" fmla="*/ 317500 h 317500"/>
              <a:gd name="connisteX8" fmla="*/ 101600 w 370840"/>
              <a:gd name="connsiteY8" fmla="*/ 266700 h 317500"/>
              <a:gd name="connisteX9" fmla="*/ 36195 w 370840"/>
              <a:gd name="connsiteY9" fmla="*/ 211455 h 317500"/>
              <a:gd name="connisteX10" fmla="*/ 0 w 370840"/>
              <a:gd name="connsiteY10" fmla="*/ 146050 h 317500"/>
              <a:gd name="connisteX11" fmla="*/ 44450 w 370840"/>
              <a:gd name="connsiteY11" fmla="*/ 25400 h 317500"/>
              <a:gd name="connisteX12" fmla="*/ 110490 w 370840"/>
              <a:gd name="connsiteY12" fmla="*/ 0 h 317500"/>
              <a:gd name="connisteX13" fmla="*/ 169545 w 370840"/>
              <a:gd name="connsiteY13" fmla="*/ 6350 h 31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370840" h="317500">
                <a:moveTo>
                  <a:pt x="169545" y="6350"/>
                </a:moveTo>
                <a:lnTo>
                  <a:pt x="234950" y="3810"/>
                </a:lnTo>
                <a:lnTo>
                  <a:pt x="285750" y="69850"/>
                </a:lnTo>
                <a:lnTo>
                  <a:pt x="351790" y="122555"/>
                </a:lnTo>
                <a:lnTo>
                  <a:pt x="370840" y="187960"/>
                </a:lnTo>
                <a:lnTo>
                  <a:pt x="307340" y="254000"/>
                </a:lnTo>
                <a:lnTo>
                  <a:pt x="237490" y="298450"/>
                </a:lnTo>
                <a:lnTo>
                  <a:pt x="169545" y="317500"/>
                </a:lnTo>
                <a:lnTo>
                  <a:pt x="101600" y="266700"/>
                </a:lnTo>
                <a:lnTo>
                  <a:pt x="36195" y="211455"/>
                </a:lnTo>
                <a:lnTo>
                  <a:pt x="0" y="146050"/>
                </a:lnTo>
                <a:lnTo>
                  <a:pt x="44450" y="25400"/>
                </a:lnTo>
                <a:lnTo>
                  <a:pt x="110490" y="0"/>
                </a:lnTo>
                <a:lnTo>
                  <a:pt x="169545" y="63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Полилиния 19"/>
          <p:cNvSpPr/>
          <p:nvPr/>
        </p:nvSpPr>
        <p:spPr>
          <a:xfrm rot="2580000">
            <a:off x="5876290" y="4458335"/>
            <a:ext cx="1094105" cy="815340"/>
          </a:xfrm>
          <a:custGeom>
            <a:avLst/>
            <a:gdLst>
              <a:gd name="connisteX0" fmla="*/ 169545 w 370840"/>
              <a:gd name="connsiteY0" fmla="*/ 6350 h 317500"/>
              <a:gd name="connisteX1" fmla="*/ 234950 w 370840"/>
              <a:gd name="connsiteY1" fmla="*/ 3810 h 317500"/>
              <a:gd name="connisteX2" fmla="*/ 285750 w 370840"/>
              <a:gd name="connsiteY2" fmla="*/ 69850 h 317500"/>
              <a:gd name="connisteX3" fmla="*/ 351790 w 370840"/>
              <a:gd name="connsiteY3" fmla="*/ 122555 h 317500"/>
              <a:gd name="connisteX4" fmla="*/ 370840 w 370840"/>
              <a:gd name="connsiteY4" fmla="*/ 187960 h 317500"/>
              <a:gd name="connisteX5" fmla="*/ 307340 w 370840"/>
              <a:gd name="connsiteY5" fmla="*/ 254000 h 317500"/>
              <a:gd name="connisteX6" fmla="*/ 237490 w 370840"/>
              <a:gd name="connsiteY6" fmla="*/ 298450 h 317500"/>
              <a:gd name="connisteX7" fmla="*/ 169545 w 370840"/>
              <a:gd name="connsiteY7" fmla="*/ 317500 h 317500"/>
              <a:gd name="connisteX8" fmla="*/ 101600 w 370840"/>
              <a:gd name="connsiteY8" fmla="*/ 266700 h 317500"/>
              <a:gd name="connisteX9" fmla="*/ 36195 w 370840"/>
              <a:gd name="connsiteY9" fmla="*/ 211455 h 317500"/>
              <a:gd name="connisteX10" fmla="*/ 0 w 370840"/>
              <a:gd name="connsiteY10" fmla="*/ 146050 h 317500"/>
              <a:gd name="connisteX11" fmla="*/ 44450 w 370840"/>
              <a:gd name="connsiteY11" fmla="*/ 25400 h 317500"/>
              <a:gd name="connisteX12" fmla="*/ 110490 w 370840"/>
              <a:gd name="connsiteY12" fmla="*/ 0 h 317500"/>
              <a:gd name="connisteX13" fmla="*/ 169545 w 370840"/>
              <a:gd name="connsiteY13" fmla="*/ 6350 h 31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370840" h="317500">
                <a:moveTo>
                  <a:pt x="169545" y="6350"/>
                </a:moveTo>
                <a:lnTo>
                  <a:pt x="234950" y="3810"/>
                </a:lnTo>
                <a:lnTo>
                  <a:pt x="285750" y="69850"/>
                </a:lnTo>
                <a:lnTo>
                  <a:pt x="351790" y="122555"/>
                </a:lnTo>
                <a:lnTo>
                  <a:pt x="370840" y="187960"/>
                </a:lnTo>
                <a:lnTo>
                  <a:pt x="307340" y="254000"/>
                </a:lnTo>
                <a:lnTo>
                  <a:pt x="237490" y="298450"/>
                </a:lnTo>
                <a:lnTo>
                  <a:pt x="169545" y="317500"/>
                </a:lnTo>
                <a:lnTo>
                  <a:pt x="101600" y="266700"/>
                </a:lnTo>
                <a:lnTo>
                  <a:pt x="36195" y="211455"/>
                </a:lnTo>
                <a:lnTo>
                  <a:pt x="0" y="146050"/>
                </a:lnTo>
                <a:lnTo>
                  <a:pt x="44450" y="25400"/>
                </a:lnTo>
                <a:lnTo>
                  <a:pt x="110490" y="0"/>
                </a:lnTo>
                <a:lnTo>
                  <a:pt x="169545" y="63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1" name="Полилиния 20"/>
          <p:cNvSpPr/>
          <p:nvPr/>
        </p:nvSpPr>
        <p:spPr>
          <a:xfrm rot="1080000">
            <a:off x="3424555" y="5864225"/>
            <a:ext cx="1094105" cy="815340"/>
          </a:xfrm>
          <a:custGeom>
            <a:avLst/>
            <a:gdLst>
              <a:gd name="connisteX0" fmla="*/ 169545 w 370840"/>
              <a:gd name="connsiteY0" fmla="*/ 6350 h 317500"/>
              <a:gd name="connisteX1" fmla="*/ 234950 w 370840"/>
              <a:gd name="connsiteY1" fmla="*/ 3810 h 317500"/>
              <a:gd name="connisteX2" fmla="*/ 285750 w 370840"/>
              <a:gd name="connsiteY2" fmla="*/ 69850 h 317500"/>
              <a:gd name="connisteX3" fmla="*/ 351790 w 370840"/>
              <a:gd name="connsiteY3" fmla="*/ 122555 h 317500"/>
              <a:gd name="connisteX4" fmla="*/ 370840 w 370840"/>
              <a:gd name="connsiteY4" fmla="*/ 187960 h 317500"/>
              <a:gd name="connisteX5" fmla="*/ 307340 w 370840"/>
              <a:gd name="connsiteY5" fmla="*/ 254000 h 317500"/>
              <a:gd name="connisteX6" fmla="*/ 237490 w 370840"/>
              <a:gd name="connsiteY6" fmla="*/ 298450 h 317500"/>
              <a:gd name="connisteX7" fmla="*/ 169545 w 370840"/>
              <a:gd name="connsiteY7" fmla="*/ 317500 h 317500"/>
              <a:gd name="connisteX8" fmla="*/ 101600 w 370840"/>
              <a:gd name="connsiteY8" fmla="*/ 266700 h 317500"/>
              <a:gd name="connisteX9" fmla="*/ 36195 w 370840"/>
              <a:gd name="connsiteY9" fmla="*/ 211455 h 317500"/>
              <a:gd name="connisteX10" fmla="*/ 0 w 370840"/>
              <a:gd name="connsiteY10" fmla="*/ 146050 h 317500"/>
              <a:gd name="connisteX11" fmla="*/ 44450 w 370840"/>
              <a:gd name="connsiteY11" fmla="*/ 25400 h 317500"/>
              <a:gd name="connisteX12" fmla="*/ 110490 w 370840"/>
              <a:gd name="connsiteY12" fmla="*/ 0 h 317500"/>
              <a:gd name="connisteX13" fmla="*/ 169545 w 370840"/>
              <a:gd name="connsiteY13" fmla="*/ 6350 h 31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370840" h="317500">
                <a:moveTo>
                  <a:pt x="169545" y="6350"/>
                </a:moveTo>
                <a:lnTo>
                  <a:pt x="234950" y="3810"/>
                </a:lnTo>
                <a:lnTo>
                  <a:pt x="285750" y="69850"/>
                </a:lnTo>
                <a:lnTo>
                  <a:pt x="351790" y="122555"/>
                </a:lnTo>
                <a:lnTo>
                  <a:pt x="370840" y="187960"/>
                </a:lnTo>
                <a:lnTo>
                  <a:pt x="307340" y="254000"/>
                </a:lnTo>
                <a:lnTo>
                  <a:pt x="237490" y="298450"/>
                </a:lnTo>
                <a:lnTo>
                  <a:pt x="169545" y="317500"/>
                </a:lnTo>
                <a:lnTo>
                  <a:pt x="101600" y="266700"/>
                </a:lnTo>
                <a:lnTo>
                  <a:pt x="36195" y="211455"/>
                </a:lnTo>
                <a:lnTo>
                  <a:pt x="0" y="146050"/>
                </a:lnTo>
                <a:lnTo>
                  <a:pt x="44450" y="25400"/>
                </a:lnTo>
                <a:lnTo>
                  <a:pt x="110490" y="0"/>
                </a:lnTo>
                <a:lnTo>
                  <a:pt x="169545" y="63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2428240" y="4968240"/>
            <a:ext cx="699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/>
              <a:t>s</a:t>
            </a:r>
            <a:r>
              <a:rPr lang="en-US" altLang="en-US" sz="3600" baseline="-25000"/>
              <a:t>1</a:t>
            </a:r>
            <a:endParaRPr lang="en-US" altLang="en-US" sz="3600" baseline="-25000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6120765" y="4473575"/>
            <a:ext cx="605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/>
              <a:t>s</a:t>
            </a:r>
            <a:r>
              <a:rPr lang="en-US" altLang="en-US" sz="3600" baseline="-25000"/>
              <a:t>2</a:t>
            </a:r>
            <a:endParaRPr lang="en-US" altLang="en-US" sz="3600" baseline="-25000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3657600" y="5949315"/>
            <a:ext cx="628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/>
              <a:t>s</a:t>
            </a:r>
            <a:r>
              <a:rPr lang="en-US" altLang="en-US" sz="3600" baseline="-25000"/>
              <a:t>3</a:t>
            </a:r>
            <a:endParaRPr lang="en-US" altLang="en-US" sz="3600" baseline="-25000"/>
          </a:p>
        </p:txBody>
      </p:sp>
      <p:cxnSp>
        <p:nvCxnSpPr>
          <p:cNvPr id="25" name="Прямая со стрелкой 24"/>
          <p:cNvCxnSpPr>
            <a:stCxn id="19" idx="3"/>
            <a:endCxn id="20" idx="8"/>
          </p:cNvCxnSpPr>
          <p:nvPr/>
        </p:nvCxnSpPr>
        <p:spPr>
          <a:xfrm flipV="1">
            <a:off x="3268980" y="4900295"/>
            <a:ext cx="2784475" cy="297815"/>
          </a:xfrm>
          <a:prstGeom prst="straightConnector1">
            <a:avLst/>
          </a:prstGeom>
          <a:ln>
            <a:solidFill>
              <a:schemeClr val="bg2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060065" y="5661025"/>
            <a:ext cx="484505" cy="293370"/>
          </a:xfrm>
          <a:prstGeom prst="straightConnector1">
            <a:avLst/>
          </a:prstGeom>
          <a:ln>
            <a:solidFill>
              <a:schemeClr val="bg2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овое поле 26"/>
          <p:cNvSpPr txBox="1"/>
          <p:nvPr/>
        </p:nvSpPr>
        <p:spPr>
          <a:xfrm>
            <a:off x="2907030" y="4044315"/>
            <a:ext cx="2995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 какое пятно лучше переместиться?</a:t>
            </a:r>
            <a:endParaRPr lang="ru-RU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45" y="273685"/>
            <a:ext cx="9022080" cy="767715"/>
          </a:xfrm>
        </p:spPr>
        <p:txBody>
          <a:bodyPr/>
          <a:p>
            <a:r>
              <a:rPr lang="ru-RU" altLang="ru-RU" sz="2800">
                <a:sym typeface="+mn-ea"/>
              </a:rPr>
              <a:t>Теорема о предельном значении </a:t>
            </a:r>
            <a:br>
              <a:rPr lang="ru-RU" altLang="ru-RU" sz="2800">
                <a:sym typeface="+mn-ea"/>
              </a:rPr>
            </a:br>
            <a:r>
              <a:rPr lang="ru-RU" altLang="ru-RU" sz="2800">
                <a:sym typeface="+mn-ea"/>
              </a:rPr>
              <a:t>(marginal value theorem)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-7620" y="934085"/>
            <a:ext cx="4918075" cy="3094990"/>
          </a:xfrm>
        </p:spPr>
        <p:txBody>
          <a:bodyPr/>
          <a:p>
            <a:pPr marL="0" indent="0">
              <a:buNone/>
            </a:pPr>
            <a:r>
              <a:rPr lang="ru-RU" altLang="en-US" sz="2400"/>
              <a:t>Какая стратегия лучше если время ограничено?</a:t>
            </a:r>
            <a:endParaRPr lang="ru-RU" altLang="en-US" sz="2400"/>
          </a:p>
          <a:p>
            <a:r>
              <a:rPr lang="ru-RU" altLang="en-US" sz="2400"/>
              <a:t>Собирать все яблоки с одного дерева.</a:t>
            </a:r>
            <a:endParaRPr lang="ru-RU" altLang="en-US" sz="2400"/>
          </a:p>
          <a:p>
            <a:r>
              <a:rPr lang="ru-RU" altLang="en-US" sz="2400"/>
              <a:t>Перемещаться между всеми деревьями и брать по нескольку яблок с каждого.</a:t>
            </a:r>
            <a:endParaRPr lang="ru-RU" altLang="en-US" sz="2400"/>
          </a:p>
          <a:p>
            <a:r>
              <a:rPr lang="ru-RU" altLang="en-US" sz="2400" b="1"/>
              <a:t>Ответ:</a:t>
            </a:r>
            <a:r>
              <a:rPr lang="ru-RU" altLang="en-US" sz="2400"/>
              <a:t> обе субоптимальны!</a:t>
            </a:r>
            <a:endParaRPr lang="ru-RU" altLang="en-US" sz="2400"/>
          </a:p>
          <a:p>
            <a:r>
              <a:rPr lang="ru-RU" altLang="en-US" sz="2400" b="1"/>
              <a:t>Оптимальная стратегия</a:t>
            </a:r>
            <a:r>
              <a:rPr lang="ru-RU" altLang="en-US" sz="2400"/>
              <a:t>: собирать яблоки с одного дерева, пока это не станет слишком трудоемко, потом переходить к следующей яблоне. Ближайшая яблоня должна находиться на оптимальном расстоянии.</a:t>
            </a:r>
            <a:endParaRPr lang="en-US" altLang="ru-RU" sz="24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1960" y="1195705"/>
            <a:ext cx="3098800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" y="-1905"/>
            <a:ext cx="5868670" cy="176911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" y="1848485"/>
            <a:ext cx="3910965" cy="185166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t="14110" r="52824"/>
          <a:stretch>
            <a:fillRect/>
          </a:stretch>
        </p:blipFill>
        <p:spPr>
          <a:xfrm>
            <a:off x="4007485" y="2267585"/>
            <a:ext cx="4918710" cy="355663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rcRect l="64515" t="11900" r="5310" b="22268"/>
          <a:stretch>
            <a:fillRect/>
          </a:stretch>
        </p:blipFill>
        <p:spPr>
          <a:xfrm>
            <a:off x="6910705" y="3726180"/>
            <a:ext cx="1532255" cy="132778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4293235" y="1849755"/>
            <a:ext cx="4037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/>
              <a:t>Энергия, получаемая из пищи</a:t>
            </a:r>
            <a:endParaRPr lang="ru-RU" altLang="ru-RU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" y="3728720"/>
            <a:ext cx="3910965" cy="3122930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4099560" y="5928995"/>
            <a:ext cx="4937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Режим стоянок и миграций в племени охотников-собирателей совпадает с предсказаниями модели. </a:t>
            </a:r>
            <a:endParaRPr lang="ru-RU" alt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/>
          <a:srcRect t="14110" r="52824"/>
          <a:stretch>
            <a:fillRect/>
          </a:stretch>
        </p:blipFill>
        <p:spPr>
          <a:xfrm>
            <a:off x="4007485" y="2270125"/>
            <a:ext cx="4918710" cy="3556635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/>
          <a:srcRect l="64515" t="11900" r="5310" b="22268"/>
          <a:stretch>
            <a:fillRect/>
          </a:stretch>
        </p:blipFill>
        <p:spPr>
          <a:xfrm>
            <a:off x="7341235" y="3513455"/>
            <a:ext cx="1532255" cy="13277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Динамика популяции хищников и жертв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6215"/>
            <a:ext cx="7772400" cy="1143000"/>
          </a:xfrm>
        </p:spPr>
        <p:txBody>
          <a:bodyPr/>
          <a:p>
            <a:r>
              <a:rPr lang="ru-RU" altLang="en-US"/>
              <a:t>Монофаги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15595" y="1232535"/>
            <a:ext cx="8512810" cy="2700655"/>
          </a:xfrm>
        </p:spPr>
        <p:txBody>
          <a:bodyPr/>
          <a:p>
            <a:r>
              <a:rPr lang="ru-RU" altLang="en-US"/>
              <a:t>Очень узкая специализация: </a:t>
            </a:r>
            <a:r>
              <a:rPr lang="ru-RU" altLang="en-US">
                <a:sym typeface="+mn-ea"/>
              </a:rPr>
              <a:t>большое количество поведенческих и физиологических адаптаций направлено на взаимодействие с видом жертвы</a:t>
            </a:r>
            <a:r>
              <a:rPr lang="ru-RU" altLang="en-US"/>
              <a:t>.Часто среди паразитоидов. 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0515" y="3709670"/>
            <a:ext cx="3785235" cy="28448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850515" y="609409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https://upload.wikimedia.org/wikipedia/commons/thumb/5/54/Chengdu-pandas-d10.jpg/330px-Chengdu-pandas-d10.jpg</a:t>
            </a:r>
            <a:endParaRPr lang="ru-RU" altLang="en-US" sz="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15" y="99695"/>
            <a:ext cx="7772400" cy="1143000"/>
          </a:xfrm>
        </p:spPr>
        <p:txBody>
          <a:bodyPr/>
          <a:p>
            <a:r>
              <a:rPr lang="ru-RU" altLang="en-US" sz="3200"/>
              <a:t>Популяционные параметры хищников и жертв взаимозависимы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284730" y="1379220"/>
            <a:ext cx="4914900" cy="4114800"/>
          </a:xfrm>
        </p:spPr>
        <p:txBody>
          <a:bodyPr/>
          <a:p>
            <a:pPr marL="0" indent="0" algn="l">
              <a:buNone/>
            </a:pPr>
            <a:r>
              <a:rPr lang="ru-RU" altLang="en-US" sz="2400"/>
              <a:t>Из общих соображений очевидно</a:t>
            </a:r>
            <a:endParaRPr lang="ru-RU" altLang="en-US" sz="2400"/>
          </a:p>
        </p:txBody>
      </p:sp>
      <p:grpSp>
        <p:nvGrpSpPr>
          <p:cNvPr id="6" name="Группа 5"/>
          <p:cNvGrpSpPr/>
          <p:nvPr/>
        </p:nvGrpSpPr>
        <p:grpSpPr>
          <a:xfrm>
            <a:off x="1866900" y="2029460"/>
            <a:ext cx="4995545" cy="4390390"/>
            <a:chOff x="3073" y="2921"/>
            <a:chExt cx="7706" cy="6990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73" y="2921"/>
              <a:ext cx="7707" cy="699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798" y="9369"/>
              <a:ext cx="794" cy="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p>
            <a:r>
              <a:rPr lang="ru-RU" altLang="en-US" sz="3200"/>
              <a:t>Система уравнений Лотки-Вольтера</a:t>
            </a:r>
            <a:endParaRPr lang="ru-RU" altLang="en-US" sz="32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2975" y="1425575"/>
            <a:ext cx="2817495" cy="358648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6066155" y="5081270"/>
            <a:ext cx="2759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Vito Volterra</a:t>
            </a:r>
            <a:endParaRPr lang="en-US" altLang="ru-RU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425575"/>
            <a:ext cx="2696845" cy="358711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560195" y="500570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Alfred James Lotka</a:t>
            </a:r>
            <a:endParaRPr lang="ru-RU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217805" y="968375"/>
            <a:ext cx="6439535" cy="30403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848995"/>
          </a:xfrm>
        </p:spPr>
        <p:txBody>
          <a:bodyPr/>
          <a:p>
            <a:r>
              <a:rPr lang="ru-RU" altLang="en-US" sz="3200"/>
              <a:t>Система уравнений Лотки-Вольтерра</a:t>
            </a:r>
            <a:endParaRPr lang="ru-RU" altLang="en-US" sz="3200"/>
          </a:p>
        </p:txBody>
      </p:sp>
      <p:graphicFrame>
        <p:nvGraphicFramePr>
          <p:cNvPr id="4" name="Объект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64590" y="1166495"/>
          <a:ext cx="536194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1447800" imgH="393700" progId="Equation.KSEE3">
                  <p:embed/>
                </p:oleObj>
              </mc:Choice>
              <mc:Fallback>
                <p:oleObj name="" r:id="rId1" imgW="1447800" imgH="393700" progId="Equation.KSEE3">
                  <p:embed/>
                  <p:pic>
                    <p:nvPicPr>
                      <p:cNvPr id="0" name="Изображение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64590" y="1166495"/>
                        <a:ext cx="5361940" cy="135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02235" y="4103370"/>
            <a:ext cx="8258810" cy="2702560"/>
          </a:xfrm>
        </p:spPr>
        <p:txBody>
          <a:bodyPr/>
          <a:p>
            <a:pPr marL="0" indent="0">
              <a:buNone/>
            </a:pPr>
            <a:r>
              <a:rPr lang="en-US" altLang="ru-RU" sz="2000"/>
              <a:t>N - </a:t>
            </a:r>
            <a:r>
              <a:rPr lang="ru-RU" altLang="ru-RU" sz="2000"/>
              <a:t>численность жертв</a:t>
            </a:r>
            <a:endParaRPr lang="ru-RU" altLang="ru-RU" sz="2000"/>
          </a:p>
          <a:p>
            <a:pPr marL="0" indent="0">
              <a:buNone/>
            </a:pPr>
            <a:r>
              <a:rPr lang="en-US" altLang="ru-RU" sz="2000"/>
              <a:t>r - </a:t>
            </a:r>
            <a:r>
              <a:rPr lang="ru-RU" altLang="en-US" sz="2000"/>
              <a:t>мальтузианский параметр для жертвы</a:t>
            </a:r>
            <a:endParaRPr lang="ru-RU" altLang="en-US" sz="2000"/>
          </a:p>
          <a:p>
            <a:pPr marL="0" indent="0">
              <a:buNone/>
            </a:pPr>
            <a:r>
              <a:rPr lang="en-US" altLang="en-US" sz="2000"/>
              <a:t>K - </a:t>
            </a:r>
            <a:r>
              <a:rPr lang="ru-RU" altLang="en-US" sz="2000"/>
              <a:t>емкость среды для жертвы</a:t>
            </a:r>
            <a:endParaRPr lang="ru-RU" altLang="en-US" sz="2000"/>
          </a:p>
          <a:p>
            <a:pPr marL="0" indent="0">
              <a:buNone/>
            </a:pPr>
            <a:r>
              <a:rPr lang="en-US" altLang="en-US" sz="2000"/>
              <a:t>P - </a:t>
            </a:r>
            <a:r>
              <a:rPr lang="ru-RU" altLang="en-US" sz="2000"/>
              <a:t>численность хищника</a:t>
            </a:r>
            <a:endParaRPr lang="ru-RU" altLang="en-US" sz="2000"/>
          </a:p>
          <a:p>
            <a:pPr marL="0" indent="0">
              <a:buNone/>
            </a:pPr>
            <a:r>
              <a:rPr lang="en-US" altLang="en-US" sz="2000" i="1"/>
              <a:t>a</a:t>
            </a:r>
            <a:r>
              <a:rPr lang="en-US" altLang="en-US" sz="2000"/>
              <a:t> - </a:t>
            </a:r>
            <a:r>
              <a:rPr lang="ru-RU" altLang="en-US" sz="2000"/>
              <a:t>интенсивность атак со стороны хищника</a:t>
            </a:r>
            <a:endParaRPr lang="ru-RU" altLang="en-US" sz="2000"/>
          </a:p>
          <a:p>
            <a:pPr marL="0" indent="0">
              <a:buNone/>
            </a:pPr>
            <a:r>
              <a:rPr lang="en-US" altLang="ru-RU" sz="2000" i="1"/>
              <a:t>f </a:t>
            </a:r>
            <a:r>
              <a:rPr lang="en-US" altLang="ru-RU" sz="2000"/>
              <a:t>- </a:t>
            </a:r>
            <a:r>
              <a:rPr lang="ru-RU" altLang="ru-RU" sz="2000"/>
              <a:t>уровень «вклада» жертв в рождаемость хищников</a:t>
            </a:r>
            <a:endParaRPr lang="ru-RU" altLang="ru-RU" sz="2000"/>
          </a:p>
          <a:p>
            <a:pPr marL="0" indent="0">
              <a:buNone/>
            </a:pPr>
            <a:r>
              <a:rPr lang="en-US" altLang="ru-RU" sz="2000" i="1"/>
              <a:t>q </a:t>
            </a:r>
            <a:r>
              <a:rPr lang="en-US" altLang="ru-RU" sz="2000"/>
              <a:t>- </a:t>
            </a:r>
            <a:r>
              <a:rPr lang="ru-RU" altLang="ru-RU" sz="2000"/>
              <a:t> уровень смертности хищника при отсутствии жертв</a:t>
            </a:r>
            <a:endParaRPr lang="ru-RU" altLang="ru-RU" sz="2000"/>
          </a:p>
        </p:txBody>
      </p:sp>
      <p:graphicFrame>
        <p:nvGraphicFramePr>
          <p:cNvPr id="8" name="Объект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42023" y="2593975"/>
          <a:ext cx="4585335" cy="129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1054100" imgH="393700" progId="Equation.KSEE3">
                  <p:embed/>
                </p:oleObj>
              </mc:Choice>
              <mc:Fallback>
                <p:oleObj name="" r:id="rId3" imgW="1054100" imgH="393700" progId="Equation.KSEE3">
                  <p:embed/>
                  <p:pic>
                    <p:nvPicPr>
                      <p:cNvPr id="0" name="Изображение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2023" y="2593975"/>
                        <a:ext cx="4585335" cy="1296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Левая фигурная скобка 9"/>
          <p:cNvSpPr/>
          <p:nvPr/>
        </p:nvSpPr>
        <p:spPr>
          <a:xfrm>
            <a:off x="757555" y="1196975"/>
            <a:ext cx="360045" cy="2736215"/>
          </a:xfrm>
          <a:prstGeom prst="lef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Овал 10"/>
          <p:cNvSpPr/>
          <p:nvPr/>
        </p:nvSpPr>
        <p:spPr>
          <a:xfrm>
            <a:off x="5047615" y="1166495"/>
            <a:ext cx="1490980" cy="1224280"/>
          </a:xfrm>
          <a:prstGeom prst="ellipse">
            <a:avLst/>
          </a:prstGeom>
          <a:noFill/>
          <a:ln w="31750"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6948170" y="968375"/>
            <a:ext cx="2037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Отрицательное влияние хищника на жертву </a:t>
            </a:r>
            <a:endParaRPr lang="ru-RU" altLang="en-US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6855460" y="4611370"/>
            <a:ext cx="20370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Положиетльное влияние жертвы на хищника</a:t>
            </a:r>
            <a:endParaRPr lang="ru-RU" altLang="ru-RU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6855460" y="3158490"/>
            <a:ext cx="2037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Степень зависимости хищника от жертвы</a:t>
            </a:r>
            <a:endParaRPr lang="ru-RU" altLang="en-US"/>
          </a:p>
        </p:txBody>
      </p:sp>
      <p:sp>
        <p:nvSpPr>
          <p:cNvPr id="16" name="Овал 15"/>
          <p:cNvSpPr/>
          <p:nvPr/>
        </p:nvSpPr>
        <p:spPr>
          <a:xfrm>
            <a:off x="2410460" y="2630170"/>
            <a:ext cx="1490980" cy="1224280"/>
          </a:xfrm>
          <a:prstGeom prst="ellipse">
            <a:avLst/>
          </a:prstGeom>
          <a:noFill/>
          <a:ln w="31750"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7" name="Овал 16"/>
          <p:cNvSpPr/>
          <p:nvPr/>
        </p:nvSpPr>
        <p:spPr>
          <a:xfrm>
            <a:off x="4339590" y="2708910"/>
            <a:ext cx="1490980" cy="1224280"/>
          </a:xfrm>
          <a:prstGeom prst="ellipse">
            <a:avLst/>
          </a:prstGeom>
          <a:noFill/>
          <a:ln w="31750"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cxnSp>
        <p:nvCxnSpPr>
          <p:cNvPr id="18" name="Прямое соединение 17"/>
          <p:cNvCxnSpPr>
            <a:stCxn id="11" idx="6"/>
            <a:endCxn id="13" idx="1"/>
          </p:cNvCxnSpPr>
          <p:nvPr/>
        </p:nvCxnSpPr>
        <p:spPr>
          <a:xfrm flipV="1">
            <a:off x="6538595" y="1567815"/>
            <a:ext cx="409575" cy="210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ое соединение 18"/>
          <p:cNvCxnSpPr>
            <a:stCxn id="17" idx="6"/>
            <a:endCxn id="15" idx="1"/>
          </p:cNvCxnSpPr>
          <p:nvPr/>
        </p:nvCxnSpPr>
        <p:spPr>
          <a:xfrm>
            <a:off x="5830570" y="3321050"/>
            <a:ext cx="1024890" cy="436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ое соединение 19"/>
          <p:cNvCxnSpPr>
            <a:stCxn id="14" idx="1"/>
            <a:endCxn id="16" idx="5"/>
          </p:cNvCxnSpPr>
          <p:nvPr/>
        </p:nvCxnSpPr>
        <p:spPr>
          <a:xfrm flipH="1" flipV="1">
            <a:off x="3683000" y="3675380"/>
            <a:ext cx="3172460" cy="139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/>
      <p:bldP spid="16" grpId="0" bldLvl="0" animBg="1"/>
      <p:bldP spid="14" grpId="0"/>
      <p:bldP spid="17" grpId="0" bldLvl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90" y="64770"/>
            <a:ext cx="7772400" cy="570865"/>
          </a:xfrm>
        </p:spPr>
        <p:txBody>
          <a:bodyPr/>
          <a:p>
            <a:r>
              <a:rPr lang="ru-RU" altLang="ru-RU" sz="3200"/>
              <a:t>Предсказания модели </a:t>
            </a:r>
            <a:r>
              <a:rPr lang="ru-RU" altLang="en-US" sz="3200">
                <a:sym typeface="+mn-ea"/>
              </a:rPr>
              <a:t>Лотки-Вольтерра</a:t>
            </a:r>
            <a:endParaRPr lang="ru-RU" altLang="ru-RU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165" y="635635"/>
            <a:ext cx="7772400" cy="5122545"/>
          </a:xfrm>
        </p:spPr>
        <p:txBody>
          <a:bodyPr/>
          <a:p>
            <a:r>
              <a:rPr lang="ru-RU" altLang="en-US" sz="2400"/>
              <a:t>Циклическое изменение численности хищника и жертвы</a:t>
            </a:r>
            <a:endParaRPr lang="ru-RU" altLang="en-US" sz="2400"/>
          </a:p>
          <a:p>
            <a:r>
              <a:rPr lang="ru-RU" altLang="en-US" sz="2400"/>
              <a:t>Фазовый сдвиг - пики численности хищника смещены относительно сдвигов жертв </a:t>
            </a:r>
            <a:endParaRPr lang="ru-RU" altLang="en-US" sz="2400"/>
          </a:p>
          <a:p>
            <a:r>
              <a:rPr lang="ru-RU" altLang="ru-RU" sz="2400">
                <a:sym typeface="+mn-ea"/>
              </a:rPr>
              <a:t>Затухающие циклы (переход к стабильному сосуществованию)</a:t>
            </a:r>
            <a:endParaRPr lang="ru-RU" altLang="ru-RU" sz="2400"/>
          </a:p>
          <a:p>
            <a:endParaRPr lang="ru-RU" altLang="en-US" sz="2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r="31344" b="31010"/>
          <a:stretch>
            <a:fillRect/>
          </a:stretch>
        </p:blipFill>
        <p:spPr>
          <a:xfrm>
            <a:off x="1369060" y="3070225"/>
            <a:ext cx="6405245" cy="38430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90" y="64770"/>
            <a:ext cx="7772400" cy="767715"/>
          </a:xfrm>
        </p:spPr>
        <p:txBody>
          <a:bodyPr/>
          <a:p>
            <a:r>
              <a:rPr lang="ru-RU" altLang="ru-RU" sz="3200"/>
              <a:t>Предсказания модели </a:t>
            </a:r>
            <a:r>
              <a:rPr lang="ru-RU" altLang="en-US" sz="3200">
                <a:sym typeface="+mn-ea"/>
              </a:rPr>
              <a:t>Лотки-Вольтерра</a:t>
            </a:r>
            <a:endParaRPr lang="ru-RU" altLang="en-US" sz="3200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86385" y="973455"/>
            <a:ext cx="8435340" cy="1752600"/>
          </a:xfrm>
        </p:spPr>
        <p:txBody>
          <a:bodyPr/>
          <a:p>
            <a:r>
              <a:rPr lang="ru-RU" altLang="en-US" sz="2400"/>
              <a:t>При некоторых сочетаниях параметров должны наблюдаться регулярные циклы</a:t>
            </a:r>
            <a:endParaRPr lang="ru-RU" altLang="en-US" sz="24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rcRect r="31659" b="31257"/>
          <a:stretch>
            <a:fillRect/>
          </a:stretch>
        </p:blipFill>
        <p:spPr>
          <a:xfrm>
            <a:off x="1221740" y="2406650"/>
            <a:ext cx="6564630" cy="39427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4295"/>
            <a:ext cx="7772400" cy="845185"/>
          </a:xfrm>
        </p:spPr>
        <p:txBody>
          <a:bodyPr/>
          <a:p>
            <a:r>
              <a:rPr lang="ru-RU" altLang="ru-RU" sz="3200"/>
              <a:t>Предсказания модели </a:t>
            </a:r>
            <a:r>
              <a:rPr lang="ru-RU" altLang="en-US" sz="3200">
                <a:sym typeface="+mn-ea"/>
              </a:rPr>
              <a:t>Лотки-Вольтерра</a:t>
            </a:r>
            <a:endParaRPr lang="ru-RU" altLang="en-US" sz="3200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628900" y="1053465"/>
            <a:ext cx="3886200" cy="564515"/>
          </a:xfrm>
        </p:spPr>
        <p:txBody>
          <a:bodyPr/>
          <a:p>
            <a:pPr marL="0" indent="0" algn="ctr">
              <a:buNone/>
            </a:pPr>
            <a:r>
              <a:rPr lang="ru-RU" altLang="en-US" sz="2400"/>
              <a:t>Фазовые портреты</a:t>
            </a:r>
            <a:endParaRPr lang="ru-RU" altLang="en-US" sz="24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quarter" idx="2"/>
          </p:nvPr>
        </p:nvPicPr>
        <p:blipFill>
          <a:blip r:embed="rId1"/>
          <a:srcRect r="32611" b="29228"/>
          <a:stretch>
            <a:fillRect/>
          </a:stretch>
        </p:blipFill>
        <p:spPr>
          <a:xfrm>
            <a:off x="4829175" y="1890395"/>
            <a:ext cx="4173220" cy="261429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quarter" idx="3"/>
          </p:nvPr>
        </p:nvPicPr>
        <p:blipFill>
          <a:blip r:embed="rId2"/>
          <a:srcRect r="32257" b="30109"/>
          <a:stretch>
            <a:fillRect/>
          </a:stretch>
        </p:blipFill>
        <p:spPr>
          <a:xfrm>
            <a:off x="347980" y="1890395"/>
            <a:ext cx="4199890" cy="25850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80335"/>
            <a:ext cx="7772400" cy="1143000"/>
          </a:xfrm>
        </p:spPr>
        <p:txBody>
          <a:bodyPr/>
          <a:p>
            <a:r>
              <a:rPr lang="ru-RU" altLang="ru-RU"/>
              <a:t>А как в природе?</a:t>
            </a:r>
            <a:endParaRPr lang="ru-RU" alt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64770"/>
            <a:ext cx="7772400" cy="680085"/>
          </a:xfrm>
        </p:spPr>
        <p:txBody>
          <a:bodyPr/>
          <a:p>
            <a:r>
              <a:rPr lang="ru-RU" altLang="en-US" sz="3600"/>
              <a:t>Опыты Г. Ф. Гаузе (1934)</a:t>
            </a:r>
            <a:endParaRPr lang="ru-RU" altLang="en-US" sz="36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" y="2319655"/>
            <a:ext cx="5018405" cy="292036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720" y="2319020"/>
            <a:ext cx="3582035" cy="292100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1780" y="1094105"/>
            <a:ext cx="5067935" cy="1377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Замещающее содержимое 2"/>
          <p:cNvSpPr>
            <a:spLocks noGrp="1"/>
          </p:cNvSpPr>
          <p:nvPr/>
        </p:nvSpPr>
        <p:spPr>
          <a:xfrm>
            <a:off x="195580" y="5240020"/>
            <a:ext cx="8435340" cy="1098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400"/>
              <a:t>В динамике численности </a:t>
            </a:r>
            <a:r>
              <a:rPr lang="en-US" altLang="en-US" sz="2400" i="1"/>
              <a:t>Paramecium aurelia </a:t>
            </a:r>
            <a:r>
              <a:rPr lang="ru-RU" altLang="en-US" sz="2400"/>
              <a:t>(хищник) и дрожжей (жертва) есть намек на циклические изменения.</a:t>
            </a:r>
            <a:endParaRPr lang="en-US" altLang="en-US" sz="24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955" y="812800"/>
            <a:ext cx="1647825" cy="106426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" y="812800"/>
            <a:ext cx="2802255" cy="10648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2245"/>
            <a:ext cx="7772400" cy="643890"/>
          </a:xfrm>
        </p:spPr>
        <p:txBody>
          <a:bodyPr/>
          <a:p>
            <a:r>
              <a:rPr lang="ru-RU" altLang="ru-RU" sz="2800"/>
              <a:t>Знаменитые данные компании Гудзонова залива</a:t>
            </a:r>
            <a:endParaRPr lang="ru-RU" altLang="ru-RU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4775835"/>
            <a:ext cx="7772400" cy="1889125"/>
          </a:xfrm>
        </p:spPr>
        <p:txBody>
          <a:bodyPr/>
          <a:p>
            <a:r>
              <a:rPr lang="ru-RU" altLang="en-US" sz="2000"/>
              <a:t>Данные в бухгалтерских книгах с заметным лагом (охотники не сразу сдают добычу).</a:t>
            </a:r>
            <a:endParaRPr lang="ru-RU" altLang="en-US" sz="2000"/>
          </a:p>
          <a:p>
            <a:r>
              <a:rPr lang="ru-RU" altLang="en-US" sz="2000"/>
              <a:t>«Численность» может зависеть от цен на мех.</a:t>
            </a:r>
            <a:endParaRPr lang="ru-RU" altLang="en-US" sz="2000"/>
          </a:p>
          <a:p>
            <a:r>
              <a:rPr lang="ru-RU" altLang="en-US" sz="2000"/>
              <a:t>Зайцы могут взаимодействовать со своей пищей, а вовсе не с рысями. </a:t>
            </a:r>
            <a:endParaRPr lang="ru-RU" altLang="en-US" sz="2000"/>
          </a:p>
          <a:p>
            <a:r>
              <a:rPr lang="ru-RU" altLang="en-US" sz="2000"/>
              <a:t>Могут быть связи с паразитами и т.д. и т. п....</a:t>
            </a:r>
            <a:endParaRPr lang="ru-RU" altLang="en-US" sz="2000"/>
          </a:p>
          <a:p>
            <a:endParaRPr lang="ru-RU" altLang="en-US" sz="20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0" y="1572895"/>
            <a:ext cx="6816090" cy="3255010"/>
          </a:xfrm>
          <a:prstGeom prst="rect">
            <a:avLst/>
          </a:prstGeom>
        </p:spPr>
      </p:pic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812800" y="682625"/>
            <a:ext cx="7772400" cy="13176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400"/>
              <a:t>Динамика добычи зайцев и рысей.</a:t>
            </a:r>
            <a:endParaRPr lang="ru-RU" altLang="en-US" sz="2400"/>
          </a:p>
          <a:p>
            <a:r>
              <a:rPr lang="ru-RU" altLang="en-US" sz="2400"/>
              <a:t>Но.... не все так просто</a:t>
            </a:r>
            <a:endParaRPr lang="ru-RU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Всегда надо рассматривать конкурирующие гипотезы</a:t>
            </a:r>
            <a:endParaRPr lang="ru-RU" altLang="en-US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9220"/>
            <a:ext cx="7772400" cy="1143000"/>
          </a:xfrm>
        </p:spPr>
        <p:txBody>
          <a:bodyPr/>
          <a:p>
            <a:r>
              <a:rPr lang="ru-RU" altLang="en-US"/>
              <a:t>Полифаги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81940" y="1066800"/>
            <a:ext cx="8502650" cy="4114800"/>
          </a:xfrm>
        </p:spPr>
        <p:txBody>
          <a:bodyPr/>
          <a:p>
            <a:r>
              <a:rPr lang="ru-RU" altLang="en-US" sz="2800"/>
              <a:t>Имеются анатомические, физиологические и биохимические адаптации пищеварительной системы к полифагии (набор пищеварительных ферментов очень широкий). Часто в биоценозах с бедным видовым составом. Многие переключаются с саркофагии на некрофагию.</a:t>
            </a:r>
            <a:endParaRPr lang="ru-RU" altLang="en-US" sz="28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035" y="4149090"/>
            <a:ext cx="3530600" cy="23495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201035" y="603821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https://www.nps.gov/glba/learn/nature/images/bear-eating.jpg?maxwidth=1200&amp;maxheight=1200&amp;autorotate=false</a:t>
            </a:r>
            <a:endParaRPr lang="ru-RU" altLang="en-US" sz="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2075"/>
            <a:ext cx="7772400" cy="689610"/>
          </a:xfrm>
        </p:spPr>
        <p:txBody>
          <a:bodyPr/>
          <a:p>
            <a:r>
              <a:rPr lang="ru-RU" altLang="ru-RU" sz="2800"/>
              <a:t>Динамика лесных вредителей</a:t>
            </a:r>
            <a:endParaRPr lang="ru-RU" altLang="ru-RU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740" y="781685"/>
            <a:ext cx="5933440" cy="3728085"/>
          </a:xfrm>
          <a:prstGeom prst="rect">
            <a:avLst/>
          </a:prstGeom>
        </p:spPr>
      </p:pic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594995" y="4659630"/>
            <a:ext cx="8027035" cy="2125980"/>
          </a:xfrm>
        </p:spPr>
        <p:txBody>
          <a:bodyPr/>
          <a:p>
            <a:r>
              <a:rPr lang="ru-RU" altLang="en-US" sz="2400"/>
              <a:t>Явно динамика второго порядка - есть какие-то взаимоотношения.</a:t>
            </a:r>
            <a:endParaRPr lang="ru-RU" altLang="en-US" sz="2400"/>
          </a:p>
          <a:p>
            <a:r>
              <a:rPr lang="ru-RU" altLang="en-US" sz="2400"/>
              <a:t>Гипотеза материнского эффекта</a:t>
            </a:r>
            <a:endParaRPr lang="ru-RU" altLang="en-US" sz="2400"/>
          </a:p>
          <a:p>
            <a:r>
              <a:rPr lang="ru-RU" altLang="en-US" sz="2400"/>
              <a:t>Гипотеза качества пищи (ответная реакция лиственницы)</a:t>
            </a:r>
            <a:endParaRPr lang="ru-RU" altLang="en-US" sz="2400"/>
          </a:p>
          <a:p>
            <a:r>
              <a:rPr lang="ru-RU" altLang="en-US" sz="2400"/>
              <a:t>Паразитоидная гипотеза </a:t>
            </a:r>
            <a:endParaRPr lang="ru-RU" altLang="en-US" sz="2400"/>
          </a:p>
          <a:p>
            <a:endParaRPr lang="ru-RU" altLang="en-US" sz="24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925" y="781685"/>
            <a:ext cx="2406650" cy="160464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511925" y="1925955"/>
            <a:ext cx="1287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https://bugwoodcloud.org/images/768x512/5429232.jpg</a:t>
            </a:r>
            <a:endParaRPr lang="ru-RU" altLang="en-US" sz="8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90" y="2386330"/>
            <a:ext cx="2407285" cy="123952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6511290" y="3380740"/>
            <a:ext cx="15595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500"/>
              <a:t>http://www.lepiforum.de/bh/finnische_falter/Zeiraphera_griseana_1.jpg</a:t>
            </a:r>
            <a:endParaRPr lang="ru-RU" altLang="en-US" sz="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995" y="73660"/>
            <a:ext cx="7772400" cy="1143000"/>
          </a:xfrm>
        </p:spPr>
        <p:txBody>
          <a:bodyPr/>
          <a:p>
            <a:r>
              <a:rPr lang="ru-RU" altLang="en-US" sz="2800"/>
              <a:t>Данные по отстрелу куропаток при спортивной охоте в Англии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8202"/>
          <a:stretch>
            <a:fillRect/>
          </a:stretch>
        </p:blipFill>
        <p:spPr>
          <a:xfrm>
            <a:off x="594995" y="1162685"/>
            <a:ext cx="5514340" cy="3361690"/>
          </a:xfrm>
          <a:prstGeom prst="rect">
            <a:avLst/>
          </a:prstGeom>
        </p:spPr>
      </p:pic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86360" y="4524375"/>
            <a:ext cx="8869680" cy="1571625"/>
          </a:xfrm>
        </p:spPr>
        <p:txBody>
          <a:bodyPr/>
          <a:p>
            <a:r>
              <a:rPr lang="ru-RU" altLang="en-US" sz="2400"/>
              <a:t>Не все, что демонстрирует колебания может быть  следствием отношений между видами. </a:t>
            </a:r>
            <a:endParaRPr lang="ru-RU" altLang="en-US" sz="2400"/>
          </a:p>
          <a:p>
            <a:r>
              <a:rPr lang="ru-RU" altLang="en-US" sz="2400"/>
              <a:t>У куропаток естественных врагов очень мало. </a:t>
            </a:r>
            <a:endParaRPr lang="ru-RU" altLang="en-US" sz="2400"/>
          </a:p>
          <a:p>
            <a:r>
              <a:rPr lang="ru-RU" altLang="en-US" sz="2400"/>
              <a:t>Гипотеза внутривидовой конкуренции.</a:t>
            </a:r>
            <a:endParaRPr lang="ru-RU" altLang="en-US" sz="2400"/>
          </a:p>
          <a:p>
            <a:r>
              <a:rPr lang="ru-RU" altLang="en-US" sz="2400"/>
              <a:t>Паразитарная гипотеза. </a:t>
            </a:r>
            <a:endParaRPr lang="ru-RU" altLang="en-US" sz="2400"/>
          </a:p>
          <a:p>
            <a:endParaRPr lang="ru-RU" altLang="en-US" sz="2400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0045" y="1162685"/>
            <a:ext cx="3644900" cy="243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53335"/>
            <a:ext cx="7772400" cy="1143000"/>
          </a:xfrm>
        </p:spPr>
        <p:txBody>
          <a:bodyPr/>
          <a:p>
            <a:r>
              <a:rPr lang="ru-RU" altLang="ru-RU"/>
              <a:t>При анализе временных рядов мелочей не бывает</a:t>
            </a:r>
            <a:endParaRPr lang="ru-RU" alt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245"/>
            <a:ext cx="7772400" cy="498475"/>
          </a:xfrm>
        </p:spPr>
        <p:txBody>
          <a:bodyPr/>
          <a:p>
            <a:r>
              <a:rPr lang="ru-RU" altLang="en-US" sz="3200"/>
              <a:t>Лемминги сложнее, чем кажутся....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5631815"/>
            <a:ext cx="7772400" cy="1081405"/>
          </a:xfrm>
        </p:spPr>
        <p:txBody>
          <a:bodyPr/>
          <a:p>
            <a:r>
              <a:rPr lang="ru-RU" altLang="en-US" sz="1800"/>
              <a:t>Форма пиков у полевок соответствует предсказаниям для жертв </a:t>
            </a:r>
            <a:r>
              <a:rPr lang="en-US" altLang="ru-RU" sz="1800"/>
              <a:t>(</a:t>
            </a:r>
            <a:r>
              <a:rPr lang="ru-RU" altLang="en-US" sz="1800"/>
              <a:t>взаимодействие с хищниками).</a:t>
            </a:r>
            <a:endParaRPr lang="ru-RU" altLang="en-US" sz="1800"/>
          </a:p>
          <a:p>
            <a:r>
              <a:rPr lang="ru-RU" altLang="en-US" sz="1800"/>
              <a:t>Форма пиков в динамике леммингов ответствует предсказаниям для хищников (взаимодействие с растениями).</a:t>
            </a:r>
            <a:endParaRPr lang="ru-RU" altLang="en-US" sz="1800"/>
          </a:p>
          <a:p>
            <a:endParaRPr lang="ru-RU" altLang="en-US" sz="1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553720"/>
            <a:ext cx="3120390" cy="21945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r="56086"/>
          <a:stretch>
            <a:fillRect/>
          </a:stretch>
        </p:blipFill>
        <p:spPr>
          <a:xfrm>
            <a:off x="3181350" y="1069340"/>
            <a:ext cx="4598035" cy="45624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" y="4363720"/>
            <a:ext cx="1900555" cy="126809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25" y="2794635"/>
            <a:ext cx="1955165" cy="146621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9440000">
            <a:off x="2994025" y="2741930"/>
            <a:ext cx="791845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3006090" y="4584700"/>
            <a:ext cx="791845" cy="216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915785" y="1269365"/>
            <a:ext cx="863600" cy="1656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55" y="629920"/>
            <a:ext cx="2943860" cy="14693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ru-RU" altLang="en-US"/>
              <a:t>Хищники едят не любую добычу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6995"/>
            <a:ext cx="7772400" cy="666115"/>
          </a:xfrm>
        </p:spPr>
        <p:txBody>
          <a:bodyPr/>
          <a:p>
            <a:r>
              <a:rPr lang="ru-RU" altLang="en-US"/>
              <a:t>Что ест трясогузка?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5845" y="843915"/>
            <a:ext cx="3352165" cy="1233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843915"/>
            <a:ext cx="4182110" cy="4157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0060" y="4199255"/>
            <a:ext cx="3800475" cy="2619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845" y="2115185"/>
            <a:ext cx="3352165" cy="1888490"/>
          </a:xfrm>
          <a:prstGeom prst="rect">
            <a:avLst/>
          </a:prstGeom>
        </p:spPr>
      </p:pic>
      <p:sp>
        <p:nvSpPr>
          <p:cNvPr id="8" name="Замещающее содержимое 2"/>
          <p:cNvSpPr>
            <a:spLocks noGrp="1"/>
          </p:cNvSpPr>
          <p:nvPr/>
        </p:nvSpPr>
        <p:spPr>
          <a:xfrm>
            <a:off x="216535" y="5146040"/>
            <a:ext cx="3933825" cy="15849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000"/>
              <a:t>Трясогузки выбирают насекомых среднего размера. Они не едят мелких, в которых мало энергии, и крупных, на которых надо потратить дополнительное время. </a:t>
            </a:r>
            <a:endParaRPr lang="ru-RU" altLang="en-US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9380"/>
            <a:ext cx="7772400" cy="1143000"/>
          </a:xfrm>
        </p:spPr>
        <p:txBody>
          <a:bodyPr/>
          <a:p>
            <a:r>
              <a:rPr lang="ru-RU" altLang="ru-RU"/>
              <a:t>Пищевое предпочтение</a:t>
            </a:r>
            <a:endParaRPr lang="ru-RU" altLang="ru-RU"/>
          </a:p>
        </p:txBody>
      </p:sp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186055" y="1354455"/>
            <a:ext cx="7819390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800" b="1">
                <a:sym typeface="+mn-ea"/>
              </a:rPr>
              <a:t>Ранжированная диета</a:t>
            </a:r>
            <a:r>
              <a:rPr lang="ru-RU" altLang="ru-RU" sz="2800">
                <a:sym typeface="+mn-ea"/>
              </a:rPr>
              <a:t>: </a:t>
            </a:r>
            <a:r>
              <a:rPr lang="ru-RU" altLang="ru-RU" sz="2800"/>
              <a:t>Хищники обычно предпочитают те виды жертв, которые за минимальное время обработки дают максимальное количество энергии.  </a:t>
            </a:r>
            <a:endParaRPr lang="ru-RU" altLang="ru-RU" sz="2800"/>
          </a:p>
          <a:p>
            <a:pPr marL="0" indent="0">
              <a:buNone/>
            </a:pPr>
            <a:r>
              <a:rPr lang="ru-RU" altLang="ru-RU" sz="2800"/>
              <a:t>Но... не всегда</a:t>
            </a: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"/>
            <a:ext cx="7772400" cy="1143000"/>
          </a:xfrm>
        </p:spPr>
        <p:txBody>
          <a:bodyPr/>
          <a:p>
            <a:r>
              <a:rPr lang="ru-RU" altLang="en-US" sz="2800"/>
              <a:t>Хищник может предпочитать менее калорийную, но более безопасную пищу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9535" y="1203960"/>
            <a:ext cx="4347210" cy="1200150"/>
          </a:xfrm>
        </p:spPr>
        <p:txBody>
          <a:bodyPr/>
          <a:p>
            <a:pPr marL="0" indent="0">
              <a:buNone/>
            </a:pPr>
            <a:r>
              <a:rPr lang="ru-RU" altLang="en-US" sz="2400"/>
              <a:t>Морские звезды предпочитают мелких мидий с более гибкими створками</a:t>
            </a:r>
            <a:endParaRPr lang="ru-RU" altLang="en-US" sz="24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525" y="2471420"/>
            <a:ext cx="5516245" cy="391287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665" y="1203960"/>
            <a:ext cx="4604385" cy="2181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Стрелка вправо 6"/>
          <p:cNvSpPr/>
          <p:nvPr/>
        </p:nvSpPr>
        <p:spPr>
          <a:xfrm>
            <a:off x="4910455" y="6246495"/>
            <a:ext cx="1583690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2494280" y="6246495"/>
            <a:ext cx="1583690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587490" y="6093460"/>
            <a:ext cx="2448560" cy="6927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/>
              <a:t>M.edulis - </a:t>
            </a:r>
            <a:r>
              <a:rPr lang="ru-RU" altLang="en-US"/>
              <a:t>Прочные створки</a:t>
            </a:r>
            <a:endParaRPr lang="ru-RU" alt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" y="6093460"/>
            <a:ext cx="2448560" cy="6927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/>
              <a:t>M.trossulus - </a:t>
            </a:r>
            <a:r>
              <a:rPr lang="ru-RU" altLang="en-US"/>
              <a:t>Гибкие створки</a:t>
            </a:r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3487420" y="3514725"/>
            <a:ext cx="564515" cy="147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470910" y="4287520"/>
            <a:ext cx="564515" cy="147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3256915" y="2881630"/>
            <a:ext cx="1025525" cy="3371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/>
              <a:t>Мелкие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40405" y="4730750"/>
            <a:ext cx="1190625" cy="3371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/>
              <a:t>Крупные</a:t>
            </a: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79095"/>
            <a:ext cx="7772400" cy="941070"/>
          </a:xfrm>
        </p:spPr>
        <p:txBody>
          <a:bodyPr/>
          <a:p>
            <a:r>
              <a:rPr lang="ru-RU" altLang="ru-RU">
                <a:sym typeface="+mn-ea"/>
              </a:rPr>
              <a:t>Пищевое предпочтение</a:t>
            </a:r>
            <a:br>
              <a:rPr lang="ru-RU" altLang="ru-RU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96875" y="884555"/>
            <a:ext cx="8474710" cy="4114800"/>
          </a:xfrm>
        </p:spPr>
        <p:txBody>
          <a:bodyPr/>
          <a:p>
            <a:pPr marL="0" indent="0">
              <a:buNone/>
            </a:pPr>
            <a:r>
              <a:rPr lang="ru-RU" altLang="en-US" b="1"/>
              <a:t>Сбалансированная диета </a:t>
            </a:r>
            <a:r>
              <a:rPr lang="ru-RU" altLang="en-US"/>
              <a:t>- хищник выбирает не какой-то один пищевой объект, а питается смешанным набором объектов.  Выбор пищи осуществляется не по ее энергетической ценности. </a:t>
            </a:r>
            <a:endParaRPr lang="ru-RU" altLang="en-US"/>
          </a:p>
          <a:p>
            <a:pPr lvl="2"/>
            <a:r>
              <a:rPr lang="ru-RU" altLang="en-US"/>
              <a:t>При смешанной диете может наблюдаться оптимальное соотношение между потребляемой энергией и  поглощаемыми попутно токсинами и прочими нежелательными веществами.</a:t>
            </a:r>
            <a:endParaRPr lang="ru-RU" altLang="en-US"/>
          </a:p>
          <a:p>
            <a:pPr lvl="2"/>
            <a:r>
              <a:rPr lang="ru-RU" altLang="en-US"/>
              <a:t>При смешанном питании затраты на поиск оптимальной пищи меньше, чем при ранжированной диете.</a:t>
            </a:r>
            <a:endParaRPr lang="ru-RU" altLang="en-US"/>
          </a:p>
          <a:p>
            <a:pPr lvl="2"/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9278</Words>
  <Application>WPS Presentation</Application>
  <PresentationFormat>Экран (4:3)</PresentationFormat>
  <Paragraphs>322</Paragraphs>
  <Slides>43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Новая презентация</vt:lpstr>
      <vt:lpstr>Equation.KSEE3</vt:lpstr>
      <vt:lpstr>Equation.KSEE3</vt:lpstr>
      <vt:lpstr>Equation.KSEE3</vt:lpstr>
      <vt:lpstr>Equation.KSEE3</vt:lpstr>
      <vt:lpstr>Equation.KSEE3</vt:lpstr>
      <vt:lpstr>Трофические связи</vt:lpstr>
      <vt:lpstr>Основной вопрос хищничества - что поесть</vt:lpstr>
      <vt:lpstr>Монофаги</vt:lpstr>
      <vt:lpstr>Полифаги</vt:lpstr>
      <vt:lpstr>Хищники едят не любую добычу</vt:lpstr>
      <vt:lpstr>Что ест трясогузка?</vt:lpstr>
      <vt:lpstr>Пищевое предпочтение</vt:lpstr>
      <vt:lpstr>Хищник может предпочитать менее калорийную, но более безопасную пищу</vt:lpstr>
      <vt:lpstr>Пищевое предпочтение </vt:lpstr>
      <vt:lpstr>Что делать, если предпочитаемой пищи нет?</vt:lpstr>
      <vt:lpstr>Переключение пищевых предпочтений</vt:lpstr>
      <vt:lpstr>Переключение пищевых предпочтений</vt:lpstr>
      <vt:lpstr>Почему в каких-то случаях происходит переключение, а в каких-то нет?</vt:lpstr>
      <vt:lpstr>Теория оптимального фуражирования</vt:lpstr>
      <vt:lpstr>Базовые посылки теории</vt:lpstr>
      <vt:lpstr>Бюджет времени хищника</vt:lpstr>
      <vt:lpstr>Кого выбрать?</vt:lpstr>
      <vt:lpstr>PowerPoint 演示文稿</vt:lpstr>
      <vt:lpstr>А может ли хищник переключаться на менее привлекательный вид жертвы?</vt:lpstr>
      <vt:lpstr>Базовое выражение теории оптимального фуражирования</vt:lpstr>
      <vt:lpstr>Оптимальное фуражирование в действии</vt:lpstr>
      <vt:lpstr>Предсказания модели</vt:lpstr>
      <vt:lpstr>Предсказания модели</vt:lpstr>
      <vt:lpstr>Предсказания модели</vt:lpstr>
      <vt:lpstr>Хищники и жертвы в пятнистых местообитаниях</vt:lpstr>
      <vt:lpstr>Теорема о предельном значении  (marginal value theorem) </vt:lpstr>
      <vt:lpstr>Теорема о предельном значении  (marginal value theorem) </vt:lpstr>
      <vt:lpstr>PowerPoint 演示文稿</vt:lpstr>
      <vt:lpstr>Динамика популяции хищников и жертв</vt:lpstr>
      <vt:lpstr>Популяционные параметры хищников и жертв взаимозависимы</vt:lpstr>
      <vt:lpstr>Система уравнений Лотки-Вольтера</vt:lpstr>
      <vt:lpstr>Система уравнений Лотки-Вольтерра</vt:lpstr>
      <vt:lpstr>Предсказания модели Лотки-Вольтерра</vt:lpstr>
      <vt:lpstr>Предсказания модели Лотки-Вольтерра</vt:lpstr>
      <vt:lpstr>Предсказания модели Лотки-Вольтерра</vt:lpstr>
      <vt:lpstr>А как в природе?</vt:lpstr>
      <vt:lpstr>Опыты Г. Ф. Гаузе (1934)</vt:lpstr>
      <vt:lpstr>Знаменитые данные компании Гудзонова залива</vt:lpstr>
      <vt:lpstr>Всегда надо рассматривать конкурирующие гипотезы</vt:lpstr>
      <vt:lpstr>Динамика лесных вредителей</vt:lpstr>
      <vt:lpstr>Данные по отстрелу куропаток при спортивной охоте в Англии</vt:lpstr>
      <vt:lpstr>При анализе временных рядов мелочей не бывает</vt:lpstr>
      <vt:lpstr>Лемминги сложнее, чем кажутся....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472</cp:revision>
  <dcterms:created xsi:type="dcterms:W3CDTF">2005-03-02T19:00:00Z</dcterms:created>
  <dcterms:modified xsi:type="dcterms:W3CDTF">2020-04-28T17:05:40Z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