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34" r:id="rId3"/>
    <p:sldId id="1832" r:id="rId4"/>
    <p:sldId id="1831" r:id="rId5"/>
    <p:sldId id="1770" r:id="rId6"/>
    <p:sldId id="1771" r:id="rId7"/>
    <p:sldId id="1772" r:id="rId8"/>
    <p:sldId id="1773" r:id="rId9"/>
    <p:sldId id="1774" r:id="rId10"/>
    <p:sldId id="1775" r:id="rId11"/>
    <p:sldId id="1776" r:id="rId12"/>
    <p:sldId id="1800" r:id="rId13"/>
    <p:sldId id="1779" r:id="rId14"/>
    <p:sldId id="1872" r:id="rId15"/>
    <p:sldId id="1778" r:id="rId16"/>
    <p:sldId id="1777" r:id="rId17"/>
    <p:sldId id="1781" r:id="rId18"/>
    <p:sldId id="1780" r:id="rId19"/>
    <p:sldId id="1782" r:id="rId20"/>
    <p:sldId id="1783" r:id="rId21"/>
    <p:sldId id="1785" r:id="rId22"/>
    <p:sldId id="1801" r:id="rId23"/>
    <p:sldId id="1786" r:id="rId24"/>
    <p:sldId id="1799" r:id="rId25"/>
    <p:sldId id="1787" r:id="rId26"/>
    <p:sldId id="1784" r:id="rId27"/>
    <p:sldId id="1789" r:id="rId28"/>
    <p:sldId id="1790" r:id="rId29"/>
    <p:sldId id="1791" r:id="rId30"/>
    <p:sldId id="1792" r:id="rId31"/>
    <p:sldId id="1793" r:id="rId32"/>
    <p:sldId id="1807" r:id="rId33"/>
    <p:sldId id="1806" r:id="rId34"/>
    <p:sldId id="1808" r:id="rId35"/>
    <p:sldId id="1794" r:id="rId36"/>
    <p:sldId id="1802" r:id="rId37"/>
    <p:sldId id="1803" r:id="rId38"/>
    <p:sldId id="1795" r:id="rId39"/>
    <p:sldId id="1796" r:id="rId40"/>
    <p:sldId id="1873" r:id="rId41"/>
    <p:sldId id="1874" r:id="rId4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emf"/><Relationship Id="rId1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title"/>
          </p:nvPr>
        </p:nvSpPr>
        <p:spPr>
          <a:xfrm>
            <a:off x="623888" y="946468"/>
            <a:ext cx="7886700" cy="2852737"/>
          </a:xfrm>
        </p:spPr>
        <p:txBody>
          <a:bodyPr anchor="ctr"/>
          <a:lstStyle/>
          <a:p>
            <a:pPr defTabSz="914400">
              <a:buSzPct val="100000"/>
            </a:pPr>
            <a:r>
              <a:rPr lang="ru-RU" altLang="ru-RU" sz="5400" kern="1200" baseline="0">
                <a:latin typeface="Times New Roman" panose="02020603050405020304" pitchFamily="18" charset="0"/>
              </a:rPr>
              <a:t>Структура сообщества</a:t>
            </a:r>
            <a:endParaRPr lang="ru-RU" altLang="ru-RU" sz="54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ru-RU" altLang="en-US"/>
              <a:t>Структура сообщества</a:t>
            </a: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030" y="-95885"/>
            <a:ext cx="7772400" cy="1143000"/>
          </a:xfrm>
        </p:spPr>
        <p:txBody>
          <a:bodyPr/>
          <a:p>
            <a:r>
              <a:rPr lang="ru-RU" altLang="en-US" sz="3200"/>
              <a:t>Что нас интересует, когда мы изучаем структуру сообщества?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21030" y="990600"/>
            <a:ext cx="7772400" cy="4114800"/>
          </a:xfrm>
        </p:spPr>
        <p:txBody>
          <a:bodyPr/>
          <a:p>
            <a:r>
              <a:rPr lang="ru-RU" altLang="en-US" sz="2400"/>
              <a:t>Сколько видов входит в состав сообщества? </a:t>
            </a:r>
            <a:endParaRPr lang="ru-RU" altLang="en-US" sz="2400"/>
          </a:p>
          <a:p>
            <a:r>
              <a:rPr lang="ru-RU" altLang="en-US" sz="2400"/>
              <a:t>В каком соотношении находятся показатели обилия видов в сообществе?</a:t>
            </a:r>
            <a:endParaRPr lang="ru-RU" altLang="en-US" sz="2400"/>
          </a:p>
          <a:p>
            <a:r>
              <a:rPr lang="ru-RU" altLang="en-US" sz="2400"/>
              <a:t>Каковы, наиболее важные взаимоотношения между элементами сообщества, как они определяют  облик сообщества?</a:t>
            </a:r>
            <a:endParaRPr lang="ru-RU" altLang="en-US" sz="2400"/>
          </a:p>
          <a:p>
            <a:r>
              <a:rPr lang="ru-RU" altLang="en-US" sz="2400"/>
              <a:t>Какова пространственная структура сообщества?</a:t>
            </a:r>
            <a:endParaRPr lang="ru-RU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Прямоугольник 5"/>
          <p:cNvSpPr/>
          <p:nvPr/>
        </p:nvSpPr>
        <p:spPr>
          <a:xfrm>
            <a:off x="251460" y="1557020"/>
            <a:ext cx="8568690" cy="52565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985"/>
            <a:ext cx="7772400" cy="813435"/>
          </a:xfrm>
        </p:spPr>
        <p:txBody>
          <a:bodyPr/>
          <a:p>
            <a:r>
              <a:rPr lang="ru-RU" altLang="en-US"/>
              <a:t>Видовое богатство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95935" y="1074420"/>
            <a:ext cx="79622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Сколько видов представлено в данном сообществе.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4615" b="5492"/>
          <a:stretch>
            <a:fillRect/>
          </a:stretch>
        </p:blipFill>
        <p:spPr>
          <a:xfrm>
            <a:off x="727075" y="1772285"/>
            <a:ext cx="7731125" cy="450215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664460" y="2116455"/>
            <a:ext cx="4189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rgbClr val="FF0000"/>
                </a:solidFill>
              </a:rPr>
              <a:t>График накопленного числа видов 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664460" y="6168390"/>
            <a:ext cx="4189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FF0000"/>
                </a:solidFill>
              </a:rPr>
              <a:t>Количество описанных участков в сообществе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 rot="16200000">
            <a:off x="-1551940" y="3467735"/>
            <a:ext cx="4189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rgbClr val="FF0000"/>
                </a:solidFill>
              </a:rPr>
              <a:t>Количество отмеченных видов</a:t>
            </a:r>
            <a:endParaRPr lang="ru-RU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467735"/>
          </a:xfrm>
        </p:spPr>
        <p:txBody>
          <a:bodyPr/>
          <a:p>
            <a:r>
              <a:rPr lang="ru-RU" altLang="en-US"/>
              <a:t>Видовое богатство нельзя путать с видовым разнообразием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9545"/>
            <a:ext cx="7772400" cy="438150"/>
          </a:xfrm>
        </p:spPr>
        <p:txBody>
          <a:bodyPr/>
          <a:p>
            <a:r>
              <a:rPr lang="ru-RU" altLang="en-US" sz="3600"/>
              <a:t> Разные аспекты разнообразия</a:t>
            </a:r>
            <a:endParaRPr lang="ru-RU" altLang="en-US" sz="36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45415" y="855345"/>
            <a:ext cx="89325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400"/>
              <a:t>Разнообразие внутри местообитания (alpha-diversity)</a:t>
            </a:r>
            <a:endParaRPr lang="ru-RU" alt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400"/>
              <a:t>Разнообразие сообществ (beta-diversity)</a:t>
            </a:r>
            <a:endParaRPr lang="ru-RU" altLang="en-US" sz="240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"/>
          <a:srcRect t="22136" b="20261"/>
          <a:stretch>
            <a:fillRect/>
          </a:stretch>
        </p:blipFill>
        <p:spPr>
          <a:xfrm>
            <a:off x="145415" y="2953385"/>
            <a:ext cx="8708390" cy="376237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6125845" y="614934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https://slideplayer.com/slide/3447414/12/images/7/S</a:t>
            </a:r>
            <a:endParaRPr lang="ru-RU" altLang="en-US" sz="800"/>
          </a:p>
          <a:p>
            <a:r>
              <a:rPr lang="ru-RU" altLang="en-US" sz="800"/>
              <a:t>cales+of+Diversity+Alpha+Diversity+Beta+Diversity</a:t>
            </a:r>
            <a:endParaRPr lang="ru-RU" altLang="en-US" sz="800"/>
          </a:p>
          <a:p>
            <a:r>
              <a:rPr lang="ru-RU" altLang="en-US" sz="800"/>
              <a:t>+Gamma+Diversity.jpg</a:t>
            </a:r>
            <a:endParaRPr lang="ru-RU" altLang="en-US" sz="800"/>
          </a:p>
        </p:txBody>
      </p:sp>
      <p:sp>
        <p:nvSpPr>
          <p:cNvPr id="12" name="Овал 11"/>
          <p:cNvSpPr/>
          <p:nvPr/>
        </p:nvSpPr>
        <p:spPr>
          <a:xfrm>
            <a:off x="7197090" y="4336415"/>
            <a:ext cx="1261110" cy="1466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839460" y="4251960"/>
            <a:ext cx="1224280" cy="1440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Овал 13"/>
          <p:cNvSpPr/>
          <p:nvPr/>
        </p:nvSpPr>
        <p:spPr>
          <a:xfrm>
            <a:off x="3958590" y="3222625"/>
            <a:ext cx="1224280" cy="1440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5" name="Овал 14"/>
          <p:cNvSpPr/>
          <p:nvPr/>
        </p:nvSpPr>
        <p:spPr>
          <a:xfrm>
            <a:off x="5083175" y="3764280"/>
            <a:ext cx="756285" cy="1440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247198" y="4694555"/>
            <a:ext cx="50165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44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α</a:t>
            </a:r>
            <a:endParaRPr lang="ru-RU" altLang="en-US" sz="440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5210493" y="3145790"/>
            <a:ext cx="50165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44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α</a:t>
            </a:r>
            <a:endParaRPr lang="ru-RU" altLang="en-US" sz="440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6200458" y="3568065"/>
            <a:ext cx="50165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44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α</a:t>
            </a:r>
            <a:endParaRPr lang="ru-RU" altLang="en-US" sz="440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7576503" y="3690620"/>
            <a:ext cx="50165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44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α</a:t>
            </a:r>
            <a:endParaRPr lang="ru-RU" altLang="en-US" sz="440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6278880" y="2002155"/>
            <a:ext cx="47307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4000">
                <a:cs typeface="Arial" panose="020B0604020202020204" pitchFamily="34" charset="0"/>
              </a:rPr>
              <a:t>β</a:t>
            </a:r>
            <a:endParaRPr lang="ru-RU" altLang="en-US" sz="4000"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/>
          <p:cNvCxnSpPr>
            <a:stCxn id="20" idx="2"/>
          </p:cNvCxnSpPr>
          <p:nvPr/>
        </p:nvCxnSpPr>
        <p:spPr>
          <a:xfrm flipH="1">
            <a:off x="4886960" y="2708910"/>
            <a:ext cx="1628775" cy="558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652135" y="2708910"/>
            <a:ext cx="863600" cy="648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515735" y="2708910"/>
            <a:ext cx="0" cy="1080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515735" y="2708910"/>
            <a:ext cx="1300480" cy="1205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41275"/>
            <a:ext cx="7772400" cy="1143000"/>
          </a:xfrm>
        </p:spPr>
        <p:txBody>
          <a:bodyPr/>
          <a:p>
            <a:r>
              <a:rPr lang="ru-RU" altLang="en-US" sz="2800"/>
              <a:t>Видовое разнообразие сообщества</a:t>
            </a:r>
            <a:br>
              <a:rPr lang="ru-RU" altLang="en-US" sz="2800"/>
            </a:br>
            <a:r>
              <a:rPr lang="ru-RU" altLang="en-US" sz="2800"/>
              <a:t>(alpha-diversity)</a:t>
            </a:r>
            <a:endParaRPr lang="ru-RU" altLang="en-US" sz="2800"/>
          </a:p>
        </p:txBody>
      </p:sp>
      <p:pic>
        <p:nvPicPr>
          <p:cNvPr id="9" name="Замещающее содержимое 8"/>
          <p:cNvPicPr>
            <a:picLocks noChangeAspect="1"/>
          </p:cNvPicPr>
          <p:nvPr>
            <p:ph sz="half" idx="1"/>
          </p:nvPr>
        </p:nvPicPr>
        <p:blipFill>
          <a:blip r:embed="rId1"/>
          <a:srcRect l="6123" t="1990" r="6643" b="798"/>
          <a:stretch>
            <a:fillRect/>
          </a:stretch>
        </p:blipFill>
        <p:spPr>
          <a:xfrm>
            <a:off x="35560" y="1273175"/>
            <a:ext cx="4930775" cy="555371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103495" y="1273175"/>
            <a:ext cx="36449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Какое из сообществ более разнообразно?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5128895" y="2820670"/>
            <a:ext cx="395668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sym typeface="+mn-ea"/>
              </a:rPr>
              <a:t>Кривые относительных обилий:</a:t>
            </a:r>
            <a:endParaRPr lang="ru-RU" altLang="en-US">
              <a:sym typeface="+mn-ea"/>
            </a:endParaRPr>
          </a:p>
          <a:p>
            <a:r>
              <a:rPr lang="ru-RU" altLang="en-US"/>
              <a:t>1. Оцениваем относительное </a:t>
            </a:r>
            <a:endParaRPr lang="ru-RU" altLang="en-US"/>
          </a:p>
          <a:p>
            <a:r>
              <a:rPr lang="ru-RU" altLang="en-US"/>
              <a:t>обилие видов</a:t>
            </a:r>
            <a:endParaRPr lang="ru-RU" altLang="en-US"/>
          </a:p>
          <a:p>
            <a:r>
              <a:rPr lang="ru-RU" altLang="en-US"/>
              <a:t>2.Ранжируем виды в порядке </a:t>
            </a:r>
            <a:endParaRPr lang="ru-RU" altLang="en-US"/>
          </a:p>
          <a:p>
            <a:r>
              <a:rPr lang="ru-RU" altLang="en-US"/>
              <a:t>убывания обилия.</a:t>
            </a:r>
            <a:endParaRPr lang="ru-RU" altLang="en-US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95" y="4368800"/>
            <a:ext cx="3981450" cy="238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6080"/>
            <a:ext cx="7772400" cy="730885"/>
          </a:xfrm>
        </p:spPr>
        <p:txBody>
          <a:bodyPr/>
          <a:p>
            <a:r>
              <a:rPr lang="ru-RU" altLang="en-US" sz="3600">
                <a:sym typeface="+mn-ea"/>
              </a:rPr>
              <a:t>Индекс разнообразия Симпсона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171575" y="1469390"/>
            <a:ext cx="6085205" cy="21075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11" name="Замещающее содержимое 10">
            <a:hlinkClick r:id="" action="ppaction://ole?verb=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1452880" y="1548765"/>
          <a:ext cx="5636260" cy="1945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028700" imgH="444500" progId="Equation.KSEE3">
                  <p:embed/>
                </p:oleObj>
              </mc:Choice>
              <mc:Fallback>
                <p:oleObj name="" r:id="rId1" imgW="1028700" imgH="444500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52880" y="1548765"/>
                        <a:ext cx="5636260" cy="1945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Текстовое поле 12"/>
          <p:cNvSpPr txBox="1"/>
          <p:nvPr/>
        </p:nvSpPr>
        <p:spPr>
          <a:xfrm>
            <a:off x="1171575" y="3932555"/>
            <a:ext cx="6174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Суть: </a:t>
            </a:r>
            <a:r>
              <a:rPr lang="ru-RU" altLang="en-US"/>
              <a:t>Какова вероятность того, что два случайно выбранных организма относятся к одному виду.</a:t>
            </a:r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7960"/>
            <a:ext cx="7772400" cy="574040"/>
          </a:xfrm>
        </p:spPr>
        <p:txBody>
          <a:bodyPr/>
          <a:p>
            <a:r>
              <a:rPr lang="en-US" altLang="ru-RU"/>
              <a:t>Индекс Шеннона</a:t>
            </a:r>
            <a:endParaRPr lang="en-US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395095"/>
            <a:ext cx="6428740" cy="200596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380490" y="3620770"/>
            <a:ext cx="60718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Изначально введен Клодом Шенноном в теории информации, как мера </a:t>
            </a:r>
            <a:r>
              <a:rPr lang="ru-RU" altLang="en-US" b="1"/>
              <a:t>энтропии сообщения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Размерность - «биты» 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165" y="105410"/>
            <a:ext cx="7772400" cy="574040"/>
          </a:xfrm>
        </p:spPr>
        <p:txBody>
          <a:bodyPr/>
          <a:p>
            <a:r>
              <a:rPr lang="ru-RU" altLang="en-US" sz="3200"/>
              <a:t>Что показывают индексы разнообразия?</a:t>
            </a:r>
            <a:endParaRPr lang="ru-RU" altLang="en-US" sz="32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1980" y="761365"/>
            <a:ext cx="8149590" cy="5824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985"/>
            <a:ext cx="7772400" cy="492760"/>
          </a:xfrm>
        </p:spPr>
        <p:txBody>
          <a:bodyPr/>
          <a:p>
            <a:r>
              <a:rPr lang="ru-RU" altLang="en-US" sz="3200"/>
              <a:t>Видовое разнообразие очень чуткий показатель</a:t>
            </a:r>
            <a:endParaRPr lang="ru-RU" altLang="en-US" sz="3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1013460"/>
            <a:ext cx="7156450" cy="42360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205980" y="1435100"/>
            <a:ext cx="17856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/>
              <a:t>Сосновые леса Фенноскандии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9530" y="5389245"/>
            <a:ext cx="2881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Изменение значений важных факторов приводит к изменениям в разнообразии</a:t>
            </a:r>
            <a:endParaRPr lang="ru-RU" alt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60" y="2948305"/>
            <a:ext cx="6244590" cy="370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72440"/>
            <a:ext cx="7886700" cy="606425"/>
          </a:xfrm>
        </p:spPr>
        <p:txBody>
          <a:bodyPr/>
          <a:p>
            <a:r>
              <a:rPr lang="ru-RU" altLang="en-US" sz="4400"/>
              <a:t>Рабочее определение </a:t>
            </a:r>
            <a:endParaRPr lang="ru-RU" altLang="en-US" sz="440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32130" y="1353185"/>
            <a:ext cx="7886700" cy="2434590"/>
          </a:xfrm>
        </p:spPr>
        <p:txBody>
          <a:bodyPr/>
          <a:p>
            <a:pPr marL="0" indent="0">
              <a:buNone/>
            </a:pPr>
            <a:r>
              <a:rPr lang="ru-RU" altLang="en-US" sz="3200" b="1">
                <a:sym typeface="+mn-ea"/>
              </a:rPr>
              <a:t>Сообщество </a:t>
            </a:r>
            <a:r>
              <a:rPr lang="ru-RU" altLang="en-US" sz="3200">
                <a:sym typeface="+mn-ea"/>
              </a:rPr>
              <a:t>- совокупность популяционных группировок разных видов, сосуществующих в одном местообитании.</a:t>
            </a:r>
            <a:endParaRPr lang="ru-RU" altLang="en-US" sz="3200"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406650"/>
            <a:ext cx="7772400" cy="1143000"/>
          </a:xfrm>
        </p:spPr>
        <p:txBody>
          <a:bodyPr/>
          <a:p>
            <a:r>
              <a:rPr lang="ru-RU" altLang="en-US"/>
              <a:t>Что определяет структуру сообщества?</a:t>
            </a:r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970"/>
            <a:ext cx="7772400" cy="1143000"/>
          </a:xfrm>
        </p:spPr>
        <p:txBody>
          <a:bodyPr/>
          <a:p>
            <a:r>
              <a:rPr lang="ru-RU" altLang="en-US" sz="2800"/>
              <a:t>Факторы, регулирующие структуру сообщества 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56335"/>
            <a:ext cx="7772400" cy="4939665"/>
          </a:xfrm>
        </p:spPr>
        <p:txBody>
          <a:bodyPr/>
          <a:p>
            <a:r>
              <a:rPr lang="ru-RU" altLang="en-US" sz="2400"/>
              <a:t>Параметры биотопа (система абиотически факторов)</a:t>
            </a:r>
            <a:endParaRPr lang="ru-RU" altLang="en-US" sz="2400"/>
          </a:p>
          <a:p>
            <a:r>
              <a:rPr lang="ru-RU" altLang="en-US" sz="2400"/>
              <a:t>Трофические связи между видами сообщества</a:t>
            </a:r>
            <a:endParaRPr lang="ru-RU" altLang="en-US" sz="2400"/>
          </a:p>
          <a:p>
            <a:r>
              <a:rPr lang="ru-RU" altLang="en-US" sz="2400"/>
              <a:t>Конкурентные отношения между видами</a:t>
            </a:r>
            <a:endParaRPr lang="ru-RU" altLang="en-US" sz="2400"/>
          </a:p>
          <a:p>
            <a:r>
              <a:rPr lang="ru-RU" altLang="en-US" sz="2400"/>
              <a:t>Создание биогенной среды</a:t>
            </a:r>
            <a:endParaRPr lang="ru-RU" altLang="en-US" sz="2400"/>
          </a:p>
          <a:p>
            <a:r>
              <a:rPr lang="ru-RU" altLang="en-US" sz="2400"/>
              <a:t>Прочие отношения </a:t>
            </a:r>
            <a:endParaRPr lang="ru-RU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9215"/>
            <a:ext cx="7772400" cy="1143000"/>
          </a:xfrm>
        </p:spPr>
        <p:txBody>
          <a:bodyPr/>
          <a:p>
            <a:r>
              <a:rPr lang="ru-RU" altLang="en-US" sz="3200"/>
              <a:t>Бывают богатые и бедные сообщества</a:t>
            </a:r>
            <a:endParaRPr lang="ru-RU" altLang="en-US" sz="3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" y="1056640"/>
            <a:ext cx="4479290" cy="30086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0" y="1106170"/>
            <a:ext cx="4445000" cy="295910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79705" y="4207510"/>
            <a:ext cx="4248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Десятки видов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612640" y="4207510"/>
            <a:ext cx="4248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Сотни видов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124835" y="5252085"/>
            <a:ext cx="2894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/>
              <a:t>Почему?</a:t>
            </a:r>
            <a:endParaRPr lang="ru-RU" altLang="en-US"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585" y="1908810"/>
            <a:ext cx="7772400" cy="1143000"/>
          </a:xfrm>
        </p:spPr>
        <p:txBody>
          <a:bodyPr/>
          <a:p>
            <a:r>
              <a:rPr lang="ru-RU" altLang="en-US" sz="3600"/>
              <a:t>Экологические ниши и структура сообщества</a:t>
            </a:r>
            <a:endParaRPr lang="ru-RU" altLang="en-US" sz="36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172845" y="3244850"/>
            <a:ext cx="66929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>
                <a:sym typeface="+mn-ea"/>
              </a:rPr>
              <a:t>Роль конкуренции в формировании структуры сообщества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6520"/>
            <a:ext cx="7772400" cy="730885"/>
          </a:xfrm>
        </p:spPr>
        <p:txBody>
          <a:bodyPr/>
          <a:p>
            <a:r>
              <a:rPr lang="ru-RU" altLang="en-US"/>
              <a:t>Гипотеза упаковки ниш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0" y="955040"/>
            <a:ext cx="8368665" cy="46469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08940" y="5775325"/>
            <a:ext cx="8339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Экологические ниши «упакованы» в пространство лицензии. </a:t>
            </a:r>
            <a:endParaRPr lang="ru-RU" altLang="en-US"/>
          </a:p>
          <a:p>
            <a:r>
              <a:rPr lang="ru-RU" altLang="en-US"/>
              <a:t>Чем шире экологические ниши, тем меньше видов можно «упаковать» в рамках лицензии.  </a:t>
            </a:r>
            <a:endParaRPr lang="en-US" alt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6435" y="41275"/>
            <a:ext cx="7772400" cy="1143000"/>
          </a:xfrm>
        </p:spPr>
        <p:txBody>
          <a:bodyPr/>
          <a:p>
            <a:r>
              <a:rPr lang="ru-RU" altLang="en-US" sz="3200"/>
              <a:t>Почему разнообразие изменяется при</a:t>
            </a:r>
            <a:br>
              <a:rPr lang="ru-RU" altLang="en-US" sz="3200"/>
            </a:br>
            <a:r>
              <a:rPr lang="ru-RU" altLang="en-US" sz="3200"/>
              <a:t>нарушениях?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05" y="1075055"/>
            <a:ext cx="8733790" cy="57010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6435" y="41275"/>
            <a:ext cx="7772400" cy="1143000"/>
          </a:xfrm>
        </p:spPr>
        <p:txBody>
          <a:bodyPr/>
          <a:p>
            <a:r>
              <a:rPr lang="ru-RU" altLang="en-US" sz="3200"/>
              <a:t>Почему разнообразие изменяется при</a:t>
            </a:r>
            <a:br>
              <a:rPr lang="ru-RU" altLang="en-US" sz="3200"/>
            </a:br>
            <a:r>
              <a:rPr lang="ru-RU" altLang="en-US" sz="3200"/>
              <a:t>нарушениях?</a:t>
            </a:r>
            <a:endParaRPr lang="ru-RU" altLang="en-US" sz="32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b="3878"/>
          <a:stretch>
            <a:fillRect/>
          </a:stretch>
        </p:blipFill>
        <p:spPr>
          <a:xfrm>
            <a:off x="466090" y="1184275"/>
            <a:ext cx="7812405" cy="56038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ru-RU" altLang="en-US"/>
              <a:t>Особенные виды сообщества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557520" y="168275"/>
            <a:ext cx="30530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All animals are equal, but some animals are more equal than others.</a:t>
            </a:r>
            <a:endParaRPr lang="ru-RU" altLang="en-US"/>
          </a:p>
          <a:p>
            <a:pPr algn="r"/>
            <a:r>
              <a:rPr lang="ru-RU" altLang="en-US"/>
              <a:t>George Orwell</a:t>
            </a:r>
            <a:endParaRPr lang="ru-RU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665" y="142240"/>
            <a:ext cx="7772400" cy="1143000"/>
          </a:xfrm>
        </p:spPr>
        <p:txBody>
          <a:bodyPr/>
          <a:p>
            <a:r>
              <a:rPr lang="ru-RU" altLang="en-US" sz="2800"/>
              <a:t>Термины, используемые для обозначения «особенных» видов в сообществах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21665" y="1285240"/>
            <a:ext cx="7772400" cy="4114800"/>
          </a:xfrm>
        </p:spPr>
        <p:txBody>
          <a:bodyPr/>
          <a:p>
            <a:r>
              <a:rPr lang="ru-RU" altLang="en-US"/>
              <a:t>Доминанты</a:t>
            </a:r>
            <a:endParaRPr lang="ru-RU" altLang="en-US"/>
          </a:p>
          <a:p>
            <a:r>
              <a:rPr lang="ru-RU" altLang="en-US"/>
              <a:t>Эдификаторы</a:t>
            </a:r>
            <a:endParaRPr lang="ru-RU" altLang="en-US"/>
          </a:p>
          <a:p>
            <a:r>
              <a:rPr lang="ru-RU" altLang="en-US"/>
              <a:t>Foundation species</a:t>
            </a:r>
            <a:endParaRPr lang="ru-RU" altLang="en-US"/>
          </a:p>
          <a:p>
            <a:r>
              <a:rPr lang="ru-RU" altLang="en-US"/>
              <a:t>Ecosystem engineers</a:t>
            </a:r>
            <a:endParaRPr lang="ru-RU" altLang="en-US"/>
          </a:p>
          <a:p>
            <a:r>
              <a:rPr lang="ru-RU" altLang="en-US"/>
              <a:t>Keystone species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9055"/>
            <a:ext cx="7772400" cy="556895"/>
          </a:xfrm>
        </p:spPr>
        <p:txBody>
          <a:bodyPr/>
          <a:p>
            <a:r>
              <a:rPr lang="ru-RU" altLang="en-US" sz="3200"/>
              <a:t>Очень тонкие отличия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8630" y="742950"/>
            <a:ext cx="8465820" cy="5353050"/>
          </a:xfrm>
        </p:spPr>
        <p:txBody>
          <a:bodyPr/>
          <a:p>
            <a:r>
              <a:rPr lang="ru-RU" altLang="en-US" sz="2400" i="1"/>
              <a:t>Доминанты </a:t>
            </a:r>
            <a:r>
              <a:rPr lang="ru-RU" altLang="en-US" sz="2400"/>
              <a:t>- организмы имеющие самые высокие показатели обилия в сообществе.</a:t>
            </a:r>
            <a:endParaRPr lang="ru-RU" altLang="en-US" sz="2400"/>
          </a:p>
          <a:p>
            <a:endParaRPr lang="ru-RU" altLang="en-US" sz="2400"/>
          </a:p>
          <a:p>
            <a:r>
              <a:rPr lang="ru-RU" altLang="en-US" sz="2400" i="1"/>
              <a:t>Эдификаторы</a:t>
            </a:r>
            <a:r>
              <a:rPr lang="ru-RU" altLang="en-US" sz="2400"/>
              <a:t> - организмы, которые создают внутриценотическую среду, параметры которой отличается от параметров среды вне сообщества.</a:t>
            </a:r>
            <a:endParaRPr lang="ru-RU" altLang="en-US" sz="2400"/>
          </a:p>
          <a:p>
            <a:r>
              <a:rPr lang="ru-RU" altLang="en-US" sz="2400" i="1"/>
              <a:t>Foundation species </a:t>
            </a:r>
            <a:r>
              <a:rPr lang="ru-RU" altLang="en-US" sz="2400"/>
              <a:t>- влиятельные организмы, которые оказывают положительное влияние на виды, сосуществующие с ними.</a:t>
            </a:r>
            <a:endParaRPr lang="ru-RU" altLang="en-US" sz="2400"/>
          </a:p>
          <a:p>
            <a:r>
              <a:rPr lang="ru-RU" altLang="en-US" sz="2400" i="1"/>
              <a:t>Ecosystem engineers</a:t>
            </a:r>
            <a:r>
              <a:rPr lang="ru-RU" altLang="en-US" sz="2400"/>
              <a:t> - организмы, которые изменяют  поддерживают и/или создают среду обитания (главным образом, за счет создания живых или неживых структур).</a:t>
            </a:r>
            <a:endParaRPr lang="ru-RU" altLang="en-US" sz="2400"/>
          </a:p>
          <a:p>
            <a:endParaRPr lang="ru-RU" altLang="en-US" sz="2400" i="1"/>
          </a:p>
          <a:p>
            <a:r>
              <a:rPr lang="ru-RU" altLang="en-US" sz="2400" i="1"/>
              <a:t>Keystone species</a:t>
            </a:r>
            <a:r>
              <a:rPr lang="ru-RU" altLang="en-US" sz="2400"/>
              <a:t> - виды, которые оказывают влияние на окружающую среду непропорционально своему обилию.</a:t>
            </a:r>
            <a:endParaRPr lang="ru-RU" altLang="en-US" sz="2400"/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113030" y="1941830"/>
            <a:ext cx="354965" cy="3431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Левая фигурная скобка 4"/>
          <p:cNvSpPr/>
          <p:nvPr/>
        </p:nvSpPr>
        <p:spPr>
          <a:xfrm rot="10800000">
            <a:off x="8563610" y="1941830"/>
            <a:ext cx="354965" cy="34150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130" y="206375"/>
            <a:ext cx="7886700" cy="808355"/>
          </a:xfrm>
        </p:spPr>
        <p:txBody>
          <a:bodyPr/>
          <a:p>
            <a:r>
              <a:rPr lang="ru-RU" altLang="en-US" sz="4000"/>
              <a:t>Синтаксономия </a:t>
            </a:r>
            <a:endParaRPr lang="ru-RU" altLang="en-US" sz="400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532130" y="1114425"/>
            <a:ext cx="7886700" cy="4506595"/>
          </a:xfrm>
        </p:spPr>
        <p:txBody>
          <a:bodyPr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3200">
                <a:sym typeface="+mn-ea"/>
              </a:rPr>
              <a:t>В разных участках можно наблюдать одни и те же сочетания видов.</a:t>
            </a:r>
            <a:endParaRPr lang="ru-RU" altLang="en-US" sz="3200"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3200">
                <a:sym typeface="+mn-ea"/>
              </a:rPr>
              <a:t>Эти сочетания воспроизводятся во временных рядах.</a:t>
            </a:r>
            <a:endParaRPr lang="ru-RU" altLang="en-US" sz="3200"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3200">
                <a:sym typeface="+mn-ea"/>
              </a:rPr>
              <a:t>На разных материках сообщества в чем-то сходны.</a:t>
            </a:r>
            <a:endParaRPr lang="ru-RU" altLang="en-US" sz="3200"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3200">
                <a:sym typeface="+mn-ea"/>
              </a:rPr>
              <a:t>Многообразие закономерно.</a:t>
            </a:r>
            <a:endParaRPr lang="ru-RU" altLang="en-US" sz="3200"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3200">
                <a:sym typeface="+mn-ea"/>
              </a:rPr>
              <a:t>Возможен синтаксономический анализ.</a:t>
            </a:r>
            <a:endParaRPr lang="ru-RU" altLang="en-US" sz="3200">
              <a:sym typeface="+mn-ea"/>
            </a:endParaRPr>
          </a:p>
          <a:p>
            <a:pPr marL="457200" indent="-457200">
              <a:buNone/>
            </a:pPr>
            <a:endParaRPr lang="ru-RU" alt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5885"/>
            <a:ext cx="7772400" cy="1143000"/>
          </a:xfrm>
        </p:spPr>
        <p:txBody>
          <a:bodyPr/>
          <a:p>
            <a:r>
              <a:rPr lang="ru-RU" altLang="en-US" sz="3200"/>
              <a:t>Визуализация изменений сообществ под</a:t>
            </a:r>
            <a:br>
              <a:rPr lang="ru-RU" altLang="en-US" sz="3200"/>
            </a:br>
            <a:r>
              <a:rPr lang="ru-RU" altLang="en-US" sz="3200"/>
              <a:t>влиянием эдификатора</a:t>
            </a:r>
            <a:endParaRPr lang="ru-RU" altLang="en-US" sz="32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0800" y="1238885"/>
            <a:ext cx="391668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Присутствие мощного эдификатора (мидий) существенно изменяет структуру сообщества илисто-песчаного пляжа.</a:t>
            </a:r>
            <a:endParaRPr lang="ru-RU" altLang="en-US"/>
          </a:p>
        </p:txBody>
      </p:sp>
      <p:pic>
        <p:nvPicPr>
          <p:cNvPr id="12" name="Замещающее содержимое 11"/>
          <p:cNvPicPr>
            <a:picLocks noChangeAspect="1"/>
          </p:cNvPicPr>
          <p:nvPr>
            <p:ph sz="half" idx="1"/>
          </p:nvPr>
        </p:nvPicPr>
        <p:blipFill>
          <a:blip r:embed="rId1"/>
          <a:srcRect l="4525" t="7818"/>
          <a:stretch>
            <a:fillRect/>
          </a:stretch>
        </p:blipFill>
        <p:spPr>
          <a:xfrm>
            <a:off x="5068570" y="3739515"/>
            <a:ext cx="3891280" cy="2842895"/>
          </a:xfrm>
          <a:prstGeom prst="rect">
            <a:avLst/>
          </a:prstGeom>
        </p:spPr>
      </p:pic>
      <p:pic>
        <p:nvPicPr>
          <p:cNvPr id="14" name="Замещающее содержимое 13"/>
          <p:cNvPicPr>
            <a:picLocks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0165" y="2949575"/>
            <a:ext cx="4928870" cy="3696970"/>
          </a:xfrm>
          <a:prstGeom prst="rect">
            <a:avLst/>
          </a:prstGeom>
        </p:spPr>
      </p:pic>
      <p:pic>
        <p:nvPicPr>
          <p:cNvPr id="13" name="Замещающее содержимое 12"/>
          <p:cNvPicPr>
            <a:picLocks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028440" y="1678940"/>
            <a:ext cx="4356100" cy="1932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13970"/>
            <a:ext cx="7772400" cy="622935"/>
          </a:xfrm>
        </p:spPr>
        <p:txBody>
          <a:bodyPr/>
          <a:p>
            <a:r>
              <a:rPr lang="ru-RU" altLang="en-US" sz="3200"/>
              <a:t>Эдификаторы и ассектаторы</a:t>
            </a:r>
            <a:endParaRPr lang="ru-RU" altLang="en-US" sz="32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06730" y="5551805"/>
            <a:ext cx="81286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Среду, создаваемую эдификаторами, заселяют виды-ассектаторы</a:t>
            </a:r>
            <a:endParaRPr lang="ru-RU" altLang="en-US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" y="808355"/>
            <a:ext cx="812863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642620"/>
          </a:xfrm>
        </p:spPr>
        <p:txBody>
          <a:bodyPr/>
          <a:p>
            <a:r>
              <a:rPr lang="ru-RU" altLang="en-US" sz="3600">
                <a:sym typeface="+mn-ea"/>
              </a:rPr>
              <a:t>Ecosystem engineers</a:t>
            </a:r>
            <a:br>
              <a:rPr lang="ru-RU" altLang="en-US" sz="3600"/>
            </a:br>
            <a:endParaRPr lang="ru-RU" altLang="en-US" sz="36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47040" y="802640"/>
            <a:ext cx="3530600" cy="265366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072890" y="802640"/>
            <a:ext cx="4408170" cy="265303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88265" y="4130675"/>
            <a:ext cx="38354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Виды-экосистемные инженеры создают конструкции, которые изменяют характер биотопа, увеличивая в нем структурную сложность (</a:t>
            </a:r>
            <a:r>
              <a:rPr lang="en-US" altLang="en-US"/>
              <a:t>structure complexity). </a:t>
            </a:r>
            <a:r>
              <a:rPr lang="ru-RU" altLang="en-US"/>
              <a:t>В более сложной среде складывается более разнообразное сообщество.</a:t>
            </a:r>
            <a:endParaRPr lang="ru-RU" altLang="en-US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435" y="3515995"/>
            <a:ext cx="4994910" cy="33299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Замещающее содержимое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010" y="944245"/>
            <a:ext cx="8919845" cy="433705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0010" y="301625"/>
            <a:ext cx="8884285" cy="642620"/>
          </a:xfrm>
        </p:spPr>
        <p:txBody>
          <a:bodyPr/>
          <a:p>
            <a:r>
              <a:rPr lang="en-US" altLang="ru-RU" sz="2800"/>
              <a:t>Facilitation: </a:t>
            </a:r>
            <a:r>
              <a:rPr lang="ru-RU" altLang="en-US" sz="2800"/>
              <a:t>синойкия в среде экосистемных инженеров</a:t>
            </a:r>
            <a:br>
              <a:rPr lang="ru-RU" altLang="en-US" sz="2800"/>
            </a:br>
            <a:endParaRPr lang="ru-RU" altLang="en-US" sz="280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03835" y="5400675"/>
            <a:ext cx="87604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Присутствие видов-экосистемных инженеров приводит к каскаду эффектов: моллюски создают барьер на пути волн -</a:t>
            </a:r>
            <a:r>
              <a:rPr lang="en-US" altLang="en-US"/>
              <a:t>&gt; </a:t>
            </a:r>
            <a:r>
              <a:rPr lang="ru-RU" altLang="en-US"/>
              <a:t>это способствует стабилизации осадка -</a:t>
            </a:r>
            <a:r>
              <a:rPr lang="en-US" altLang="en-US"/>
              <a:t>&gt;</a:t>
            </a:r>
            <a:r>
              <a:rPr lang="ru-RU" altLang="en-US"/>
              <a:t> растения, поселяющиеся в стабильном грунте, стабилизируют береговую линию. Каждый из видов-инженеров создает среду благоприятную для многих других видов. </a:t>
            </a:r>
            <a:r>
              <a:rPr lang="en-US" altLang="en-US"/>
              <a:t> </a:t>
            </a:r>
            <a:endParaRPr lang="en-U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69215"/>
            <a:ext cx="7772400" cy="628650"/>
          </a:xfrm>
        </p:spPr>
        <p:txBody>
          <a:bodyPr/>
          <a:p>
            <a:r>
              <a:rPr lang="ru-RU" altLang="en-US" sz="3600"/>
              <a:t>Ключевые виды (Keystone species)</a:t>
            </a:r>
            <a:endParaRPr lang="ru-RU" altLang="en-US" sz="3600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6355" y="1477645"/>
            <a:ext cx="6172200" cy="410337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2"/>
          <a:srcRect t="40513"/>
          <a:stretch>
            <a:fillRect/>
          </a:stretch>
        </p:blipFill>
        <p:spPr>
          <a:xfrm>
            <a:off x="3691255" y="936625"/>
            <a:ext cx="5441315" cy="360616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-8890" y="5581015"/>
            <a:ext cx="8840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Морские звезды, выедая мидий, освобождают участки скал для поселения большего количества видов, использующих твердый субстрат и конкурирующих с мидиями. Хищник снижает пресс конкурентных отношений, что приводит к росту разнообразия.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"/>
            <a:ext cx="7772400" cy="456565"/>
          </a:xfrm>
        </p:spPr>
        <p:txBody>
          <a:bodyPr/>
          <a:p>
            <a:r>
              <a:rPr lang="ru-RU" altLang="en-US" sz="3200"/>
              <a:t>Все несколько сложнее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b="27284"/>
          <a:stretch>
            <a:fillRect/>
          </a:stretch>
        </p:blipFill>
        <p:spPr>
          <a:xfrm>
            <a:off x="4044950" y="478790"/>
            <a:ext cx="5039995" cy="13239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1802130"/>
            <a:ext cx="6663690" cy="500316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753225" y="1832610"/>
            <a:ext cx="228346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Хищник, выедая вид-эдификатор приводит к снижению разнообразия сообщества в целом, так как эдификатор создает среду для сосуществующих видов. </a:t>
            </a:r>
            <a:endParaRPr lang="ru-RU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3020"/>
            <a:ext cx="7772400" cy="1143000"/>
          </a:xfrm>
        </p:spPr>
        <p:txBody>
          <a:bodyPr/>
          <a:p>
            <a:r>
              <a:rPr lang="ru-RU" altLang="en-US" sz="2800"/>
              <a:t>Пасущиеся копытные не дают сформироваться более разнообразным и сложным сообществам</a:t>
            </a:r>
            <a:endParaRPr lang="ru-RU" altLang="en-US" sz="2800"/>
          </a:p>
        </p:txBody>
      </p:sp>
      <p:pic>
        <p:nvPicPr>
          <p:cNvPr id="5" name="Изображение 4" descr="IMG_04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1463040"/>
            <a:ext cx="4113530" cy="3085465"/>
          </a:xfrm>
          <a:prstGeom prst="rect">
            <a:avLst/>
          </a:prstGeom>
        </p:spPr>
      </p:pic>
      <p:pic>
        <p:nvPicPr>
          <p:cNvPr id="6" name="Изображение 5" descr="IMG_34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10" y="1463040"/>
            <a:ext cx="4112895" cy="3085465"/>
          </a:xfrm>
          <a:prstGeom prst="rect">
            <a:avLst/>
          </a:prstGeom>
        </p:spPr>
      </p:pic>
      <p:pic>
        <p:nvPicPr>
          <p:cNvPr id="7" name="Изображение 6" descr="IMG_36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4723765"/>
            <a:ext cx="2818765" cy="2113915"/>
          </a:xfrm>
          <a:prstGeom prst="rect">
            <a:avLst/>
          </a:prstGeom>
        </p:spPr>
      </p:pic>
      <p:pic>
        <p:nvPicPr>
          <p:cNvPr id="8" name="Изображение 7" descr="IMG_00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" y="4723765"/>
            <a:ext cx="2806065" cy="210439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194435" y="1099820"/>
            <a:ext cx="2153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Саванна в ноябре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337175" y="1099820"/>
            <a:ext cx="2153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Саванна в марте</a:t>
            </a:r>
            <a:endParaRPr lang="ru-RU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165" y="306705"/>
            <a:ext cx="7772400" cy="694055"/>
          </a:xfrm>
        </p:spPr>
        <p:txBody>
          <a:bodyPr/>
          <a:p>
            <a:r>
              <a:rPr lang="ru-RU" altLang="en-US" sz="3600">
                <a:sym typeface="+mn-ea"/>
              </a:rPr>
              <a:t>Ключевые виды (Keystone species)</a:t>
            </a:r>
            <a:br>
              <a:rPr lang="ru-RU" altLang="en-US"/>
            </a:b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6365" y="1000760"/>
            <a:ext cx="8890000" cy="58381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248910" y="608965"/>
            <a:ext cx="37674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Хищник (калан) сдерживает рост численности другого потребителя (морские ежи), что приводит к росту разнообразия сообщества.</a:t>
            </a:r>
            <a:endParaRPr lang="ru-RU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02285"/>
          </a:xfrm>
        </p:spPr>
        <p:txBody>
          <a:bodyPr/>
          <a:p>
            <a:r>
              <a:rPr lang="en-US" altLang="ru-RU" sz="3600"/>
              <a:t>Who is who?</a:t>
            </a:r>
            <a:endParaRPr lang="en-US" altLang="ru-RU" sz="36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7815" y="681355"/>
            <a:ext cx="8740775" cy="60407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90700"/>
            <a:ext cx="7772400" cy="1143000"/>
          </a:xfrm>
        </p:spPr>
        <p:txBody>
          <a:bodyPr/>
          <a:p>
            <a:r>
              <a:rPr lang="ru-RU" altLang="en-US"/>
              <a:t>Попробуем разобраться с мидиевой банкой...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5410"/>
            <a:ext cx="7772400" cy="638810"/>
          </a:xfrm>
        </p:spPr>
        <p:txBody>
          <a:bodyPr/>
          <a:p>
            <a:r>
              <a:rPr lang="ru-RU" altLang="en-US" sz="3600"/>
              <a:t>«Организмизм» VS «Континуализм»</a:t>
            </a:r>
            <a:endParaRPr lang="ru-RU" altLang="en-US" sz="36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0" y="3349625"/>
            <a:ext cx="40265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Сообщество - система</a:t>
            </a:r>
            <a:endParaRPr lang="ru-RU" altLang="en-US"/>
          </a:p>
          <a:p>
            <a:r>
              <a:rPr lang="ru-RU" altLang="en-US"/>
              <a:t>взаимосвязанных организмов,</a:t>
            </a:r>
            <a:endParaRPr lang="ru-RU" altLang="en-US"/>
          </a:p>
          <a:p>
            <a:r>
              <a:rPr lang="ru-RU" altLang="en-US"/>
              <a:t>прошедших длительную</a:t>
            </a:r>
            <a:endParaRPr lang="ru-RU" altLang="en-US"/>
          </a:p>
          <a:p>
            <a:r>
              <a:rPr lang="ru-RU" altLang="en-US"/>
              <a:t>коэволюцию. «Суперорганизм».</a:t>
            </a:r>
            <a:endParaRPr lang="ru-RU" altLang="en-US"/>
          </a:p>
          <a:p>
            <a:r>
              <a:rPr lang="ru-RU" altLang="en-US"/>
              <a:t>Сообщества - реальные единицы</a:t>
            </a:r>
            <a:endParaRPr lang="ru-RU" altLang="en-US"/>
          </a:p>
          <a:p>
            <a:r>
              <a:rPr lang="ru-RU" altLang="en-US"/>
              <a:t>существования жизни.</a:t>
            </a:r>
            <a:endParaRPr lang="ru-RU" altLang="en-US"/>
          </a:p>
          <a:p>
            <a:r>
              <a:rPr lang="ru-RU" altLang="en-US"/>
              <a:t>Взаимоотношения между</a:t>
            </a:r>
            <a:endParaRPr lang="ru-RU" altLang="en-US"/>
          </a:p>
          <a:p>
            <a:r>
              <a:rPr lang="ru-RU" altLang="en-US"/>
              <a:t>организмами первичны. </a:t>
            </a:r>
            <a:endParaRPr lang="ru-RU" altLang="en-US"/>
          </a:p>
          <a:p>
            <a:endParaRPr lang="ru-RU" altLang="en-US"/>
          </a:p>
          <a:p>
            <a:r>
              <a:rPr lang="ru-RU" altLang="ru-RU"/>
              <a:t>Существуют реальные синтаксономические единицы - «ассоциации».</a:t>
            </a:r>
            <a:endParaRPr lang="ru-RU" alt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802505" y="3349625"/>
            <a:ext cx="413512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Сообщество - совокупность</a:t>
            </a:r>
            <a:endParaRPr lang="ru-RU" altLang="en-US"/>
          </a:p>
          <a:p>
            <a:r>
              <a:rPr lang="ru-RU" altLang="en-US"/>
              <a:t>популяций отдельных видов,</a:t>
            </a:r>
            <a:endParaRPr lang="ru-RU" altLang="en-US"/>
          </a:p>
          <a:p>
            <a:r>
              <a:rPr lang="ru-RU" altLang="en-US"/>
              <a:t>которые относительно</a:t>
            </a:r>
            <a:endParaRPr lang="ru-RU" altLang="en-US"/>
          </a:p>
          <a:p>
            <a:r>
              <a:rPr lang="ru-RU" altLang="en-US"/>
              <a:t>независимо распределены вдоль</a:t>
            </a:r>
            <a:endParaRPr lang="ru-RU" altLang="en-US"/>
          </a:p>
          <a:p>
            <a:r>
              <a:rPr lang="ru-RU" altLang="en-US"/>
              <a:t>градиентов факторов.</a:t>
            </a:r>
            <a:endParaRPr lang="ru-RU" altLang="en-US"/>
          </a:p>
          <a:p>
            <a:r>
              <a:rPr lang="ru-RU" altLang="en-US"/>
              <a:t>Сообщества формальные</a:t>
            </a:r>
            <a:endParaRPr lang="ru-RU" altLang="en-US"/>
          </a:p>
          <a:p>
            <a:r>
              <a:rPr lang="ru-RU" altLang="en-US"/>
              <a:t>группировки. Взаимоотношения</a:t>
            </a:r>
            <a:endParaRPr lang="ru-RU" altLang="en-US"/>
          </a:p>
          <a:p>
            <a:r>
              <a:rPr lang="ru-RU" altLang="en-US"/>
              <a:t>вторичны.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Синтаксономия условна.</a:t>
            </a:r>
            <a:endParaRPr lang="ru-RU" alt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052830"/>
            <a:ext cx="9144000" cy="2087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" y="1078230"/>
            <a:ext cx="4444365" cy="20167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1144270"/>
            <a:ext cx="4450080" cy="18789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705" y="2853055"/>
            <a:ext cx="215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4730750" y="2807335"/>
            <a:ext cx="215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955" y="-15875"/>
            <a:ext cx="9185910" cy="6889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9690"/>
            <a:ext cx="7772400" cy="1143000"/>
          </a:xfrm>
        </p:spPr>
        <p:txBody>
          <a:bodyPr/>
          <a:p>
            <a:r>
              <a:rPr lang="ru-RU" altLang="en-US" sz="4000"/>
              <a:t>Пространственная выраженность сообществ</a:t>
            </a:r>
            <a:endParaRPr lang="ru-RU" altLang="en-US" sz="40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609090"/>
            <a:ext cx="3912235" cy="4114800"/>
          </a:xfrm>
        </p:spPr>
        <p:txBody>
          <a:bodyPr/>
          <a:p>
            <a:r>
              <a:rPr lang="ru-RU" altLang="en-US"/>
              <a:t>«Организмизм» - относительно дискретные границы между сообществами</a:t>
            </a:r>
            <a:endParaRPr lang="ru-RU" altLang="en-US"/>
          </a:p>
        </p:txBody>
      </p:sp>
      <p:sp>
        <p:nvSpPr>
          <p:cNvPr id="4" name="Замещающее содержимое 2"/>
          <p:cNvSpPr>
            <a:spLocks noGrp="1"/>
          </p:cNvSpPr>
          <p:nvPr/>
        </p:nvSpPr>
        <p:spPr>
          <a:xfrm>
            <a:off x="4902835" y="1592580"/>
            <a:ext cx="3912235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/>
              <a:t>«Континуализм» - непрерывный биоценотический покров, границы размыты</a:t>
            </a:r>
            <a:endParaRPr lang="en-US" alt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495"/>
            <a:ext cx="7772400" cy="520065"/>
          </a:xfrm>
        </p:spPr>
        <p:txBody>
          <a:bodyPr/>
          <a:p>
            <a:r>
              <a:rPr lang="ru-RU" altLang="en-US" sz="4000"/>
              <a:t>Взгляд практика...</a:t>
            </a:r>
            <a:endParaRPr lang="ru-RU" altLang="en-US" sz="40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48640" y="543560"/>
            <a:ext cx="8350250" cy="5140960"/>
          </a:xfrm>
        </p:spPr>
        <p:txBody>
          <a:bodyPr/>
          <a:p>
            <a:r>
              <a:rPr lang="ru-RU" altLang="en-US" sz="2400"/>
              <a:t>Популяция - обычно рассматривается, как «одномерный» объект, характеризующийся обилием популяционной группировки.</a:t>
            </a:r>
            <a:endParaRPr lang="ru-RU" altLang="en-US" sz="2400"/>
          </a:p>
          <a:p>
            <a:r>
              <a:rPr lang="ru-RU" altLang="en-US" sz="2400"/>
              <a:t>Проблем с идентификацией объекта исследования в демэкологии нет.</a:t>
            </a:r>
            <a:endParaRPr lang="ru-RU" altLang="en-US" sz="2400"/>
          </a:p>
          <a:p>
            <a:r>
              <a:rPr lang="ru-RU" altLang="en-US" sz="2400"/>
              <a:t> Все понимают, что такое популяционные группировки (пусть даже и разных разновидностей).</a:t>
            </a:r>
            <a:endParaRPr lang="ru-RU" altLang="en-US" sz="2400"/>
          </a:p>
          <a:p>
            <a:r>
              <a:rPr lang="ru-RU" altLang="en-US" sz="2400"/>
              <a:t>Можно анализировать структуру и динамику популяционных группировок, их связь с параметрами среды.</a:t>
            </a:r>
            <a:endParaRPr lang="ru-RU" altLang="en-US" sz="2400"/>
          </a:p>
          <a:p>
            <a:r>
              <a:rPr lang="ru-RU" altLang="en-US" sz="2400"/>
              <a:t> Можно строить модели, описывающие поведение популяций.</a:t>
            </a:r>
            <a:endParaRPr lang="ru-RU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1290"/>
            <a:ext cx="7772400" cy="730885"/>
          </a:xfrm>
        </p:spPr>
        <p:txBody>
          <a:bodyPr/>
          <a:p>
            <a:r>
              <a:rPr lang="ru-RU" altLang="en-US" sz="4000">
                <a:sym typeface="+mn-ea"/>
              </a:rPr>
              <a:t>Взгляд практика...</a:t>
            </a:r>
            <a:br>
              <a:rPr lang="ru-RU" altLang="en-US" sz="4000"/>
            </a:br>
            <a:endParaRPr lang="ru-RU" altLang="en-US" sz="40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560070"/>
            <a:ext cx="7772400" cy="5535930"/>
          </a:xfrm>
        </p:spPr>
        <p:txBody>
          <a:bodyPr/>
          <a:p>
            <a:r>
              <a:rPr lang="ru-RU" altLang="en-US" sz="2400"/>
              <a:t>Сообщество - это n-мерный объект, представленный в гиперпространстве обилий видов.</a:t>
            </a:r>
            <a:endParaRPr lang="ru-RU" altLang="en-US" sz="2400"/>
          </a:p>
          <a:p>
            <a:r>
              <a:rPr lang="ru-RU" altLang="en-US" sz="2400"/>
              <a:t>Этот объект можно визуализировать средствами многомерной статистики.</a:t>
            </a:r>
            <a:endParaRPr lang="ru-RU" altLang="en-US" sz="2400"/>
          </a:p>
          <a:p>
            <a:r>
              <a:rPr lang="ru-RU" altLang="en-US" sz="2400"/>
              <a:t>Можно изучать поведение и организацию этого объекта, используя математический аппарат.</a:t>
            </a:r>
            <a:endParaRPr lang="ru-RU" altLang="en-US" sz="2400"/>
          </a:p>
          <a:p>
            <a:r>
              <a:rPr lang="ru-RU" altLang="en-US" sz="2400"/>
              <a:t>Можно анализировать взаимосвязи видов, входящих в состав этого сообщества, на основе наблюдений и экспериментов.</a:t>
            </a:r>
            <a:endParaRPr lang="ru-RU" altLang="en-US" sz="2400"/>
          </a:p>
          <a:p>
            <a:r>
              <a:rPr lang="ru-RU" altLang="en-US" sz="2400"/>
              <a:t>Можно анализировать связь свойств этого объекта с параметрами среды.</a:t>
            </a:r>
            <a:endParaRPr lang="ru-RU" altLang="en-US" sz="2400"/>
          </a:p>
          <a:p>
            <a:r>
              <a:rPr lang="ru-RU" altLang="en-US" sz="2400"/>
              <a:t>Можно анализировать роль тех или иных связей в изменении свойств n-мерного объекта.</a:t>
            </a:r>
            <a:endParaRPr lang="ru-RU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6995"/>
            <a:ext cx="7772400" cy="584200"/>
          </a:xfrm>
        </p:spPr>
        <p:txBody>
          <a:bodyPr/>
          <a:p>
            <a:r>
              <a:rPr lang="ru-RU" altLang="en-US" sz="3200"/>
              <a:t>Сообщество для практика - это таблица</a:t>
            </a:r>
            <a:endParaRPr lang="ru-RU" altLang="en-US" sz="320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781050"/>
            <a:ext cx="9098915" cy="5118735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3589655" y="909320"/>
            <a:ext cx="1964055" cy="915670"/>
          </a:xfrm>
          <a:prstGeom prst="wedgeRectCallout">
            <a:avLst>
              <a:gd name="adj1" fmla="val -129631"/>
              <a:gd name="adj2" fmla="val 1029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altLang="en-US"/>
              <a:t>Описания (пробы, станции)</a:t>
            </a:r>
            <a:endParaRPr lang="ru-RU" altLang="en-US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2225" y="1458595"/>
            <a:ext cx="1964055" cy="915670"/>
          </a:xfrm>
          <a:prstGeom prst="wedgeRectCallout">
            <a:avLst>
              <a:gd name="adj1" fmla="val -25978"/>
              <a:gd name="adj2" fmla="val 979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altLang="en-US"/>
              <a:t>Названия видов </a:t>
            </a:r>
            <a:endParaRPr lang="ru-RU" altLang="en-US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590290" y="2429510"/>
            <a:ext cx="1964055" cy="915670"/>
          </a:xfrm>
          <a:prstGeom prst="wedgeRectCallout">
            <a:avLst>
              <a:gd name="adj1" fmla="val -129631"/>
              <a:gd name="adj2" fmla="val 1029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altLang="en-US"/>
              <a:t>Обилия (</a:t>
            </a:r>
            <a:r>
              <a:rPr lang="en-US" altLang="en-US"/>
              <a:t>N, B)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965" y="22860"/>
            <a:ext cx="7772400" cy="1143000"/>
          </a:xfrm>
        </p:spPr>
        <p:txBody>
          <a:bodyPr/>
          <a:p>
            <a:r>
              <a:rPr lang="ru-RU" altLang="en-US" sz="3200"/>
              <a:t>Пример визуализации сообществ в осях</a:t>
            </a:r>
            <a:br>
              <a:rPr lang="ru-RU" altLang="en-US" sz="3200"/>
            </a:br>
            <a:r>
              <a:rPr lang="ru-RU" altLang="en-US" sz="3200"/>
              <a:t>многомерного шкалирования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rcRect l="9000" r="3212" b="20693"/>
          <a:stretch>
            <a:fillRect/>
          </a:stretch>
        </p:blipFill>
        <p:spPr>
          <a:xfrm>
            <a:off x="1524000" y="1504315"/>
            <a:ext cx="6216015" cy="5075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065" y="1422400"/>
            <a:ext cx="8243570" cy="525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6636</Words>
  <Application>WPS Presentation</Application>
  <PresentationFormat>Экран (4:3)</PresentationFormat>
  <Paragraphs>234</Paragraphs>
  <Slides>40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Новая презентация</vt:lpstr>
      <vt:lpstr>Equation.KSEE3</vt:lpstr>
      <vt:lpstr>Структура сообщества</vt:lpstr>
      <vt:lpstr>Рабочее определение </vt:lpstr>
      <vt:lpstr>Синтаксономия </vt:lpstr>
      <vt:lpstr>«Организмизм» VS «Континуализм»</vt:lpstr>
      <vt:lpstr>Пространственная выраженность сообществ</vt:lpstr>
      <vt:lpstr>Взгляд практика...</vt:lpstr>
      <vt:lpstr>Взгляд практика... </vt:lpstr>
      <vt:lpstr>Сообщество для практика - это таблица</vt:lpstr>
      <vt:lpstr>Пример визуализации сообществ в осях многомерного шкалирования</vt:lpstr>
      <vt:lpstr>Структура сообщества</vt:lpstr>
      <vt:lpstr>Что нас интересует, когда мы изучаем структуру сообщества?</vt:lpstr>
      <vt:lpstr>Видовое богатство</vt:lpstr>
      <vt:lpstr>PowerPoint 演示文稿</vt:lpstr>
      <vt:lpstr> Разные аспекты разнообразия</vt:lpstr>
      <vt:lpstr>Видовое разнообразие сообщества (alpha-diversity)</vt:lpstr>
      <vt:lpstr>Индекс разнообразия Симпсона </vt:lpstr>
      <vt:lpstr>Индекс Шеннона</vt:lpstr>
      <vt:lpstr>Что показывают индексы разнообразия?</vt:lpstr>
      <vt:lpstr>Видовое разнообразие очень чуткий показатель</vt:lpstr>
      <vt:lpstr>Что определяет структуру сообщества?</vt:lpstr>
      <vt:lpstr>Факторы, регулирующие структуру сообщества </vt:lpstr>
      <vt:lpstr>Бывают богатые и бедные сообщества</vt:lpstr>
      <vt:lpstr>Экологические ниши и структура сообщества</vt:lpstr>
      <vt:lpstr>Гипотеза упаковки ниш</vt:lpstr>
      <vt:lpstr>Почему разнообразие изменяется при нарушениях?</vt:lpstr>
      <vt:lpstr>Почему разнообразие изменяется при нарушениях?</vt:lpstr>
      <vt:lpstr>Особенные виды сообщества</vt:lpstr>
      <vt:lpstr>Термины, используемые для обозначения «особенных» видов в сообществах</vt:lpstr>
      <vt:lpstr>Очень тонкие отличия</vt:lpstr>
      <vt:lpstr>Визуализация изменений сообществ под влиянием эдификатора</vt:lpstr>
      <vt:lpstr>Эдификаторы и ассектаторы</vt:lpstr>
      <vt:lpstr>Ecosystem engineers </vt:lpstr>
      <vt:lpstr>Facilitation: синойкия в среде экосистемных инженеров </vt:lpstr>
      <vt:lpstr>Ключевые виды (Keystone species)</vt:lpstr>
      <vt:lpstr>Все несколько сложнее</vt:lpstr>
      <vt:lpstr>Пасущиеся копытные не дают сформироваться более разнообразным и сложным сообществам</vt:lpstr>
      <vt:lpstr>Ключевые виды (Keystone species) </vt:lpstr>
      <vt:lpstr>Who is who?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482</cp:revision>
  <dcterms:created xsi:type="dcterms:W3CDTF">2005-03-02T19:00:00Z</dcterms:created>
  <dcterms:modified xsi:type="dcterms:W3CDTF">2020-05-12T17:02:14Z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1049-11.2.0.9327</vt:lpwstr>
  </property>
</Properties>
</file>