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634" r:id="rId3"/>
    <p:sldId id="1444" r:id="rId4"/>
    <p:sldId id="1533" r:id="rId5"/>
    <p:sldId id="1445" r:id="rId6"/>
    <p:sldId id="1488" r:id="rId7"/>
    <p:sldId id="1326" r:id="rId8"/>
    <p:sldId id="1308" r:id="rId9"/>
    <p:sldId id="1310" r:id="rId10"/>
    <p:sldId id="1311" r:id="rId11"/>
    <p:sldId id="1398" r:id="rId12"/>
    <p:sldId id="1407" r:id="rId13"/>
    <p:sldId id="1348" r:id="rId14"/>
    <p:sldId id="1396" r:id="rId15"/>
    <p:sldId id="1349" r:id="rId16"/>
    <p:sldId id="1399" r:id="rId17"/>
    <p:sldId id="1350" r:id="rId18"/>
    <p:sldId id="1530" r:id="rId19"/>
    <p:sldId id="1402" r:id="rId20"/>
    <p:sldId id="1400" r:id="rId21"/>
    <p:sldId id="1351" r:id="rId22"/>
    <p:sldId id="1312" r:id="rId23"/>
    <p:sldId id="1352" r:id="rId24"/>
    <p:sldId id="1531" r:id="rId25"/>
    <p:sldId id="1313" r:id="rId26"/>
    <p:sldId id="1314" r:id="rId27"/>
    <p:sldId id="1404" r:id="rId28"/>
    <p:sldId id="1353" r:id="rId29"/>
    <p:sldId id="1354" r:id="rId30"/>
    <p:sldId id="1355" r:id="rId31"/>
    <p:sldId id="1403" r:id="rId32"/>
    <p:sldId id="1315" r:id="rId33"/>
    <p:sldId id="1406" r:id="rId34"/>
    <p:sldId id="1356" r:id="rId35"/>
    <p:sldId id="1316" r:id="rId36"/>
    <p:sldId id="1317" r:id="rId37"/>
    <p:sldId id="1408" r:id="rId38"/>
    <p:sldId id="1409" r:id="rId39"/>
    <p:sldId id="1411" r:id="rId40"/>
    <p:sldId id="1413" r:id="rId41"/>
    <p:sldId id="1414" r:id="rId42"/>
    <p:sldId id="1412" r:id="rId43"/>
    <p:sldId id="1415" r:id="rId44"/>
    <p:sldId id="1405" r:id="rId45"/>
    <p:sldId id="1328" r:id="rId46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60"/>
    <p:restoredTop sz="94719"/>
  </p:normalViewPr>
  <p:slideViewPr>
    <p:cSldViewPr showGuides="1">
      <p:cViewPr>
        <p:scale>
          <a:sx n="66" d="100"/>
          <a:sy n="66" d="100"/>
        </p:scale>
        <p:origin x="-2922" y="-1056"/>
      </p:cViewPr>
      <p:guideLst>
        <p:guide orient="horz" pos="2102"/>
        <p:guide pos="28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" Target="slides/slide3.xml"/><Relationship Id="rId49" Type="http://schemas.openxmlformats.org/officeDocument/2006/relationships/presProps" Target="presProps.xml"/><Relationship Id="rId48" Type="http://schemas.openxmlformats.org/officeDocument/2006/relationships/handoutMaster" Target="handoutMasters/handoutMaster1.xml"/><Relationship Id="rId47" Type="http://schemas.openxmlformats.org/officeDocument/2006/relationships/notesMaster" Target="notesMasters/notesMaster1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85ADB-1465-4FCF-8D1B-E067E37D3CEE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9B2AF-2D09-4280-84D1-4F6D53786F2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716657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9724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3366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Заголовок 403457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ru-RU" altLang="x-none" dirty="0"/>
              <a:t>Щелчок правит образец заголовка</a:t>
            </a:r>
            <a:endParaRPr lang="ru-RU" altLang="x-none" dirty="0"/>
          </a:p>
        </p:txBody>
      </p:sp>
      <p:sp>
        <p:nvSpPr>
          <p:cNvPr id="403459" name="Замещающий текст 403458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x-none" dirty="0"/>
              <a:t>Щелчок правит образец текста</a:t>
            </a:r>
            <a:endParaRPr lang="ru-RU" altLang="x-none" dirty="0"/>
          </a:p>
          <a:p>
            <a:pPr lvl="1"/>
            <a:r>
              <a:rPr lang="ru-RU" altLang="x-none" dirty="0"/>
              <a:t>Второй уровень</a:t>
            </a:r>
            <a:endParaRPr lang="ru-RU" altLang="x-none" dirty="0"/>
          </a:p>
          <a:p>
            <a:pPr lvl="2"/>
            <a:r>
              <a:rPr lang="ru-RU" altLang="x-none" dirty="0"/>
              <a:t>Третий уровень</a:t>
            </a:r>
            <a:endParaRPr lang="ru-RU" altLang="x-none" dirty="0"/>
          </a:p>
          <a:p>
            <a:pPr lvl="3"/>
            <a:r>
              <a:rPr lang="ru-RU" altLang="x-none" dirty="0"/>
              <a:t>Четвертый уровень</a:t>
            </a:r>
            <a:endParaRPr lang="ru-RU" altLang="x-none" dirty="0"/>
          </a:p>
          <a:p>
            <a:pPr lvl="4"/>
            <a:r>
              <a:rPr lang="ru-RU" altLang="x-none" dirty="0"/>
              <a:t>Пятый уровень</a:t>
            </a:r>
            <a:endParaRPr lang="ru-RU" altLang="x-none" dirty="0"/>
          </a:p>
        </p:txBody>
      </p:sp>
      <p:sp>
        <p:nvSpPr>
          <p:cNvPr id="403460" name="Замещающая дата 403459"/>
          <p:cNvSpPr>
            <a:spLocks noGrp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i="0"/>
            </a:lvl1pPr>
          </a:lstStyle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1" name="Замещающий нижний колонтитул 403460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i="0"/>
            </a:lvl1pPr>
          </a:lstStyle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2" name="Замещающий номер слайда 403461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 i="0"/>
            </a:lvl1pPr>
          </a:lstStyle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marL="0" lvl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emf"/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emf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4" name="Заголовок 486403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defTabSz="914400">
              <a:buSzPct val="100000"/>
            </a:pPr>
            <a:r>
              <a:rPr lang="ru-RU" altLang="ru-RU" sz="5400" kern="1200" baseline="0">
                <a:latin typeface="Times New Roman" panose="02020603050405020304" pitchFamily="18" charset="0"/>
              </a:rPr>
              <a:t>Взаимоотношения организмов</a:t>
            </a:r>
            <a:endParaRPr lang="ru-RU" altLang="ru-RU" sz="5400" kern="1200" baseline="0">
              <a:latin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p>
            <a:r>
              <a:rPr lang="ru-RU" altLang="ru-RU"/>
              <a:t>Часть 1</a:t>
            </a:r>
            <a:endParaRPr lang="ru-RU" alt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375" y="505460"/>
            <a:ext cx="7772400" cy="620395"/>
          </a:xfrm>
        </p:spPr>
        <p:txBody>
          <a:bodyPr/>
          <a:p>
            <a:r>
              <a:rPr lang="ru-RU" altLang="en-US" sz="2800"/>
              <a:t>Физическое кондиционирование живыми организмами </a:t>
            </a:r>
            <a:br>
              <a:rPr lang="ru-RU" altLang="en-US" sz="2800"/>
            </a:br>
            <a:endParaRPr lang="en-US" altLang="en-US" sz="2800"/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374650" y="1331595"/>
            <a:ext cx="839470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ru-RU" sz="2800" i="0"/>
              <a:t>Каждый организм входит в состав биоценоза не сам по себе, а в составе какого-либо </a:t>
            </a:r>
            <a:r>
              <a:rPr lang="ru-RU" altLang="ru-RU" sz="2800" b="1"/>
              <a:t>консорция</a:t>
            </a:r>
            <a:r>
              <a:rPr lang="ru-RU" altLang="ru-RU" sz="2800" b="1" i="0"/>
              <a:t>, </a:t>
            </a:r>
            <a:r>
              <a:rPr lang="ru-RU" altLang="ru-RU" sz="2800" i="0"/>
              <a:t>состоящего из особи-эдификатора консорция и его эпибионтов и эндобионтов.</a:t>
            </a:r>
            <a:endParaRPr lang="ru-RU" altLang="ru-RU" sz="2800" i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Прямоугольник 3"/>
          <p:cNvSpPr/>
          <p:nvPr/>
        </p:nvSpPr>
        <p:spPr>
          <a:xfrm>
            <a:off x="1260475" y="1296670"/>
            <a:ext cx="7197725" cy="5196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5720"/>
            <a:ext cx="7772400" cy="704850"/>
          </a:xfrm>
        </p:spPr>
        <p:txBody>
          <a:bodyPr/>
          <a:p>
            <a:r>
              <a:rPr lang="ru-RU" altLang="en-US" sz="3200"/>
              <a:t>Суть прямых топических связей</a:t>
            </a:r>
            <a:endParaRPr lang="en-US" altLang="ru-RU" sz="320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870075" y="2675890"/>
            <a:ext cx="4389120" cy="198183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3600"/>
              <a:t>Тела кондиционирующего вида А</a:t>
            </a:r>
            <a:endParaRPr lang="ru-RU" altLang="en-US" sz="360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82160" y="1674495"/>
            <a:ext cx="2639060" cy="109283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3600"/>
              <a:t>Тела вида </a:t>
            </a:r>
            <a:r>
              <a:rPr lang="en-US" altLang="en-US" sz="3600"/>
              <a:t>B</a:t>
            </a:r>
            <a:endParaRPr lang="en-US" altLang="en-US" sz="360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70075" y="2767330"/>
            <a:ext cx="1759585" cy="65341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400"/>
              <a:t>Тела вида </a:t>
            </a:r>
            <a:r>
              <a:rPr lang="en-US" altLang="en-US" sz="2400"/>
              <a:t>B</a:t>
            </a:r>
            <a:endParaRPr lang="en-US" altLang="en-US" sz="2400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2710180" y="5601335"/>
            <a:ext cx="42983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ru-RU"/>
              <a:t>Среда, модифицированная организмами вида </a:t>
            </a:r>
            <a:r>
              <a:rPr lang="en-US" altLang="ru-RU"/>
              <a:t>A</a:t>
            </a:r>
            <a:endParaRPr lang="en-US" alt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59195" y="4947920"/>
            <a:ext cx="1759585" cy="65341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400"/>
              <a:t>Тела вида </a:t>
            </a:r>
            <a:r>
              <a:rPr lang="en-US" altLang="en-US" sz="2400"/>
              <a:t>B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8" grpId="0" bldLvl="0" animBg="1"/>
      <p:bldP spid="4" grpId="0" bldLvl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375" y="505460"/>
            <a:ext cx="7772400" cy="620395"/>
          </a:xfrm>
        </p:spPr>
        <p:txBody>
          <a:bodyPr/>
          <a:p>
            <a:r>
              <a:rPr lang="ru-RU" altLang="en-US" sz="2800"/>
              <a:t>Физическое кондиционирование живыми организмами </a:t>
            </a:r>
            <a:br>
              <a:rPr lang="ru-RU" altLang="en-US" sz="2800"/>
            </a:br>
            <a:endParaRPr lang="en-US" altLang="en-US" sz="280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30" y="2533650"/>
            <a:ext cx="2947670" cy="2207895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389890" y="2011045"/>
            <a:ext cx="1884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en-US">
                <a:sym typeface="+mn-ea"/>
              </a:rPr>
              <a:t>Dreissena - Unio</a:t>
            </a:r>
            <a:endParaRPr lang="ru-RU" altLang="en-US"/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62865" y="4542790"/>
            <a:ext cx="3018790" cy="198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700"/>
              <a:t>http://www.dreissena.info/images/stories/dreis1.jpg</a:t>
            </a:r>
            <a:endParaRPr lang="ru-RU" altLang="en-US" sz="700"/>
          </a:p>
        </p:txBody>
      </p:sp>
      <p:pic>
        <p:nvPicPr>
          <p:cNvPr id="13" name="Замещающее содержимое 12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81655" y="2134235"/>
            <a:ext cx="2540000" cy="2654300"/>
          </a:xfrm>
          <a:prstGeom prst="rect">
            <a:avLst/>
          </a:prstGeom>
        </p:spPr>
      </p:pic>
      <p:sp>
        <p:nvSpPr>
          <p:cNvPr id="14" name="Текстовое поле 13"/>
          <p:cNvSpPr txBox="1"/>
          <p:nvPr/>
        </p:nvSpPr>
        <p:spPr>
          <a:xfrm>
            <a:off x="3582670" y="1489075"/>
            <a:ext cx="178181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altLang="en-US">
                <a:sym typeface="+mn-ea"/>
              </a:rPr>
              <a:t>Бактерии в </a:t>
            </a:r>
            <a:endParaRPr lang="ru-RU" altLang="en-US">
              <a:sym typeface="+mn-ea"/>
            </a:endParaRPr>
          </a:p>
          <a:p>
            <a:r>
              <a:rPr lang="ru-RU" altLang="en-US">
                <a:sym typeface="+mn-ea"/>
              </a:rPr>
              <a:t>теле человека</a:t>
            </a:r>
            <a:endParaRPr lang="ru-RU" altLang="en-US">
              <a:sym typeface="+mn-ea"/>
            </a:endParaRPr>
          </a:p>
        </p:txBody>
      </p:sp>
      <p:sp>
        <p:nvSpPr>
          <p:cNvPr id="17" name="Текстовое поле 16"/>
          <p:cNvSpPr txBox="1"/>
          <p:nvPr/>
        </p:nvSpPr>
        <p:spPr>
          <a:xfrm>
            <a:off x="3081655" y="4504690"/>
            <a:ext cx="2540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600"/>
              <a:t>https://</a:t>
            </a:r>
            <a:r>
              <a:rPr lang="ru-RU" altLang="en-US" sz="500"/>
              <a:t>static1</a:t>
            </a:r>
            <a:r>
              <a:rPr lang="ru-RU" altLang="en-US" sz="600"/>
              <a:t>.squarespace.com/static/538e5c3ce4b02add9dca1fd5/t/569f98d640667a4811728d6a/1453299926614/?format=750w</a:t>
            </a:r>
            <a:endParaRPr lang="ru-RU" altLang="en-US" sz="600"/>
          </a:p>
        </p:txBody>
      </p:sp>
      <p:pic>
        <p:nvPicPr>
          <p:cNvPr id="22" name="Замещающее содержимое 21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38190" y="2481580"/>
            <a:ext cx="3091815" cy="2319020"/>
          </a:xfrm>
          <a:prstGeom prst="rect">
            <a:avLst/>
          </a:prstGeom>
        </p:spPr>
      </p:pic>
      <p:sp>
        <p:nvSpPr>
          <p:cNvPr id="23" name="Текстовое поле 22"/>
          <p:cNvSpPr txBox="1"/>
          <p:nvPr/>
        </p:nvSpPr>
        <p:spPr>
          <a:xfrm>
            <a:off x="5838190" y="4542790"/>
            <a:ext cx="309181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700"/>
              <a:t>http://greenbelarus.info/files/koloniya_grachey._foto_-_www_m-sokolov_ru.jpg</a:t>
            </a:r>
            <a:endParaRPr lang="ru-RU" altLang="en-US" sz="700"/>
          </a:p>
        </p:txBody>
      </p:sp>
      <p:sp>
        <p:nvSpPr>
          <p:cNvPr id="24" name="Текстовое поле 23"/>
          <p:cNvSpPr txBox="1"/>
          <p:nvPr/>
        </p:nvSpPr>
        <p:spPr>
          <a:xfrm>
            <a:off x="6108700" y="1734185"/>
            <a:ext cx="255079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altLang="en-US">
                <a:sym typeface="+mn-ea"/>
              </a:rPr>
              <a:t>Птицы, гнездящиеся </a:t>
            </a:r>
            <a:endParaRPr lang="ru-RU" altLang="en-US">
              <a:sym typeface="+mn-ea"/>
            </a:endParaRPr>
          </a:p>
          <a:p>
            <a:r>
              <a:rPr lang="ru-RU" altLang="en-US">
                <a:sym typeface="+mn-ea"/>
              </a:rPr>
              <a:t>на деревьях</a:t>
            </a:r>
            <a:endParaRPr lang="ru-RU" altLang="en-US"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3500"/>
            <a:ext cx="7772400" cy="516255"/>
          </a:xfrm>
        </p:spPr>
        <p:txBody>
          <a:bodyPr/>
          <a:p>
            <a:r>
              <a:rPr lang="ru-RU" altLang="en-US" sz="3200"/>
              <a:t>Структура консорция может быть сложной</a:t>
            </a:r>
            <a:endParaRPr lang="ru-RU" altLang="en-US" sz="320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185" y="2427605"/>
            <a:ext cx="5200650" cy="3346450"/>
          </a:xfrm>
          <a:prstGeom prst="rect">
            <a:avLst/>
          </a:prstGeom>
        </p:spPr>
      </p:pic>
      <p:pic>
        <p:nvPicPr>
          <p:cNvPr id="9" name="Замещающее содержимое 8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185" y="5711190"/>
            <a:ext cx="5200650" cy="104521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660" y="579755"/>
            <a:ext cx="4205605" cy="322770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815" y="3876675"/>
            <a:ext cx="2701290" cy="287972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179705" y="668655"/>
            <a:ext cx="4464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В друзах балянусов и асцидий несколько уровней топических связей.</a:t>
            </a:r>
            <a:endParaRPr lang="ru-RU" altLang="en-US"/>
          </a:p>
          <a:p>
            <a:r>
              <a:rPr lang="ru-RU" altLang="en-US"/>
              <a:t>Присутствует каскад видов-детерминантов консорциев. </a:t>
            </a:r>
            <a:endParaRPr lang="ru-RU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sz="2800"/>
              <a:t>Физическое кондиционирование мертвыми телами: </a:t>
            </a:r>
            <a:br>
              <a:rPr lang="ru-RU" altLang="en-US" sz="2800"/>
            </a:br>
            <a:endParaRPr lang="en-US" altLang="en-US" sz="280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7800" y="2142490"/>
            <a:ext cx="2639060" cy="109283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3600"/>
              <a:t>Популяция вида А</a:t>
            </a:r>
            <a:endParaRPr lang="ru-RU" altLang="en-US" sz="360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89885" y="3460750"/>
            <a:ext cx="2763520" cy="2247265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3600"/>
              <a:t>Мертвые остатки организма ваида А</a:t>
            </a:r>
            <a:endParaRPr lang="ru-RU" altLang="en-US" sz="360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989955" y="2142490"/>
            <a:ext cx="2639060" cy="109283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3600"/>
              <a:t>Популяция вида </a:t>
            </a:r>
            <a:r>
              <a:rPr lang="en-US" altLang="en-US" sz="3600"/>
              <a:t>B</a:t>
            </a:r>
            <a:endParaRPr lang="en-US" altLang="en-US" sz="3600"/>
          </a:p>
        </p:txBody>
      </p:sp>
      <p:sp>
        <p:nvSpPr>
          <p:cNvPr id="13" name="Стрелка вправо 12"/>
          <p:cNvSpPr/>
          <p:nvPr/>
        </p:nvSpPr>
        <p:spPr>
          <a:xfrm rot="2760000">
            <a:off x="2098675" y="3337560"/>
            <a:ext cx="1224280" cy="360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4" name="Выгнутая влево стрелка 13"/>
          <p:cNvSpPr/>
          <p:nvPr/>
        </p:nvSpPr>
        <p:spPr>
          <a:xfrm rot="2940000">
            <a:off x="4114165" y="1341120"/>
            <a:ext cx="1286510" cy="238950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>
              <a:solidFill>
                <a:schemeClr val="tx1"/>
              </a:solidFill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6132195" y="4008755"/>
            <a:ext cx="268795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Популяция одного вида поставляет мертвые останки, которые служат средой для поселения организмов другого вида.</a:t>
            </a:r>
            <a:endParaRPr lang="ru-RU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sz="2800"/>
              <a:t>Физическое кондиционирование мертвыми телами: </a:t>
            </a:r>
            <a:br>
              <a:rPr lang="ru-RU" altLang="en-US" sz="2800"/>
            </a:br>
            <a:endParaRPr lang="en-US" altLang="en-US" sz="2800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30810" y="1635760"/>
            <a:ext cx="2756535" cy="411480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131445" y="5459095"/>
            <a:ext cx="27559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700"/>
              <a:t>http://ca.audubon.org/sites/g/files/amh421/f/styles/bean_wysiwyg_full_width/public/acorn_woodpecker.jpg?itok=O5SGxoSR</a:t>
            </a:r>
            <a:endParaRPr lang="ru-RU" altLang="en-US" sz="700"/>
          </a:p>
        </p:txBody>
      </p:sp>
      <p:pic>
        <p:nvPicPr>
          <p:cNvPr id="10" name="Замещающее содержимое 9"/>
          <p:cNvPicPr>
            <a:picLocks noChangeAspect="1"/>
          </p:cNvPicPr>
          <p:nvPr>
            <p:ph sz="half" idx="2"/>
          </p:nvPr>
        </p:nvPicPr>
        <p:blipFill>
          <a:blip r:embed="rId2"/>
          <a:srcRect t="3040" b="42253"/>
          <a:stretch>
            <a:fillRect/>
          </a:stretch>
        </p:blipFill>
        <p:spPr>
          <a:xfrm>
            <a:off x="3021965" y="1690370"/>
            <a:ext cx="2896870" cy="2712720"/>
          </a:xfrm>
          <a:prstGeom prst="rect">
            <a:avLst/>
          </a:prstGeom>
        </p:spPr>
      </p:pic>
      <p:sp>
        <p:nvSpPr>
          <p:cNvPr id="12" name="Текстовое поле 11"/>
          <p:cNvSpPr txBox="1"/>
          <p:nvPr/>
        </p:nvSpPr>
        <p:spPr>
          <a:xfrm>
            <a:off x="3021965" y="4487545"/>
            <a:ext cx="27127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1600"/>
              <a:t>Yakovis, Artemieva, 2015</a:t>
            </a:r>
            <a:endParaRPr lang="en-US" altLang="en-US" sz="1600"/>
          </a:p>
        </p:txBody>
      </p:sp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675" y="1690370"/>
            <a:ext cx="3007995" cy="2324735"/>
          </a:xfrm>
          <a:prstGeom prst="rect">
            <a:avLst/>
          </a:prstGeom>
        </p:spPr>
      </p:pic>
      <p:sp>
        <p:nvSpPr>
          <p:cNvPr id="16" name="Текстовое поле 15"/>
          <p:cNvSpPr txBox="1"/>
          <p:nvPr/>
        </p:nvSpPr>
        <p:spPr>
          <a:xfrm>
            <a:off x="6167755" y="3720465"/>
            <a:ext cx="2743200" cy="198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700"/>
              <a:t>http://scrippsscholars.ucsd.edu/rnorris/files/aesops-b.gif</a:t>
            </a:r>
            <a:endParaRPr lang="ru-RU" altLang="en-US" sz="7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46685"/>
            <a:ext cx="7772400" cy="1143000"/>
          </a:xfrm>
        </p:spPr>
        <p:txBody>
          <a:bodyPr/>
          <a:p>
            <a:r>
              <a:rPr lang="ru-RU" altLang="en-US" sz="2800"/>
              <a:t>Физическое кондиционирование в сооружениях: </a:t>
            </a:r>
            <a:br>
              <a:rPr lang="ru-RU" altLang="en-US" sz="2800"/>
            </a:br>
            <a:endParaRPr lang="en-US" altLang="en-US" sz="2800"/>
          </a:p>
        </p:txBody>
      </p:sp>
      <p:pic>
        <p:nvPicPr>
          <p:cNvPr id="7" name="Замещающее содержимое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74445" y="2162175"/>
            <a:ext cx="5453380" cy="4090035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1274445" y="6053455"/>
            <a:ext cx="4758055" cy="198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700"/>
              <a:t>http://img-fotki.yandex.ru/get/9360/119678512.2d/0_afbe9_19afee4c_XL.jpg</a:t>
            </a:r>
            <a:endParaRPr lang="ru-RU" altLang="en-US" sz="700"/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833755" y="835025"/>
            <a:ext cx="7410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ru-RU"/>
              <a:t>Гнезда, норы, трубки и прочие постройки населены огромным количеством сожителей.</a:t>
            </a:r>
            <a:endParaRPr lang="ru-RU" alt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2405"/>
            <a:ext cx="7772400" cy="1143000"/>
          </a:xfrm>
        </p:spPr>
        <p:txBody>
          <a:bodyPr/>
          <a:p>
            <a:r>
              <a:rPr lang="ru-RU" altLang="en-US"/>
              <a:t>Бывает и отрицательное кондиционирование среды</a:t>
            </a:r>
            <a:endParaRPr lang="ru-RU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-67945"/>
            <a:ext cx="7772400" cy="1143000"/>
          </a:xfrm>
        </p:spPr>
        <p:txBody>
          <a:bodyPr/>
          <a:p>
            <a:r>
              <a:rPr lang="ru-RU" altLang="ru-RU" sz="3200"/>
              <a:t>Химическое кондиционирование среды</a:t>
            </a:r>
            <a:endParaRPr lang="ru-RU" altLang="ru-RU" sz="320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280" y="969645"/>
            <a:ext cx="3898265" cy="580961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820" y="969645"/>
            <a:ext cx="4872990" cy="262699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4535170" y="3790950"/>
            <a:ext cx="39249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Организмы некоторых видов выделяют в среду биологически активные вещества, оказывающие  неблагоприятное влияние на организмы других видов</a:t>
            </a:r>
            <a:endParaRPr lang="ru-RU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680" y="3810"/>
            <a:ext cx="7772400" cy="603885"/>
          </a:xfrm>
        </p:spPr>
        <p:txBody>
          <a:bodyPr/>
          <a:p>
            <a:r>
              <a:rPr lang="ru-RU" altLang="ru-RU" sz="3200"/>
              <a:t>Аллелопатия в водных сообществах </a:t>
            </a:r>
            <a:endParaRPr lang="en-US" altLang="ru-RU" sz="320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rcRect b="9641"/>
          <a:stretch>
            <a:fillRect/>
          </a:stretch>
        </p:blipFill>
        <p:spPr>
          <a:xfrm>
            <a:off x="48260" y="495300"/>
            <a:ext cx="4751070" cy="316611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 b="12420"/>
          <a:stretch>
            <a:fillRect/>
          </a:stretch>
        </p:blipFill>
        <p:spPr>
          <a:xfrm>
            <a:off x="4054475" y="3721100"/>
            <a:ext cx="4770120" cy="306197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580" y="495300"/>
            <a:ext cx="3846195" cy="1398905"/>
          </a:xfrm>
          <a:prstGeom prst="rect">
            <a:avLst/>
          </a:prstGeom>
        </p:spPr>
      </p:pic>
      <p:pic>
        <p:nvPicPr>
          <p:cNvPr id="8" name="Замещающее содержимое 7"/>
          <p:cNvPicPr>
            <a:picLocks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260" y="3832225"/>
            <a:ext cx="3377565" cy="2950210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48260" y="6445250"/>
            <a:ext cx="2540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https://planktonportal.files.wordpress.com/2014/03/red_tide_genera.jpeg</a:t>
            </a:r>
            <a:endParaRPr lang="ru-RU" altLang="en-US" sz="800"/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4794250" y="1967865"/>
            <a:ext cx="42367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b="1"/>
              <a:t>Красные приливы.</a:t>
            </a:r>
            <a:r>
              <a:rPr lang="ru-RU" altLang="en-US"/>
              <a:t>При определенных условиях резко убывает доступность ресурсов. В таких условиях преимущество получают протисты, выделяющие в воду токсины.</a:t>
            </a:r>
            <a:endParaRPr lang="ru-RU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99060"/>
            <a:ext cx="7772400" cy="1143000"/>
          </a:xfrm>
        </p:spPr>
        <p:txBody>
          <a:bodyPr/>
          <a:p>
            <a:r>
              <a:rPr lang="ru-RU" altLang="en-US"/>
              <a:t>Сообщества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158750" y="1041400"/>
            <a:ext cx="8299450" cy="2099945"/>
          </a:xfrm>
        </p:spPr>
        <p:txBody>
          <a:bodyPr/>
          <a:p>
            <a:pPr marL="0" indent="0">
              <a:buNone/>
            </a:pPr>
            <a:r>
              <a:rPr lang="ru-RU" altLang="en-US"/>
              <a:t>Рабочее определение</a:t>
            </a:r>
            <a:r>
              <a:rPr lang="en-US" altLang="ru-RU"/>
              <a:t>:</a:t>
            </a:r>
            <a:endParaRPr lang="en-US" altLang="ru-RU"/>
          </a:p>
          <a:p>
            <a:pPr marL="0" indent="0">
              <a:buNone/>
            </a:pPr>
            <a:endParaRPr lang="en-US" altLang="ru-RU"/>
          </a:p>
          <a:p>
            <a:pPr marL="0" indent="0">
              <a:buNone/>
            </a:pPr>
            <a:r>
              <a:rPr lang="ru-RU" altLang="en-US" b="1"/>
              <a:t>Сообщество </a:t>
            </a:r>
            <a:r>
              <a:rPr lang="ru-RU" altLang="en-US"/>
              <a:t>- совокупность популяционных группировок разных видов, сосуществующих в одном местообитании.</a:t>
            </a:r>
            <a:endParaRPr lang="ru-RU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71120"/>
            <a:ext cx="7772400" cy="1059815"/>
          </a:xfrm>
        </p:spPr>
        <p:txBody>
          <a:bodyPr/>
          <a:p>
            <a:r>
              <a:rPr lang="ru-RU" altLang="en-US" sz="2800"/>
              <a:t>Прямые топические связи: Создание неблагоприятной среды</a:t>
            </a:r>
            <a:endParaRPr lang="ru-RU" altLang="en-US" sz="2800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600960" y="3048635"/>
            <a:ext cx="6502400" cy="325120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600960" y="6101080"/>
            <a:ext cx="4749800" cy="198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700"/>
              <a:t>https://locusterra.ru/wp-content/uploads/2015/08/15322405722_b17f7562ec_b.jpg</a:t>
            </a:r>
            <a:endParaRPr lang="ru-RU" altLang="en-US" sz="70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85" y="1661795"/>
            <a:ext cx="3175000" cy="217170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295275" y="3602990"/>
            <a:ext cx="3238500" cy="198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700"/>
              <a:t>http://entnemdept.ufl.edu/creatures/aquatic/southern_house_mosquito06.jpg</a:t>
            </a:r>
            <a:endParaRPr lang="ru-RU" altLang="en-US" sz="700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3965575" y="1852930"/>
            <a:ext cx="45669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Рис, когда формирует надводные части побегов, мешает самкам </a:t>
            </a:r>
            <a:r>
              <a:rPr lang="en-US" altLang="en-US"/>
              <a:t>Culicidae</a:t>
            </a:r>
            <a:r>
              <a:rPr lang="ru-RU" altLang="en-US"/>
              <a:t> откладывать яйца</a:t>
            </a:r>
            <a:endParaRPr lang="ru-RU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Косвенные топические </a:t>
            </a:r>
            <a:endParaRPr lang="ru-RU" altLang="en-US"/>
          </a:p>
        </p:txBody>
      </p:sp>
      <p:sp>
        <p:nvSpPr>
          <p:cNvPr id="5" name="Замещающее содержимое 4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ru-RU" altLang="en-US"/>
              <a:t>Один из партнеров препятствует или способствует возникновению прямой топической связи зависимого вида с  кондиционирующим видом.</a:t>
            </a:r>
            <a:endParaRPr lang="ru-RU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09855"/>
            <a:ext cx="7772400" cy="716280"/>
          </a:xfrm>
        </p:spPr>
        <p:txBody>
          <a:bodyPr/>
          <a:p>
            <a:r>
              <a:rPr lang="ru-RU" altLang="en-US"/>
              <a:t>Labyrinthula</a:t>
            </a:r>
            <a:r>
              <a:rPr lang="en-US" altLang="en-US"/>
              <a:t> - Zostera - Clupea</a:t>
            </a:r>
            <a:endParaRPr lang="en-US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545455" y="3596640"/>
            <a:ext cx="3215640" cy="241173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5545455" y="5728970"/>
            <a:ext cx="321564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700"/>
              <a:t>https://cdfwherring.files.wordpress.com/2014/01/herring-spawn-on-zostera.jpg</a:t>
            </a:r>
            <a:endParaRPr lang="ru-RU" altLang="en-US" sz="70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" y="3596640"/>
            <a:ext cx="3631565" cy="241173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153670" y="5728970"/>
            <a:ext cx="291211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700"/>
              <a:t>https://i0.wp.com/www.irelandswildlife.com/wp-content/uploads/2013/10/clupea-harengus-00001.jpg</a:t>
            </a:r>
            <a:endParaRPr lang="ru-RU" altLang="en-US" sz="70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240" y="1035050"/>
            <a:ext cx="3595370" cy="2139950"/>
          </a:xfrm>
          <a:prstGeom prst="rect">
            <a:avLst/>
          </a:prstGeom>
        </p:spPr>
      </p:pic>
      <p:sp>
        <p:nvSpPr>
          <p:cNvPr id="10" name="Выгнутая вправо стрелка 9"/>
          <p:cNvSpPr/>
          <p:nvPr/>
        </p:nvSpPr>
        <p:spPr>
          <a:xfrm rot="1860000">
            <a:off x="4019550" y="2889250"/>
            <a:ext cx="1781810" cy="2275840"/>
          </a:xfrm>
          <a:prstGeom prst="curvedLeftArrow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7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>
              <a:solidFill>
                <a:schemeClr val="tx1"/>
              </a:solidFill>
            </a:endParaRP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3750945" y="3175000"/>
            <a:ext cx="17945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Косвенная топическая связь</a:t>
            </a:r>
            <a:endParaRPr lang="ru-RU" altLang="en-US"/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53975" y="1035050"/>
            <a:ext cx="264541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Популяция протист и популяция сельди связаны косвенной топической связью.</a:t>
            </a:r>
            <a:endParaRPr lang="ru-RU" altLang="en-US"/>
          </a:p>
          <a:p>
            <a:r>
              <a:rPr lang="ru-RU" altLang="en-US"/>
              <a:t>Лабиринтулы уничтожают зостеру, на которой сельдь откладывает икру.</a:t>
            </a:r>
            <a:endParaRPr lang="ru-RU" altLang="en-US"/>
          </a:p>
        </p:txBody>
      </p:sp>
      <p:sp>
        <p:nvSpPr>
          <p:cNvPr id="13" name="Стрелка вправо 12"/>
          <p:cNvSpPr/>
          <p:nvPr/>
        </p:nvSpPr>
        <p:spPr>
          <a:xfrm rot="10800000">
            <a:off x="3560445" y="5409565"/>
            <a:ext cx="2164715" cy="360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3923665" y="5769610"/>
            <a:ext cx="1449070" cy="4502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baseline="30000">
                <a:sym typeface="+mn-ea"/>
              </a:rPr>
              <a:t>Прямая топическая связь</a:t>
            </a:r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>
                <a:sym typeface="+mn-ea"/>
              </a:rPr>
              <a:t>Трофические симфизиологические связи</a:t>
            </a:r>
            <a:br>
              <a:rPr lang="ru-RU" altLang="en-US"/>
            </a:br>
            <a:endParaRPr lang="ru-RU" alt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3023870" y="1985645"/>
            <a:ext cx="3240405" cy="11525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800"/>
              <a:t>Производитель</a:t>
            </a:r>
            <a:endParaRPr lang="ru-RU" altLang="en-US" sz="2800"/>
          </a:p>
        </p:txBody>
      </p:sp>
      <p:sp>
        <p:nvSpPr>
          <p:cNvPr id="5" name="Прямоугольник 4"/>
          <p:cNvSpPr/>
          <p:nvPr/>
        </p:nvSpPr>
        <p:spPr>
          <a:xfrm>
            <a:off x="3023870" y="4898390"/>
            <a:ext cx="3240405" cy="11525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800"/>
              <a:t>Потребитель</a:t>
            </a:r>
            <a:endParaRPr lang="ru-RU" altLang="en-US" sz="2800"/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3346450" y="3970020"/>
            <a:ext cx="2164715" cy="360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7" name="Стрелка вправо 6"/>
          <p:cNvSpPr/>
          <p:nvPr/>
        </p:nvSpPr>
        <p:spPr>
          <a:xfrm rot="16200000">
            <a:off x="3706495" y="3826510"/>
            <a:ext cx="2164715" cy="360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2700"/>
            <a:ext cx="7772400" cy="804545"/>
          </a:xfrm>
        </p:spPr>
        <p:txBody>
          <a:bodyPr/>
          <a:p>
            <a:r>
              <a:rPr lang="ru-RU" altLang="en-US"/>
              <a:t>Прямые трофические связи</a:t>
            </a:r>
            <a:endParaRPr lang="ru-RU" altLang="en-US"/>
          </a:p>
        </p:txBody>
      </p:sp>
      <p:sp>
        <p:nvSpPr>
          <p:cNvPr id="5" name="Замещающее содержимое 4"/>
          <p:cNvSpPr>
            <a:spLocks noGrp="1"/>
          </p:cNvSpPr>
          <p:nvPr>
            <p:ph idx="1"/>
          </p:nvPr>
        </p:nvSpPr>
        <p:spPr>
          <a:xfrm>
            <a:off x="685800" y="887095"/>
            <a:ext cx="7772400" cy="5208905"/>
          </a:xfrm>
        </p:spPr>
        <p:txBody>
          <a:bodyPr/>
          <a:p>
            <a:r>
              <a:rPr lang="ru-RU" altLang="en-US"/>
              <a:t>Потребитель питается частями тела производителя (</a:t>
            </a:r>
            <a:r>
              <a:rPr lang="ru-RU" altLang="en-US" i="1"/>
              <a:t>саркофагия</a:t>
            </a:r>
            <a:r>
              <a:rPr lang="ru-RU" altLang="en-US"/>
              <a:t>)</a:t>
            </a:r>
            <a:endParaRPr lang="ru-RU" altLang="en-US"/>
          </a:p>
          <a:p>
            <a:pPr lvl="2"/>
            <a:r>
              <a:rPr lang="ru-RU" altLang="en-US"/>
              <a:t>Съедает целиком тело</a:t>
            </a:r>
            <a:endParaRPr lang="ru-RU" altLang="en-US"/>
          </a:p>
          <a:p>
            <a:pPr lvl="2"/>
            <a:r>
              <a:rPr lang="ru-RU" altLang="en-US"/>
              <a:t>Съедает лишь часть тела</a:t>
            </a:r>
            <a:endParaRPr lang="ru-RU" altLang="en-US"/>
          </a:p>
          <a:p>
            <a:pPr lvl="2"/>
            <a:r>
              <a:rPr lang="ru-RU" altLang="en-US"/>
              <a:t>Потребитель питается неживыми частями тела производителя . </a:t>
            </a:r>
            <a:endParaRPr lang="ru-RU" altLang="en-US"/>
          </a:p>
          <a:p>
            <a:pPr lvl="0"/>
            <a:r>
              <a:rPr lang="ru-RU" altLang="en-US"/>
              <a:t>Потребитель питается выделениями производителя </a:t>
            </a:r>
            <a:r>
              <a:rPr lang="ru-RU" altLang="en-US">
                <a:sym typeface="+mn-ea"/>
              </a:rPr>
              <a:t>(</a:t>
            </a:r>
            <a:r>
              <a:rPr lang="ru-RU" altLang="en-US" i="1">
                <a:sym typeface="+mn-ea"/>
              </a:rPr>
              <a:t>ксенофагия</a:t>
            </a:r>
            <a:r>
              <a:rPr lang="ru-RU" altLang="en-US">
                <a:sym typeface="+mn-ea"/>
              </a:rPr>
              <a:t>)</a:t>
            </a:r>
            <a:r>
              <a:rPr lang="ru-RU" altLang="en-US"/>
              <a:t>.</a:t>
            </a:r>
            <a:endParaRPr lang="ru-RU" altLang="en-US"/>
          </a:p>
          <a:p>
            <a:pPr lvl="0"/>
            <a:r>
              <a:rPr lang="ru-RU" altLang="en-US"/>
              <a:t>Потребитель питается мертвыми останками производителя (</a:t>
            </a:r>
            <a:r>
              <a:rPr lang="ru-RU" altLang="en-US" i="1"/>
              <a:t>некрофагия</a:t>
            </a:r>
            <a:r>
              <a:rPr lang="ru-RU" altLang="en-US"/>
              <a:t>)</a:t>
            </a:r>
            <a:endParaRPr lang="ru-RU" altLang="en-US"/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148840" y="6096000"/>
            <a:ext cx="5043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>
                <a:latin typeface="Comic Sans MS" panose="030F0702030302020204" charset="0"/>
              </a:rPr>
              <a:t>Про все это у нас будет отдельная лекция!</a:t>
            </a:r>
            <a:endParaRPr lang="ru-RU" altLang="en-US">
              <a:latin typeface="Comic Sans MS" panose="030F070203030202020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28270"/>
            <a:ext cx="7772400" cy="417195"/>
          </a:xfrm>
        </p:spPr>
        <p:txBody>
          <a:bodyPr/>
          <a:p>
            <a:r>
              <a:rPr lang="ru-RU" altLang="en-US" sz="3600"/>
              <a:t>Косвенные трофические</a:t>
            </a:r>
            <a:endParaRPr lang="ru-RU" altLang="en-US" sz="3600"/>
          </a:p>
        </p:txBody>
      </p:sp>
      <p:sp>
        <p:nvSpPr>
          <p:cNvPr id="5" name="Замещающее содержимое 4"/>
          <p:cNvSpPr>
            <a:spLocks noGrp="1"/>
          </p:cNvSpPr>
          <p:nvPr>
            <p:ph idx="1"/>
          </p:nvPr>
        </p:nvSpPr>
        <p:spPr>
          <a:xfrm>
            <a:off x="140335" y="545465"/>
            <a:ext cx="8700135" cy="1607820"/>
          </a:xfrm>
        </p:spPr>
        <p:txBody>
          <a:bodyPr/>
          <a:p>
            <a:r>
              <a:rPr lang="ru-RU" altLang="en-US" sz="2800"/>
              <a:t>Вид может влиять на доступность и поедаемость производителя (возможно 10 различных вариантов).</a:t>
            </a:r>
            <a:endParaRPr lang="ru-RU" altLang="en-US" sz="280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rcRect t="2697"/>
          <a:stretch>
            <a:fillRect/>
          </a:stretch>
        </p:blipFill>
        <p:spPr>
          <a:xfrm>
            <a:off x="876935" y="1440180"/>
            <a:ext cx="6904990" cy="494919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5612765" y="6389370"/>
            <a:ext cx="274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Беклемишев, 1970</a:t>
            </a:r>
            <a:endParaRPr lang="ru-RU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90805"/>
            <a:ext cx="7772400" cy="605790"/>
          </a:xfrm>
        </p:spPr>
        <p:txBody>
          <a:bodyPr/>
          <a:p>
            <a:r>
              <a:rPr lang="ru-RU" altLang="en-US" sz="2800">
                <a:sym typeface="+mn-ea"/>
              </a:rPr>
              <a:t>Производитель - Модификатор - Потребитель</a:t>
            </a:r>
            <a:endParaRPr lang="ru-RU" altLang="en-US" sz="2800"/>
          </a:p>
        </p:txBody>
      </p:sp>
      <p:sp>
        <p:nvSpPr>
          <p:cNvPr id="4" name="Прямоугольник 3"/>
          <p:cNvSpPr/>
          <p:nvPr/>
        </p:nvSpPr>
        <p:spPr>
          <a:xfrm>
            <a:off x="2929255" y="869950"/>
            <a:ext cx="3240405" cy="11525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800"/>
              <a:t>Производитель</a:t>
            </a:r>
            <a:endParaRPr lang="ru-RU" altLang="en-US" sz="2800"/>
          </a:p>
        </p:txBody>
      </p:sp>
      <p:sp>
        <p:nvSpPr>
          <p:cNvPr id="5" name="Прямоугольник 4"/>
          <p:cNvSpPr/>
          <p:nvPr/>
        </p:nvSpPr>
        <p:spPr>
          <a:xfrm>
            <a:off x="3057525" y="4889500"/>
            <a:ext cx="3240405" cy="11525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800"/>
              <a:t>Потребитель</a:t>
            </a:r>
            <a:endParaRPr lang="ru-RU" altLang="en-US" sz="2800"/>
          </a:p>
        </p:txBody>
      </p:sp>
      <p:sp>
        <p:nvSpPr>
          <p:cNvPr id="6" name="Двойная стрелка влево/вправо 5"/>
          <p:cNvSpPr/>
          <p:nvPr/>
        </p:nvSpPr>
        <p:spPr>
          <a:xfrm rot="5400000">
            <a:off x="2856865" y="2850515"/>
            <a:ext cx="3384550" cy="132524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800"/>
              <a:t>Прямая связь</a:t>
            </a:r>
            <a:endParaRPr lang="ru-RU" altLang="en-US" sz="2800"/>
          </a:p>
        </p:txBody>
      </p:sp>
      <p:sp>
        <p:nvSpPr>
          <p:cNvPr id="7" name="Прямоугольник 6"/>
          <p:cNvSpPr/>
          <p:nvPr/>
        </p:nvSpPr>
        <p:spPr>
          <a:xfrm>
            <a:off x="1319530" y="2852420"/>
            <a:ext cx="3745230" cy="1152525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800"/>
              <a:t>Модификатор</a:t>
            </a:r>
            <a:endParaRPr lang="ru-RU" altLang="en-US" sz="2800"/>
          </a:p>
        </p:txBody>
      </p:sp>
      <p:sp>
        <p:nvSpPr>
          <p:cNvPr id="8" name="Стрелка углом 7"/>
          <p:cNvSpPr/>
          <p:nvPr/>
        </p:nvSpPr>
        <p:spPr>
          <a:xfrm flipV="1">
            <a:off x="1320165" y="4004945"/>
            <a:ext cx="2094865" cy="20370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 sz="2400">
              <a:solidFill>
                <a:schemeClr val="tx1"/>
              </a:solidFill>
            </a:endParaRPr>
          </a:p>
        </p:txBody>
      </p:sp>
      <p:sp>
        <p:nvSpPr>
          <p:cNvPr id="3" name="Стрелка вверх 2"/>
          <p:cNvSpPr/>
          <p:nvPr/>
        </p:nvSpPr>
        <p:spPr>
          <a:xfrm rot="2460000">
            <a:off x="2074545" y="1313180"/>
            <a:ext cx="720090" cy="16560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1156335" y="1521460"/>
            <a:ext cx="12547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Прямая связь</a:t>
            </a:r>
            <a:endParaRPr lang="ru-RU" altLang="en-US"/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756285" y="5695315"/>
            <a:ext cx="14966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Косвенная связь</a:t>
            </a:r>
            <a:endParaRPr lang="ru-RU" altLang="en-US"/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6376670" y="2194560"/>
            <a:ext cx="251587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Популяция организмов-модификаторов воздействует на популяцию производителей так, что их доступность для потребителей изменяется.</a:t>
            </a:r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3" grpId="0" animBg="1"/>
      <p:bldP spid="8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91440"/>
            <a:ext cx="7772400" cy="372745"/>
          </a:xfrm>
        </p:spPr>
        <p:txBody>
          <a:bodyPr/>
          <a:p>
            <a:r>
              <a:rPr lang="ru-RU" altLang="en-US" sz="2800"/>
              <a:t>Производитель - Модификатор - </a:t>
            </a:r>
            <a:r>
              <a:rPr lang="ru-RU" altLang="en-US" sz="2800">
                <a:sym typeface="+mn-ea"/>
              </a:rPr>
              <a:t>Потребитель </a:t>
            </a:r>
            <a:endParaRPr lang="ru-RU" altLang="en-US" sz="280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125" y="948690"/>
            <a:ext cx="2519680" cy="166687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17805" y="2169795"/>
            <a:ext cx="2540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http://www.jayapestcontrol.com/wp-content/</a:t>
            </a:r>
            <a:r>
              <a:rPr lang="ru-RU" altLang="en-US" sz="700"/>
              <a:t>uploads</a:t>
            </a:r>
            <a:r>
              <a:rPr lang="ru-RU" altLang="en-US" sz="800"/>
              <a:t>/2016/11/anopheles-larvae-below-water-surface-1.jpg?x71835</a:t>
            </a:r>
            <a:endParaRPr lang="ru-RU" altLang="en-US" sz="800"/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5570" y="948690"/>
            <a:ext cx="3604260" cy="158369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5195570" y="2231390"/>
            <a:ext cx="2540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https://upload.wikimedia.org/wikipedia/commons/thumb/5/5c/Mosquitofish.jpg/330px-Mosquitofish.jpg</a:t>
            </a:r>
            <a:endParaRPr lang="ru-RU" altLang="en-US" sz="80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310" y="3604895"/>
            <a:ext cx="3355340" cy="2231390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5809615" y="320103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/>
              <a:t>Cyprinus carpio</a:t>
            </a:r>
            <a:endParaRPr lang="ru-RU" altLang="en-US"/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5727700" y="58039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/>
              <a:t>Gambusia</a:t>
            </a:r>
            <a:endParaRPr lang="ru-RU" altLang="en-US"/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549275" y="52578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/>
              <a:t>Anopheles</a:t>
            </a:r>
            <a:endParaRPr lang="ru-RU" altLang="en-US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3569335"/>
            <a:ext cx="2935605" cy="2201545"/>
          </a:xfrm>
          <a:prstGeom prst="rect">
            <a:avLst/>
          </a:prstGeom>
        </p:spPr>
      </p:pic>
      <p:sp>
        <p:nvSpPr>
          <p:cNvPr id="13" name="Текстовое поле 12"/>
          <p:cNvSpPr txBox="1"/>
          <p:nvPr/>
        </p:nvSpPr>
        <p:spPr>
          <a:xfrm>
            <a:off x="238125" y="5454015"/>
            <a:ext cx="293560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600"/>
              <a:t>https://upload.wikimedia.org/wikipedia/commons/thumb/1/16/Typha_latifolia_02_bgiu.jpg/1200px-Typha_latifolia_02_bgiu.jpg</a:t>
            </a:r>
            <a:endParaRPr lang="ru-RU" altLang="en-US" sz="600"/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238125" y="302768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/>
              <a:t>Typha</a:t>
            </a:r>
            <a:endParaRPr lang="ru-RU" altLang="en-US"/>
          </a:p>
        </p:txBody>
      </p:sp>
      <p:sp>
        <p:nvSpPr>
          <p:cNvPr id="15" name="Стрелка вправо 14"/>
          <p:cNvSpPr/>
          <p:nvPr/>
        </p:nvSpPr>
        <p:spPr>
          <a:xfrm>
            <a:off x="2843530" y="1558290"/>
            <a:ext cx="2304415" cy="360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3081655" y="732155"/>
            <a:ext cx="165544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altLang="en-US"/>
              <a:t>Прямая </a:t>
            </a:r>
            <a:endParaRPr lang="ru-RU" altLang="en-US"/>
          </a:p>
          <a:p>
            <a:r>
              <a:rPr lang="ru-RU" altLang="en-US"/>
              <a:t>трофическая</a:t>
            </a:r>
            <a:endParaRPr lang="ru-RU" altLang="en-US"/>
          </a:p>
          <a:p>
            <a:r>
              <a:rPr lang="ru-RU" altLang="en-US"/>
              <a:t>связь</a:t>
            </a:r>
            <a:endParaRPr lang="ru-RU" altLang="en-US"/>
          </a:p>
        </p:txBody>
      </p:sp>
      <p:sp>
        <p:nvSpPr>
          <p:cNvPr id="17" name="Выгнутая вправо стрелка 16"/>
          <p:cNvSpPr/>
          <p:nvPr/>
        </p:nvSpPr>
        <p:spPr>
          <a:xfrm rot="10980000">
            <a:off x="3011805" y="1932305"/>
            <a:ext cx="1967865" cy="3308350"/>
          </a:xfrm>
          <a:prstGeom prst="curvedLeftArrow">
            <a:avLst/>
          </a:prstGeom>
          <a:solidFill>
            <a:schemeClr val="accent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>
              <a:solidFill>
                <a:schemeClr val="tx1"/>
              </a:solidFill>
            </a:endParaRPr>
          </a:p>
        </p:txBody>
      </p:sp>
      <p:sp>
        <p:nvSpPr>
          <p:cNvPr id="18" name="Текстовое поле 17"/>
          <p:cNvSpPr txBox="1"/>
          <p:nvPr/>
        </p:nvSpPr>
        <p:spPr>
          <a:xfrm>
            <a:off x="3821430" y="2924175"/>
            <a:ext cx="165544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altLang="en-US"/>
              <a:t>Косвенная</a:t>
            </a:r>
            <a:endParaRPr lang="ru-RU" altLang="en-US"/>
          </a:p>
          <a:p>
            <a:r>
              <a:rPr lang="ru-RU" altLang="en-US"/>
              <a:t>трофическая</a:t>
            </a:r>
            <a:endParaRPr lang="ru-RU" altLang="en-US"/>
          </a:p>
          <a:p>
            <a:r>
              <a:rPr lang="ru-RU" altLang="en-US"/>
              <a:t>связь</a:t>
            </a:r>
            <a:endParaRPr lang="ru-RU" altLang="en-US"/>
          </a:p>
        </p:txBody>
      </p:sp>
      <p:sp>
        <p:nvSpPr>
          <p:cNvPr id="3" name="Стрелка вправо 2"/>
          <p:cNvSpPr/>
          <p:nvPr/>
        </p:nvSpPr>
        <p:spPr>
          <a:xfrm>
            <a:off x="3001645" y="5129530"/>
            <a:ext cx="2703830" cy="360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9" name="Текстовое поле 18"/>
          <p:cNvSpPr txBox="1"/>
          <p:nvPr/>
        </p:nvSpPr>
        <p:spPr>
          <a:xfrm>
            <a:off x="3639185" y="4303395"/>
            <a:ext cx="165544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altLang="en-US"/>
              <a:t>Прямая </a:t>
            </a:r>
            <a:endParaRPr lang="ru-RU" altLang="en-US"/>
          </a:p>
          <a:p>
            <a:r>
              <a:rPr lang="ru-RU" altLang="en-US"/>
              <a:t>трофическая</a:t>
            </a:r>
            <a:endParaRPr lang="ru-RU" altLang="en-US"/>
          </a:p>
          <a:p>
            <a:r>
              <a:rPr lang="ru-RU" altLang="en-US"/>
              <a:t>связь</a:t>
            </a:r>
            <a:endParaRPr lang="ru-RU" altLang="en-US"/>
          </a:p>
        </p:txBody>
      </p:sp>
      <p:sp>
        <p:nvSpPr>
          <p:cNvPr id="20" name="Текстовое поле 19"/>
          <p:cNvSpPr txBox="1"/>
          <p:nvPr/>
        </p:nvSpPr>
        <p:spPr>
          <a:xfrm>
            <a:off x="48260" y="5914390"/>
            <a:ext cx="88379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Сазан непосредственно не связан с гамбузией. Однако, поедая проростки рогоза, сазан облегчает гамбузиям поиск личинок комаров. Сазан - модификатор среды, в которой живут гамбузии и личинки комаров.</a:t>
            </a:r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3" grpId="0" bldLvl="0" animBg="1"/>
      <p:bldP spid="19" grpId="0"/>
      <p:bldP spid="18" grpId="0"/>
      <p:bldP spid="17" grpId="0" bldLvl="0" animBg="1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5705" y="2675255"/>
            <a:ext cx="2308225" cy="17081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65100"/>
            <a:ext cx="7772400" cy="1143000"/>
          </a:xfrm>
        </p:spPr>
        <p:txBody>
          <a:bodyPr/>
          <a:p>
            <a:r>
              <a:rPr lang="ru-RU" altLang="en-US" sz="2400"/>
              <a:t>Конкуренция за пищу - частный случай косвенных трофических связей</a:t>
            </a:r>
            <a:endParaRPr lang="ru-RU" altLang="en-US" sz="2400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55" y="2675255"/>
            <a:ext cx="2275840" cy="170751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46355" y="3923030"/>
            <a:ext cx="21736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600"/>
              <a:t>http://livt.net/info/wp-content/uploads/2017/05/%D0%90%D0%BD%D1%82%D0%B8%D0%BB%D0%BE%D0%BF%D0%B01111111111111111.jpg</a:t>
            </a:r>
            <a:endParaRPr lang="ru-RU" altLang="en-US" sz="60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50" y="1216660"/>
            <a:ext cx="2606040" cy="2399665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6496050" y="3279140"/>
            <a:ext cx="2540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https://cs8.pikabu.ru/post_img/big/2016/12/25/12/1482697618123895365.jpg</a:t>
            </a:r>
            <a:endParaRPr lang="ru-RU" altLang="en-US" sz="80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805" y="4498340"/>
            <a:ext cx="2539365" cy="1669415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6567805" y="5892165"/>
            <a:ext cx="2540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600"/>
              <a:t>https://dic.academic.ru/pictures/wiki/files/78/Not_a_Common_Visitor_to_Somerset.jpg</a:t>
            </a:r>
            <a:endParaRPr lang="ru-RU" altLang="en-US" sz="600"/>
          </a:p>
        </p:txBody>
      </p:sp>
      <p:sp>
        <p:nvSpPr>
          <p:cNvPr id="15" name="Стрелка вправо 14"/>
          <p:cNvSpPr/>
          <p:nvPr/>
        </p:nvSpPr>
        <p:spPr>
          <a:xfrm rot="19320000">
            <a:off x="4460240" y="2642235"/>
            <a:ext cx="2304415" cy="360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0" name="Стрелка вправо 9"/>
          <p:cNvSpPr/>
          <p:nvPr/>
        </p:nvSpPr>
        <p:spPr>
          <a:xfrm rot="1680000">
            <a:off x="4543425" y="4008120"/>
            <a:ext cx="2304415" cy="360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1" name="Стрелка вправо 10"/>
          <p:cNvSpPr/>
          <p:nvPr/>
        </p:nvSpPr>
        <p:spPr>
          <a:xfrm>
            <a:off x="1873885" y="3488055"/>
            <a:ext cx="1245235" cy="351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2465705" y="2675255"/>
            <a:ext cx="230822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http://salmonrivermountainpress.weebly.com/uploads/9/3/1/8/9318943/4417760_orig.jpg</a:t>
            </a:r>
            <a:endParaRPr lang="ru-RU" altLang="en-US" sz="800"/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1022350" y="5770245"/>
            <a:ext cx="5457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 Пятнистые гиены </a:t>
            </a:r>
            <a:r>
              <a:rPr lang="ru-RU" altLang="en-US">
                <a:sym typeface="+mn-ea"/>
              </a:rPr>
              <a:t>и </a:t>
            </a:r>
            <a:r>
              <a:rPr lang="ru-RU" altLang="en-US"/>
              <a:t> </a:t>
            </a:r>
            <a:r>
              <a:rPr lang="ru-RU" altLang="en-US">
                <a:sym typeface="+mn-ea"/>
              </a:rPr>
              <a:t>Грифы связаны косвенными трофическими отношениями </a:t>
            </a:r>
            <a:r>
              <a:rPr lang="ru-RU" altLang="en-US"/>
              <a:t> </a:t>
            </a:r>
            <a:endParaRPr lang="ru-RU" altLang="en-US"/>
          </a:p>
        </p:txBody>
      </p:sp>
      <p:sp>
        <p:nvSpPr>
          <p:cNvPr id="17" name="Текстовое поле 16"/>
          <p:cNvSpPr txBox="1"/>
          <p:nvPr/>
        </p:nvSpPr>
        <p:spPr>
          <a:xfrm>
            <a:off x="4050665" y="1668780"/>
            <a:ext cx="2445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Прямая трофическая связь</a:t>
            </a:r>
            <a:endParaRPr lang="ru-RU" altLang="en-US"/>
          </a:p>
        </p:txBody>
      </p:sp>
      <p:sp>
        <p:nvSpPr>
          <p:cNvPr id="18" name="Текстовое поле 17"/>
          <p:cNvSpPr txBox="1"/>
          <p:nvPr/>
        </p:nvSpPr>
        <p:spPr>
          <a:xfrm>
            <a:off x="4034155" y="4594225"/>
            <a:ext cx="2445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Прямая трофическая связь</a:t>
            </a:r>
            <a:endParaRPr lang="ru-RU" altLang="en-US"/>
          </a:p>
        </p:txBody>
      </p:sp>
      <p:sp>
        <p:nvSpPr>
          <p:cNvPr id="19" name="Двойная стрелка вверх/вниз 18"/>
          <p:cNvSpPr/>
          <p:nvPr/>
        </p:nvSpPr>
        <p:spPr>
          <a:xfrm>
            <a:off x="7891145" y="3380740"/>
            <a:ext cx="567055" cy="136779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0" name="Текстовое поле 19"/>
          <p:cNvSpPr txBox="1"/>
          <p:nvPr/>
        </p:nvSpPr>
        <p:spPr>
          <a:xfrm>
            <a:off x="6259830" y="3603625"/>
            <a:ext cx="16871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Косвенная трофическая связь</a:t>
            </a:r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65100"/>
            <a:ext cx="7772400" cy="1143000"/>
          </a:xfrm>
        </p:spPr>
        <p:txBody>
          <a:bodyPr/>
          <a:p>
            <a:r>
              <a:rPr lang="ru-RU" altLang="ru-RU" sz="2400"/>
              <a:t>Увеличен</a:t>
            </a:r>
            <a:r>
              <a:rPr lang="ru-RU" altLang="ru-RU" sz="2400">
                <a:sym typeface="+mn-ea"/>
              </a:rPr>
              <a:t>и</a:t>
            </a:r>
            <a:r>
              <a:rPr lang="ru-RU" altLang="ru-RU" sz="2400"/>
              <a:t>е численности врагов - частный случай косвенных трофических связей</a:t>
            </a:r>
            <a:endParaRPr lang="ru-RU" altLang="ru-RU" sz="2400"/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9710" y="1744980"/>
            <a:ext cx="6163945" cy="3484880"/>
          </a:xfrm>
          <a:prstGeom prst="rect">
            <a:avLst/>
          </a:prstGeom>
        </p:spPr>
      </p:pic>
      <p:sp>
        <p:nvSpPr>
          <p:cNvPr id="12" name="Текстовое поле 11"/>
          <p:cNvSpPr txBox="1"/>
          <p:nvPr/>
        </p:nvSpPr>
        <p:spPr>
          <a:xfrm>
            <a:off x="1489710" y="4892675"/>
            <a:ext cx="2540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http://fermers.kz/upload/news/40120aa1d7f309ae1c24a38767599057.jpg</a:t>
            </a:r>
            <a:endParaRPr lang="ru-RU" altLang="en-US" sz="800"/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1842770" y="1311910"/>
            <a:ext cx="5457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 </a:t>
            </a:r>
            <a:r>
              <a:rPr lang="ru-RU" altLang="en-US">
                <a:sym typeface="+mn-ea"/>
              </a:rPr>
              <a:t>Растение -</a:t>
            </a:r>
            <a:r>
              <a:rPr lang="ru-RU" altLang="en-US"/>
              <a:t> </a:t>
            </a:r>
            <a:r>
              <a:rPr lang="ru-RU" altLang="en-US">
                <a:sym typeface="+mn-ea"/>
              </a:rPr>
              <a:t>Муравьи - Тля </a:t>
            </a:r>
            <a:r>
              <a:rPr lang="ru-RU" altLang="en-US"/>
              <a:t> </a:t>
            </a:r>
            <a:endParaRPr lang="ru-RU" altLang="en-US"/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1843405" y="5313045"/>
            <a:ext cx="54571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 </a:t>
            </a:r>
            <a:r>
              <a:rPr lang="ru-RU" altLang="en-US">
                <a:sym typeface="+mn-ea"/>
              </a:rPr>
              <a:t>Растения и </a:t>
            </a:r>
            <a:r>
              <a:rPr lang="ru-RU" altLang="en-US"/>
              <a:t> </a:t>
            </a:r>
            <a:r>
              <a:rPr lang="ru-RU" altLang="en-US">
                <a:sym typeface="+mn-ea"/>
              </a:rPr>
              <a:t>Муравьи связаны косвенными трофическими отношениями: муравьи, заботясь о тле, повышают численность врагов растения </a:t>
            </a:r>
            <a:r>
              <a:rPr lang="ru-RU" altLang="en-US"/>
              <a:t> </a:t>
            </a:r>
            <a:endParaRPr lang="ru-RU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Главный вопрос синэкологии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ru-RU" altLang="en-US"/>
              <a:t>Почему организмы разных видов живут вместе?</a:t>
            </a:r>
            <a:endParaRPr lang="ru-RU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65100"/>
            <a:ext cx="7772400" cy="1143000"/>
          </a:xfrm>
        </p:spPr>
        <p:txBody>
          <a:bodyPr/>
          <a:p>
            <a:r>
              <a:rPr lang="ru-RU" altLang="ru-RU" sz="2400"/>
              <a:t>Уменьшение численности врагов - частный случай косвенных трофических связей</a:t>
            </a:r>
            <a:endParaRPr lang="ru-RU" altLang="ru-RU" sz="2400"/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1842770" y="1168400"/>
            <a:ext cx="5457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Растения - Наездники - Насекомые фитофаги</a:t>
            </a:r>
            <a:endParaRPr lang="ru-RU" altLang="en-US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9035" y="1536700"/>
            <a:ext cx="4264660" cy="456057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2439035" y="5760085"/>
            <a:ext cx="2540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http://stopvreditel.ru/wp-content/uploads/2015/03/naezdnik-i-gusenica.jpg</a:t>
            </a:r>
            <a:endParaRPr lang="ru-RU" altLang="en-US" sz="800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1906905" y="6176010"/>
            <a:ext cx="5457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 </a:t>
            </a:r>
            <a:r>
              <a:rPr lang="ru-RU" altLang="en-US">
                <a:sym typeface="+mn-ea"/>
              </a:rPr>
              <a:t>Растения и </a:t>
            </a:r>
            <a:r>
              <a:rPr lang="ru-RU" altLang="en-US"/>
              <a:t> </a:t>
            </a:r>
            <a:r>
              <a:rPr lang="ru-RU" altLang="en-US">
                <a:sym typeface="+mn-ea"/>
              </a:rPr>
              <a:t>Наездники связаны косвенными трофическими отношениями </a:t>
            </a:r>
            <a:r>
              <a:rPr lang="ru-RU" altLang="en-US"/>
              <a:t> </a:t>
            </a:r>
            <a:endParaRPr lang="ru-RU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6990"/>
            <a:ext cx="7772400" cy="1143000"/>
          </a:xfrm>
        </p:spPr>
        <p:txBody>
          <a:bodyPr/>
          <a:p>
            <a:r>
              <a:rPr lang="ru-RU" altLang="en-US"/>
              <a:t>Прямые фабрические связи</a:t>
            </a:r>
            <a:endParaRPr lang="ru-RU" altLang="en-US"/>
          </a:p>
        </p:txBody>
      </p:sp>
      <p:sp>
        <p:nvSpPr>
          <p:cNvPr id="5" name="Замещающее содержимое 4"/>
          <p:cNvSpPr>
            <a:spLocks noGrp="1"/>
          </p:cNvSpPr>
          <p:nvPr>
            <p:ph idx="1"/>
          </p:nvPr>
        </p:nvSpPr>
        <p:spPr>
          <a:xfrm>
            <a:off x="685800" y="1189990"/>
            <a:ext cx="7772400" cy="4668520"/>
          </a:xfrm>
        </p:spPr>
        <p:txBody>
          <a:bodyPr/>
          <a:p>
            <a:r>
              <a:rPr lang="ru-RU" altLang="en-US"/>
              <a:t>Особи популяции одного вида используют в качестве материала для своих сооружений живых особей, их части или мертвые тела представителей популяции другого вида</a:t>
            </a:r>
            <a:endParaRPr lang="ru-RU" altLang="en-US"/>
          </a:p>
          <a:p>
            <a:r>
              <a:rPr lang="ru-RU" altLang="en-US"/>
              <a:t>Истинные сооружения (гнезда, коконы, норы, ловчие сети)</a:t>
            </a:r>
            <a:endParaRPr lang="ru-RU" altLang="en-US"/>
          </a:p>
          <a:p>
            <a:r>
              <a:rPr lang="ru-RU" altLang="en-US"/>
              <a:t>Побочные сооружения (ходы, «мины» и т.п.)</a:t>
            </a:r>
            <a:endParaRPr lang="ru-RU" altLang="en-US"/>
          </a:p>
          <a:p>
            <a:endParaRPr lang="ru-RU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775" y="90170"/>
            <a:ext cx="7772400" cy="767080"/>
          </a:xfrm>
        </p:spPr>
        <p:txBody>
          <a:bodyPr/>
          <a:p>
            <a:r>
              <a:rPr lang="ru-RU" altLang="en-US" sz="3200"/>
              <a:t>Суть прямых фабрческих связей</a:t>
            </a:r>
            <a:endParaRPr lang="ru-RU" altLang="en-US" sz="320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565" y="2207895"/>
            <a:ext cx="3936365" cy="20243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3600"/>
              <a:t>Популяция вида А (поставщик материалов)</a:t>
            </a:r>
            <a:endParaRPr lang="ru-RU" altLang="en-US" sz="360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121910" y="2207895"/>
            <a:ext cx="3936365" cy="20243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3600"/>
              <a:t>Популяция вида </a:t>
            </a:r>
            <a:r>
              <a:rPr lang="en-US" altLang="en-US" sz="3600"/>
              <a:t>B</a:t>
            </a:r>
            <a:r>
              <a:rPr lang="ru-RU" altLang="en-US" sz="3600"/>
              <a:t> (потребитель материалов)</a:t>
            </a:r>
            <a:endParaRPr lang="ru-RU" altLang="en-US" sz="3600"/>
          </a:p>
        </p:txBody>
      </p:sp>
      <p:sp>
        <p:nvSpPr>
          <p:cNvPr id="13" name="Стрелка вправо 12"/>
          <p:cNvSpPr/>
          <p:nvPr/>
        </p:nvSpPr>
        <p:spPr>
          <a:xfrm>
            <a:off x="3432175" y="3190240"/>
            <a:ext cx="2164715" cy="360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18440"/>
            <a:ext cx="7772400" cy="480695"/>
          </a:xfrm>
        </p:spPr>
        <p:txBody>
          <a:bodyPr/>
          <a:p>
            <a:r>
              <a:rPr lang="ru-RU" altLang="en-US"/>
              <a:t>Жилые сооружения</a:t>
            </a:r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035" y="1252855"/>
            <a:ext cx="4064000" cy="271780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153035" y="3633470"/>
            <a:ext cx="2540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http://www.biopix.com/photos/Phryganea-bipunctata-00013.jpg</a:t>
            </a:r>
            <a:endParaRPr lang="ru-RU" altLang="en-US" sz="800"/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7565" y="1252855"/>
            <a:ext cx="3997960" cy="271780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4647565" y="3633470"/>
            <a:ext cx="2540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https://i.pinimg.com/originals/91/c9/42/91c9423bf48a82bb7438f03d8d89cb75.jpg</a:t>
            </a:r>
            <a:endParaRPr lang="ru-RU" altLang="en-US" sz="80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4324350"/>
            <a:ext cx="3564890" cy="2388235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368300" y="6298565"/>
            <a:ext cx="2540000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700"/>
              <a:t>http://4.bp.blogspot.com/-EqXpBAaawEg/T8ZZx97HbJI/AAAAAAAACBg/8gPOoE62SGM/s1600/%D0%98%D0%B7%D0%B1%D0%B0.jpg</a:t>
            </a:r>
            <a:endParaRPr lang="ru-RU" altLang="en-US" sz="700"/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00" y="4324350"/>
            <a:ext cx="3947795" cy="2388235"/>
          </a:xfrm>
          <a:prstGeom prst="rect">
            <a:avLst/>
          </a:prstGeom>
        </p:spPr>
      </p:pic>
      <p:sp>
        <p:nvSpPr>
          <p:cNvPr id="12" name="Текстовое поле 11"/>
          <p:cNvSpPr txBox="1"/>
          <p:nvPr/>
        </p:nvSpPr>
        <p:spPr>
          <a:xfrm>
            <a:off x="4647565" y="4324350"/>
            <a:ext cx="2540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http://worldme.ru/wp-content/uploads/2013/10/masai_11kntz.jpg</a:t>
            </a:r>
            <a:endParaRPr lang="ru-RU" altLang="en-US" sz="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4610"/>
            <a:ext cx="7772400" cy="389890"/>
          </a:xfrm>
        </p:spPr>
        <p:txBody>
          <a:bodyPr/>
          <a:p>
            <a:r>
              <a:rPr lang="ru-RU" altLang="en-US" sz="2800"/>
              <a:t>Косвенные фабрические</a:t>
            </a:r>
            <a:endParaRPr lang="ru-RU" altLang="en-US" sz="28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95325" y="444500"/>
            <a:ext cx="7772400" cy="1122680"/>
          </a:xfrm>
        </p:spPr>
        <p:txBody>
          <a:bodyPr/>
          <a:p>
            <a:r>
              <a:rPr lang="ru-RU" altLang="en-US" sz="2400"/>
              <a:t>Воздействие на обилие популяции вида-поставщика</a:t>
            </a:r>
            <a:endParaRPr lang="ru-RU" altLang="en-US" sz="240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98085" y="4345940"/>
            <a:ext cx="3306445" cy="247967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5055870" y="6488430"/>
            <a:ext cx="2540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https://www.m-sokolov.ru/wordpress/wp-content/uploads/2013/10/DSCN4693-768x576.jpg</a:t>
            </a:r>
            <a:endParaRPr lang="ru-RU" altLang="en-US" sz="80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0" y="4345940"/>
            <a:ext cx="4408170" cy="2479675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453390" y="6611620"/>
            <a:ext cx="274574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https://i.ytimg.com/vi/AOxD0SDNIMg/maxresdefault.jpg</a:t>
            </a:r>
            <a:endParaRPr lang="ru-RU" altLang="en-US" sz="80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72995" y="2391410"/>
            <a:ext cx="3823970" cy="158623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3600"/>
              <a:t>Популяция Фитофага</a:t>
            </a:r>
            <a:endParaRPr lang="ru-RU" altLang="en-US" sz="3600"/>
          </a:p>
        </p:txBody>
      </p:sp>
      <p:sp>
        <p:nvSpPr>
          <p:cNvPr id="9" name="Выгнутая влево стрелка 8"/>
          <p:cNvSpPr/>
          <p:nvPr/>
        </p:nvSpPr>
        <p:spPr>
          <a:xfrm rot="19140000" flipH="1">
            <a:off x="6718300" y="1684655"/>
            <a:ext cx="1052195" cy="251777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>
              <a:solidFill>
                <a:schemeClr val="tx1"/>
              </a:solidFill>
            </a:endParaRP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186690" y="3484245"/>
            <a:ext cx="19138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Прямая трофическая</a:t>
            </a:r>
            <a:endParaRPr lang="ru-RU" altLang="en-US"/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4655820" y="3977640"/>
            <a:ext cx="4260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Пчела-листорез (Megachile rotundata)</a:t>
            </a:r>
            <a:endParaRPr lang="ru-RU" altLang="en-US"/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4159885" y="5689600"/>
            <a:ext cx="17316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Прямая фабрическая связь</a:t>
            </a:r>
            <a:endParaRPr lang="ru-RU" altLang="en-US"/>
          </a:p>
        </p:txBody>
      </p:sp>
      <p:sp>
        <p:nvSpPr>
          <p:cNvPr id="15" name="Двойная стрелка вверх/вниз 14"/>
          <p:cNvSpPr/>
          <p:nvPr/>
        </p:nvSpPr>
        <p:spPr>
          <a:xfrm>
            <a:off x="2372995" y="3356610"/>
            <a:ext cx="432435" cy="19304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7310755" y="1585595"/>
            <a:ext cx="19138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ru-RU"/>
              <a:t>Косвенные фабрические</a:t>
            </a:r>
            <a:endParaRPr lang="ru-RU" altLang="ru-RU"/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186690" y="895985"/>
            <a:ext cx="53143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Пчелы-листорезы непосредственно не связаны с фитофагами, но фитофаги уменьшают доступ к ресурсу для пчел, сокращая возможность строить сооружения.</a:t>
            </a:r>
            <a:endParaRPr lang="ru-RU" altLang="en-US"/>
          </a:p>
        </p:txBody>
      </p:sp>
      <p:sp>
        <p:nvSpPr>
          <p:cNvPr id="17" name="Стрелка вправо 16"/>
          <p:cNvSpPr/>
          <p:nvPr/>
        </p:nvSpPr>
        <p:spPr>
          <a:xfrm>
            <a:off x="4074160" y="5409565"/>
            <a:ext cx="1426845" cy="360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Прямые форические связи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ru-RU" altLang="en-US"/>
              <a:t>Миграции (и прочие перемещения) особей одного вида закономерно осуществляются за счет особей другого вида.</a:t>
            </a:r>
            <a:endParaRPr lang="ru-RU" altLang="en-US"/>
          </a:p>
          <a:p>
            <a:r>
              <a:rPr lang="ru-RU" altLang="en-US"/>
              <a:t>Транспортируемый вид</a:t>
            </a:r>
            <a:endParaRPr lang="ru-RU" altLang="en-US"/>
          </a:p>
          <a:p>
            <a:r>
              <a:rPr lang="ru-RU" altLang="en-US"/>
              <a:t>Вид-транспортировщик</a:t>
            </a:r>
            <a:endParaRPr lang="ru-RU" altLang="en-US"/>
          </a:p>
          <a:p>
            <a:r>
              <a:rPr lang="ru-RU" altLang="en-US"/>
              <a:t>Всегда (хотя бы временно) сочетается с топическими связями.</a:t>
            </a:r>
            <a:endParaRPr lang="ru-RU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Прямые форические связи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ru-RU" altLang="ru-RU" i="1"/>
              <a:t>Самостоятельные форические связи </a:t>
            </a:r>
            <a:r>
              <a:rPr lang="ru-RU" altLang="ru-RU"/>
              <a:t>(для транспортируемого вида главное значение имеет именно акт переноса из точки А в точку </a:t>
            </a:r>
            <a:r>
              <a:rPr lang="en-US" altLang="ru-RU"/>
              <a:t>B</a:t>
            </a:r>
            <a:r>
              <a:rPr lang="ru-RU" altLang="ru-RU"/>
              <a:t>)</a:t>
            </a:r>
            <a:endParaRPr lang="ru-RU" altLang="ru-RU"/>
          </a:p>
          <a:p>
            <a:r>
              <a:rPr lang="ru-RU" altLang="ru-RU" i="1"/>
              <a:t>Подчиненные форические связи </a:t>
            </a:r>
            <a:r>
              <a:rPr lang="ru-RU" altLang="ru-RU"/>
              <a:t>(для переносимого вида главное значение имеет пребывание на теле или в теле вида-переносчика, перемещение в пространстве попутная задача)</a:t>
            </a:r>
            <a:endParaRPr lang="ru-RU" altLang="ru-RU"/>
          </a:p>
          <a:p>
            <a:endParaRPr lang="ru-RU" altLang="ru-RU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17475"/>
            <a:ext cx="7772400" cy="883920"/>
          </a:xfrm>
        </p:spPr>
        <p:txBody>
          <a:bodyPr/>
          <a:p>
            <a:r>
              <a:rPr lang="ru-RU" altLang="en-US" sz="3200"/>
              <a:t>Зоохория - частный случай самостоятельных форических связей</a:t>
            </a:r>
            <a:endParaRPr lang="ru-RU" altLang="en-US" sz="32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1148715"/>
            <a:ext cx="7772400" cy="864870"/>
          </a:xfrm>
        </p:spPr>
        <p:txBody>
          <a:bodyPr/>
          <a:p>
            <a:r>
              <a:rPr lang="ru-RU" altLang="en-US"/>
              <a:t>Пассивная зоохория</a:t>
            </a:r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40" y="2013585"/>
            <a:ext cx="4730750" cy="337502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430" y="2013585"/>
            <a:ext cx="4639310" cy="337312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4544060" y="5051425"/>
            <a:ext cx="278701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http://herbalpedia.ru/wp-content/uploads/2016/03/chereda-semena.jpg</a:t>
            </a:r>
            <a:endParaRPr lang="ru-RU" altLang="en-US" sz="800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40640" y="5049520"/>
            <a:ext cx="278701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http://puteshestvievmirprirodi.com/wp-content/uploads/2015/04/chereda-semena.jpg</a:t>
            </a:r>
            <a:endParaRPr lang="ru-RU" altLang="en-US" sz="8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17475"/>
            <a:ext cx="7772400" cy="883920"/>
          </a:xfrm>
        </p:spPr>
        <p:txBody>
          <a:bodyPr/>
          <a:p>
            <a:r>
              <a:rPr lang="ru-RU" altLang="en-US" sz="3200"/>
              <a:t>Зоохория - частный случай самостоятельных форических связей</a:t>
            </a:r>
            <a:endParaRPr lang="ru-RU" altLang="en-US" sz="32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1148715"/>
            <a:ext cx="7772400" cy="864870"/>
          </a:xfrm>
        </p:spPr>
        <p:txBody>
          <a:bodyPr/>
          <a:p>
            <a:r>
              <a:rPr lang="ru-RU" altLang="en-US"/>
              <a:t>Мирмекохория</a:t>
            </a:r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0800" y="1814195"/>
            <a:ext cx="6503035" cy="487680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1320800" y="6230620"/>
            <a:ext cx="2540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https://upload.wikimedia.org/wikipedia/commons/thumb/d/d0/Chelidonium_majus_seeds.jpg/330px-Chelidonium_majus_seeds.jpg</a:t>
            </a:r>
            <a:endParaRPr lang="ru-RU" altLang="en-US" sz="800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1448435" y="2021205"/>
            <a:ext cx="3273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Семена с элайосомами</a:t>
            </a:r>
            <a:endParaRPr lang="ru-RU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17475"/>
            <a:ext cx="7772400" cy="883920"/>
          </a:xfrm>
        </p:spPr>
        <p:txBody>
          <a:bodyPr/>
          <a:p>
            <a:r>
              <a:rPr lang="ru-RU" altLang="en-US" sz="3200"/>
              <a:t>Зоохория - частный случай самостоятельных форических связей</a:t>
            </a:r>
            <a:endParaRPr lang="ru-RU" altLang="en-US" sz="32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1148715"/>
            <a:ext cx="7772400" cy="864870"/>
          </a:xfrm>
        </p:spPr>
        <p:txBody>
          <a:bodyPr/>
          <a:p>
            <a:r>
              <a:rPr lang="ru-RU" altLang="en-US"/>
              <a:t>Перенос спор грибов</a:t>
            </a:r>
            <a:endParaRPr lang="ru-RU" altLang="en-US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5690" y="1774825"/>
            <a:ext cx="4538345" cy="5046980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2425065" y="6450330"/>
            <a:ext cx="2540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http://archive.bio.ed.ac.uk/jdeacon/FungalBiology/phalluscomp.jpg</a:t>
            </a:r>
            <a:endParaRPr lang="ru-RU" altLang="en-US" sz="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80645"/>
            <a:ext cx="7772400" cy="596900"/>
          </a:xfrm>
        </p:spPr>
        <p:txBody>
          <a:bodyPr/>
          <a:p>
            <a:r>
              <a:rPr lang="ru-RU" altLang="en-US" sz="3200"/>
              <a:t>Сообщества</a:t>
            </a:r>
            <a:endParaRPr lang="ru-RU" altLang="en-US" sz="320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1475" y="767080"/>
            <a:ext cx="4124960" cy="269684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635" y="1078230"/>
            <a:ext cx="1905000" cy="1263650"/>
          </a:xfrm>
          <a:prstGeom prst="rect">
            <a:avLst/>
          </a:prstGeom>
        </p:spPr>
      </p:pic>
      <p:pic>
        <p:nvPicPr>
          <p:cNvPr id="8" name="Замещающее содержимое 7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81320" y="4107815"/>
            <a:ext cx="3030855" cy="1623695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695" y="4137660"/>
            <a:ext cx="2382520" cy="2271395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5300000">
            <a:off x="3469005" y="1557655"/>
            <a:ext cx="2089785" cy="128016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6111240" y="1867535"/>
            <a:ext cx="2089785" cy="1280160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0520000">
            <a:off x="4298315" y="4279900"/>
            <a:ext cx="2089785" cy="1280160"/>
          </a:xfrm>
          <a:prstGeom prst="rect">
            <a:avLst/>
          </a:prstGeom>
        </p:spPr>
      </p:pic>
      <p:sp>
        <p:nvSpPr>
          <p:cNvPr id="17" name="Текстовое поле 16"/>
          <p:cNvSpPr txBox="1"/>
          <p:nvPr/>
        </p:nvSpPr>
        <p:spPr>
          <a:xfrm>
            <a:off x="1341120" y="640905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/>
              <a:t>Tetreau </a:t>
            </a:r>
            <a:r>
              <a:rPr lang="en-US" altLang="en-US"/>
              <a:t>et al., 2018</a:t>
            </a:r>
            <a:endParaRPr lang="en-US" altLang="en-US"/>
          </a:p>
        </p:txBody>
      </p:sp>
      <p:sp>
        <p:nvSpPr>
          <p:cNvPr id="18" name="Стрелка вправо 17"/>
          <p:cNvSpPr/>
          <p:nvPr/>
        </p:nvSpPr>
        <p:spPr>
          <a:xfrm>
            <a:off x="4860290" y="1628775"/>
            <a:ext cx="1656080" cy="503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9" name="Стрелка вправо 18"/>
          <p:cNvSpPr/>
          <p:nvPr/>
        </p:nvSpPr>
        <p:spPr>
          <a:xfrm rot="5400000">
            <a:off x="6168390" y="3027680"/>
            <a:ext cx="1656080" cy="503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0" name="Стрелка вправо 19"/>
          <p:cNvSpPr/>
          <p:nvPr/>
        </p:nvSpPr>
        <p:spPr>
          <a:xfrm rot="10800000">
            <a:off x="3625215" y="4377690"/>
            <a:ext cx="1656080" cy="503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569585" y="5828030"/>
            <a:ext cx="2890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Сообщество временного водоема</a:t>
            </a:r>
            <a:endParaRPr lang="ru-RU" altLang="en-US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893445" y="3552825"/>
            <a:ext cx="32581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Сообщество бактерий в телах личинок</a:t>
            </a:r>
            <a:endParaRPr lang="ru-RU" altLang="en-US"/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299720" y="462280"/>
            <a:ext cx="3258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ru-RU" altLang="en-US"/>
              <a:t>Лесной биоценоз</a:t>
            </a:r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17" grpId="0"/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17475"/>
            <a:ext cx="7772400" cy="883920"/>
          </a:xfrm>
        </p:spPr>
        <p:txBody>
          <a:bodyPr/>
          <a:p>
            <a:r>
              <a:rPr lang="ru-RU" altLang="en-US" sz="3200"/>
              <a:t>Перенос пыльцы - частный случай самостоятельных форических связей</a:t>
            </a:r>
            <a:endParaRPr lang="ru-RU" altLang="en-US" sz="320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0" y="1418590"/>
            <a:ext cx="6985635" cy="523875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1314450" y="6320155"/>
            <a:ext cx="2540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https://ic.pics.livejournal.com/alexsvatov/19846184/371724/371724_original.jpg</a:t>
            </a:r>
            <a:endParaRPr lang="ru-RU" altLang="en-US" sz="8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5800" y="45720"/>
            <a:ext cx="7772400" cy="866140"/>
          </a:xfrm>
        </p:spPr>
        <p:txBody>
          <a:bodyPr/>
          <a:p>
            <a:r>
              <a:rPr lang="ru-RU" altLang="en-US" sz="2800" i="1"/>
              <a:t>Dermatobia </a:t>
            </a:r>
            <a:r>
              <a:rPr lang="en-US" altLang="ru-RU" sz="2800" i="1"/>
              <a:t>h</a:t>
            </a:r>
            <a:r>
              <a:rPr lang="ru-RU" altLang="en-US" sz="2800" i="1"/>
              <a:t>ominis </a:t>
            </a:r>
            <a:r>
              <a:rPr lang="en-US" altLang="ru-RU" sz="2800"/>
              <a:t>- </a:t>
            </a:r>
            <a:r>
              <a:rPr lang="ru-RU" altLang="en-US" sz="2800"/>
              <a:t>самостоятельные </a:t>
            </a:r>
            <a:r>
              <a:rPr lang="ru-RU" altLang="ru-RU" sz="2800"/>
              <a:t>форические связи с кровососущими насекомыми</a:t>
            </a:r>
            <a:endParaRPr lang="ru-RU" altLang="ru-RU" sz="2800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218180" y="2218055"/>
            <a:ext cx="5921375" cy="462280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6926580" y="6503670"/>
            <a:ext cx="21386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>
                <a:solidFill>
                  <a:srgbClr val="FF0000"/>
                </a:solidFill>
              </a:rPr>
              <a:t>http://www.parasitesinhumans.org/pictures/dermatobia-hominis-life-cycle.gif</a:t>
            </a:r>
            <a:endParaRPr lang="ru-RU" altLang="en-US" sz="800">
              <a:solidFill>
                <a:srgbClr val="FF0000"/>
              </a:solidFill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675" y="1014095"/>
            <a:ext cx="4239260" cy="318833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" y="1014095"/>
            <a:ext cx="3175000" cy="2381250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43180" y="2934970"/>
            <a:ext cx="27901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https://encrypted-tbn0.gstatic.com/images?q=tbn:ANd9GcRcVu__Ci8-1Uiz7H0YuJ7FgqEsuNYAfNkTVr5OWHB_ZH_ofLEt6w</a:t>
            </a:r>
            <a:endParaRPr lang="ru-RU" altLang="en-US" sz="800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0" y="3395345"/>
            <a:ext cx="3108960" cy="1750060"/>
          </a:xfrm>
          <a:prstGeom prst="rect">
            <a:avLst/>
          </a:prstGeom>
        </p:spPr>
      </p:pic>
      <p:sp>
        <p:nvSpPr>
          <p:cNvPr id="11" name="Текстовое поле 10"/>
          <p:cNvSpPr txBox="1"/>
          <p:nvPr/>
        </p:nvSpPr>
        <p:spPr>
          <a:xfrm>
            <a:off x="106680" y="4740910"/>
            <a:ext cx="2540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https://i.dailymail.co.uk/i/pix/2015/01/14/video-undefined-24B0379900000578-693_636x358.jpg</a:t>
            </a:r>
            <a:endParaRPr lang="ru-RU" altLang="en-US" sz="800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43180" y="5145405"/>
            <a:ext cx="30689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Для </a:t>
            </a:r>
            <a:r>
              <a:rPr lang="ru-RU" altLang="en-US">
                <a:sym typeface="+mn-ea"/>
              </a:rPr>
              <a:t>Dermatobia комар - э</a:t>
            </a:r>
            <a:r>
              <a:rPr lang="ru-RU" altLang="en-US"/>
              <a:t>то просто транспортное средство.</a:t>
            </a:r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70815"/>
            <a:ext cx="7772400" cy="526415"/>
          </a:xfrm>
        </p:spPr>
        <p:txBody>
          <a:bodyPr/>
          <a:p>
            <a:r>
              <a:rPr lang="ru-RU" altLang="en-US" sz="2800"/>
              <a:t>Подчиненные форические связи</a:t>
            </a:r>
            <a:endParaRPr lang="ru-RU" altLang="en-US" sz="28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697230"/>
            <a:ext cx="7772400" cy="1214120"/>
          </a:xfrm>
        </p:spPr>
        <p:txBody>
          <a:bodyPr/>
          <a:p>
            <a:r>
              <a:rPr lang="ru-RU" altLang="en-US"/>
              <a:t>Переносимый вид связан с переносчиком еще и трофическими связями</a:t>
            </a:r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70" y="2361565"/>
            <a:ext cx="4710430" cy="315214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115570" y="5197475"/>
            <a:ext cx="471043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700"/>
              <a:t>https://upload.wikimedia.org/wikipedia/commons/thumb/4/45/Male_human_head_louse.jpg/1200px-Male_human_head_louse.jpg</a:t>
            </a:r>
            <a:endParaRPr lang="ru-RU" altLang="en-US" sz="70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930" y="2361565"/>
            <a:ext cx="4202430" cy="315214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4956175" y="5243830"/>
            <a:ext cx="254000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https://i.redd.it/vvvo46kjr8iz.jpg</a:t>
            </a:r>
            <a:endParaRPr lang="ru-RU" altLang="en-US" sz="8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90805"/>
            <a:ext cx="7995285" cy="867410"/>
          </a:xfrm>
        </p:spPr>
        <p:txBody>
          <a:bodyPr/>
          <a:p>
            <a:r>
              <a:rPr lang="en-US" altLang="ru-RU" sz="2800">
                <a:sym typeface="+mn-ea"/>
              </a:rPr>
              <a:t>C</a:t>
            </a:r>
            <a:r>
              <a:rPr lang="ru-RU" altLang="en-US" sz="2800">
                <a:sym typeface="+mn-ea"/>
              </a:rPr>
              <a:t>amponotus herculeanus </a:t>
            </a:r>
            <a:r>
              <a:rPr lang="en-US" altLang="ru-RU" sz="2800">
                <a:sym typeface="+mn-ea"/>
              </a:rPr>
              <a:t>- Picea abies</a:t>
            </a:r>
            <a:br>
              <a:rPr lang="en-US" altLang="ru-RU" sz="2800">
                <a:sym typeface="+mn-ea"/>
              </a:rPr>
            </a:br>
            <a:r>
              <a:rPr lang="ru-RU" altLang="en-US" sz="2800">
                <a:sym typeface="+mn-ea"/>
              </a:rPr>
              <a:t> </a:t>
            </a:r>
            <a:r>
              <a:rPr lang="ru-RU" altLang="en-US" sz="2800"/>
              <a:t>Какие связи наблюдаются в этой системе?</a:t>
            </a:r>
            <a:endParaRPr lang="ru-RU" altLang="en-US" sz="280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3005" y="3465830"/>
            <a:ext cx="5547360" cy="340741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17625"/>
            <a:ext cx="3684270" cy="2952115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4251325" y="1115695"/>
            <a:ext cx="45307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/>
              <a:t>Прямая топическая (муравьи живут в теле дерева)</a:t>
            </a:r>
            <a:endParaRPr lang="ru-RU" altLang="ru-RU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/>
              <a:t>Прямая фабрическая (муравьи используют дерево как материал для своих сооружений)</a:t>
            </a:r>
            <a:endParaRPr lang="ru-RU" altLang="ru-RU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/>
              <a:t>Косвенная трофическая (муравьи едят гифы грибов, поедающих древесину ели)</a:t>
            </a:r>
            <a:endParaRPr lang="ru-RU" altLang="ru-RU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Проблемы классификации симфизиологических связей 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322580" y="1981200"/>
            <a:ext cx="8649970" cy="4114800"/>
          </a:xfrm>
        </p:spPr>
        <p:txBody>
          <a:bodyPr/>
          <a:p>
            <a:r>
              <a:rPr lang="ru-RU" altLang="en-US"/>
              <a:t>Применима только для взаимоотношений между популяциями </a:t>
            </a:r>
            <a:r>
              <a:rPr lang="ru-RU" altLang="en-US" i="1"/>
              <a:t>разных</a:t>
            </a:r>
            <a:r>
              <a:rPr lang="ru-RU" altLang="en-US"/>
              <a:t> видов.</a:t>
            </a:r>
            <a:endParaRPr lang="ru-RU" altLang="en-US"/>
          </a:p>
          <a:p>
            <a:r>
              <a:rPr lang="ru-RU" altLang="en-US"/>
              <a:t>Внутривидовые отношения могут играть не менее (а иногда и более) существенную роль в жизни сообществ, чем межвидовые отношения.</a:t>
            </a:r>
            <a:endParaRPr lang="ru-RU" altLang="en-US"/>
          </a:p>
          <a:p>
            <a:r>
              <a:rPr lang="ru-RU" altLang="en-US"/>
              <a:t>Некоторые типы отношений очень «раздуты» (например, топические связи), в одну группу попадает много разнородных явлений. </a:t>
            </a:r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00025"/>
            <a:ext cx="7772400" cy="1143000"/>
          </a:xfrm>
        </p:spPr>
        <p:txBody>
          <a:bodyPr/>
          <a:p>
            <a:r>
              <a:rPr lang="ru-RU" altLang="en-US"/>
              <a:t>Владимир Николаевич Беклемишев</a:t>
            </a:r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28470" y="1465580"/>
            <a:ext cx="3258820" cy="505269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900" y="1465580"/>
            <a:ext cx="2781300" cy="30956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5585" y="1713230"/>
            <a:ext cx="8737600" cy="2886710"/>
          </a:xfrm>
        </p:spPr>
        <p:txBody>
          <a:bodyPr/>
          <a:p>
            <a:r>
              <a:rPr lang="ru-RU" altLang="ru-RU">
                <a:sym typeface="+mn-ea"/>
              </a:rPr>
              <a:t>Классификация симфизиологических связей </a:t>
            </a:r>
            <a:br>
              <a:rPr lang="ru-RU" altLang="ru-RU">
                <a:sym typeface="+mn-ea"/>
              </a:rPr>
            </a:br>
            <a:r>
              <a:rPr lang="ru-RU" altLang="ru-RU">
                <a:sym typeface="+mn-ea"/>
              </a:rPr>
              <a:t>В. Н. Беклемишева</a:t>
            </a:r>
            <a:br>
              <a:rPr lang="ru-RU" altLang="ru-RU"/>
            </a:br>
            <a:endParaRPr lang="ru-RU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sz="3200"/>
              <a:t>В каких случаях можно говорить о симфизиологических связях</a:t>
            </a:r>
            <a:endParaRPr lang="ru-RU" altLang="en-US" sz="32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ru-RU" altLang="en-US"/>
              <a:t>Длительные и/или повторяющиеся связи</a:t>
            </a:r>
            <a:endParaRPr lang="ru-RU" altLang="en-US"/>
          </a:p>
          <a:p>
            <a:r>
              <a:rPr lang="ru-RU" altLang="en-US"/>
              <a:t>Связи между особями не имеют смысла</a:t>
            </a:r>
            <a:endParaRPr lang="ru-RU" altLang="en-US"/>
          </a:p>
          <a:p>
            <a:r>
              <a:rPr lang="ru-RU" altLang="en-US"/>
              <a:t>Имеют смысл только связи между популяциями в биоценозе</a:t>
            </a:r>
            <a:endParaRPr lang="ru-RU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ru-RU" sz="3600"/>
              <a:t>Восемь типов симфизиологических связей</a:t>
            </a:r>
            <a:endParaRPr lang="ru-RU" altLang="ru-RU" sz="3600"/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1"/>
          </p:nvPr>
        </p:nvSpPr>
        <p:spPr>
          <a:xfrm>
            <a:off x="159385" y="1981200"/>
            <a:ext cx="4335145" cy="4114800"/>
          </a:xfrm>
        </p:spPr>
        <p:txBody>
          <a:bodyPr/>
          <a:p>
            <a:r>
              <a:rPr lang="ru-RU" altLang="en-US" sz="2800"/>
              <a:t>Прямые топические</a:t>
            </a:r>
            <a:endParaRPr lang="ru-RU" altLang="en-US" sz="2800"/>
          </a:p>
          <a:p>
            <a:r>
              <a:rPr lang="ru-RU" altLang="en-US" sz="2800"/>
              <a:t>Прямые трофические</a:t>
            </a:r>
            <a:endParaRPr lang="ru-RU" altLang="en-US" sz="2800"/>
          </a:p>
          <a:p>
            <a:r>
              <a:rPr lang="ru-RU" altLang="en-US" sz="2800"/>
              <a:t>Прямые фабрические </a:t>
            </a:r>
            <a:endParaRPr lang="ru-RU" altLang="en-US" sz="2800"/>
          </a:p>
          <a:p>
            <a:r>
              <a:rPr lang="ru-RU" altLang="en-US" sz="2800"/>
              <a:t>Прямые форические </a:t>
            </a:r>
            <a:endParaRPr lang="ru-RU" altLang="en-US" sz="2800"/>
          </a:p>
        </p:txBody>
      </p:sp>
      <p:sp>
        <p:nvSpPr>
          <p:cNvPr id="5" name="Замещающее содержимое 4"/>
          <p:cNvSpPr>
            <a:spLocks noGrp="1"/>
          </p:cNvSpPr>
          <p:nvPr>
            <p:ph sz="half" idx="2"/>
          </p:nvPr>
        </p:nvSpPr>
        <p:spPr>
          <a:xfrm>
            <a:off x="4649470" y="1981200"/>
            <a:ext cx="4371340" cy="4114800"/>
          </a:xfrm>
        </p:spPr>
        <p:txBody>
          <a:bodyPr/>
          <a:p>
            <a:r>
              <a:rPr lang="ru-RU" altLang="en-US" sz="2800">
                <a:sym typeface="+mn-ea"/>
              </a:rPr>
              <a:t>Косвенные топические</a:t>
            </a:r>
            <a:endParaRPr lang="ru-RU" altLang="en-US" sz="2800">
              <a:sym typeface="+mn-ea"/>
            </a:endParaRPr>
          </a:p>
          <a:p>
            <a:r>
              <a:rPr lang="ru-RU" altLang="en-US" sz="2800">
                <a:sym typeface="+mn-ea"/>
              </a:rPr>
              <a:t>Косвенные  трофические</a:t>
            </a:r>
            <a:endParaRPr lang="ru-RU" altLang="en-US" sz="2800"/>
          </a:p>
          <a:p>
            <a:r>
              <a:rPr lang="ru-RU" altLang="en-US" sz="2800">
                <a:sym typeface="+mn-ea"/>
              </a:rPr>
              <a:t>Косвенные  фабрические </a:t>
            </a:r>
            <a:endParaRPr lang="ru-RU" altLang="en-US" sz="2800"/>
          </a:p>
          <a:p>
            <a:r>
              <a:rPr lang="ru-RU" altLang="en-US" sz="2800">
                <a:sym typeface="+mn-ea"/>
              </a:rPr>
              <a:t>Косвенные  форические </a:t>
            </a:r>
            <a:endParaRPr lang="ru-RU" altLang="en-US" sz="2800"/>
          </a:p>
          <a:p>
            <a:endParaRPr lang="ru-RU" altLang="en-US" sz="2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80975"/>
            <a:ext cx="7772400" cy="935990"/>
          </a:xfrm>
        </p:spPr>
        <p:txBody>
          <a:bodyPr/>
          <a:p>
            <a:r>
              <a:rPr lang="ru-RU" altLang="en-US"/>
              <a:t>Прямые топические связи</a:t>
            </a:r>
            <a:endParaRPr lang="ru-RU" altLang="en-US"/>
          </a:p>
        </p:txBody>
      </p:sp>
      <p:sp>
        <p:nvSpPr>
          <p:cNvPr id="5" name="Замещающее содержимое 4"/>
          <p:cNvSpPr>
            <a:spLocks noGrp="1"/>
          </p:cNvSpPr>
          <p:nvPr>
            <p:ph idx="1"/>
          </p:nvPr>
        </p:nvSpPr>
        <p:spPr>
          <a:xfrm>
            <a:off x="685800" y="1116330"/>
            <a:ext cx="7772400" cy="4979670"/>
          </a:xfrm>
        </p:spPr>
        <p:txBody>
          <a:bodyPr/>
          <a:p>
            <a:r>
              <a:rPr lang="ru-RU" altLang="en-US"/>
              <a:t>Популяция одного вида изменяет физические и химические параметры среды в сторону благоприятную или неблагоприятную для особей другого вида.</a:t>
            </a:r>
            <a:endParaRPr lang="ru-RU" altLang="en-US"/>
          </a:p>
          <a:p>
            <a:r>
              <a:rPr lang="ru-RU" altLang="en-US"/>
              <a:t>Кондиционирующий вид. Создает субстрат (или делает субстрат непригодным)</a:t>
            </a:r>
            <a:endParaRPr lang="ru-RU" altLang="en-US"/>
          </a:p>
          <a:p>
            <a:r>
              <a:rPr lang="ru-RU" altLang="en-US"/>
              <a:t>Зависимый вид. Использует субстрат.</a:t>
            </a:r>
            <a:endParaRPr lang="ru-RU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Новая презентация">
  <a:themeElements>
    <a:clrScheme name="">
      <a:dk1>
        <a:srgbClr val="FFFFFF"/>
      </a:dk1>
      <a:lt1>
        <a:srgbClr val="0000FF"/>
      </a:lt1>
      <a:dk2>
        <a:srgbClr val="FFFF00"/>
      </a:dk2>
      <a:lt2>
        <a:srgbClr val="000000"/>
      </a:lt2>
      <a:accent1>
        <a:srgbClr val="FF9900"/>
      </a:accent1>
      <a:accent2>
        <a:srgbClr val="00FFFF"/>
      </a:accent2>
      <a:accent3>
        <a:srgbClr val="AAAAFF"/>
      </a:accent3>
      <a:accent4>
        <a:srgbClr val="DCDCDC"/>
      </a:accent4>
      <a:accent5>
        <a:srgbClr val="FFCAAA"/>
      </a:accent5>
      <a:accent6>
        <a:srgbClr val="00E5E5"/>
      </a:accent6>
      <a:hlink>
        <a:srgbClr val="FF0000"/>
      </a:hlink>
      <a:folHlink>
        <a:srgbClr val="969696"/>
      </a:folHlink>
    </a:clrScheme>
    <a:fontScheme name="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10222</Words>
  <Application>WPS Presentation</Application>
  <PresentationFormat>Экран (4:3)</PresentationFormat>
  <Paragraphs>367</Paragraphs>
  <Slides>44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55" baseType="lpstr">
      <vt:lpstr>Arial</vt:lpstr>
      <vt:lpstr>SimSun</vt:lpstr>
      <vt:lpstr>Wingdings</vt:lpstr>
      <vt:lpstr>Times New Roman</vt:lpstr>
      <vt:lpstr>Microsoft YaHei</vt:lpstr>
      <vt:lpstr/>
      <vt:lpstr>Arial Unicode MS</vt:lpstr>
      <vt:lpstr>Calibri</vt:lpstr>
      <vt:lpstr>Comic Sans MS</vt:lpstr>
      <vt:lpstr>Segoe Print</vt:lpstr>
      <vt:lpstr>Новая презентация</vt:lpstr>
      <vt:lpstr>Взаимоотношения организмов</vt:lpstr>
      <vt:lpstr>Сообщества</vt:lpstr>
      <vt:lpstr>Главный вопрос синэкологии</vt:lpstr>
      <vt:lpstr>Сообщества</vt:lpstr>
      <vt:lpstr>Владимир Николаевич Беклемишев</vt:lpstr>
      <vt:lpstr>Классификация симфизиологических связей  В. Н. Беклемишева </vt:lpstr>
      <vt:lpstr>В каких случаях можно говорить о симфизиологических связях</vt:lpstr>
      <vt:lpstr>Восемь типов симфизиологических связей</vt:lpstr>
      <vt:lpstr>Прямые топические связи</vt:lpstr>
      <vt:lpstr>Физическое кондиционирование живыми организмами  </vt:lpstr>
      <vt:lpstr>Суть прямых топических связей</vt:lpstr>
      <vt:lpstr>Физическое кондиционирование живыми организмами  </vt:lpstr>
      <vt:lpstr>Структура консорция может быть сложной</vt:lpstr>
      <vt:lpstr>Физическое кондиционирование мертвыми телами:  </vt:lpstr>
      <vt:lpstr>Физическое кондиционирование мертвыми телами:  </vt:lpstr>
      <vt:lpstr>Физическое кондиционирование в сооружениях:  </vt:lpstr>
      <vt:lpstr>Бывает и отрицательное кондиционирование среды</vt:lpstr>
      <vt:lpstr>Химическое кондиционирование среды</vt:lpstr>
      <vt:lpstr>Аллелопатия в водных сообществах </vt:lpstr>
      <vt:lpstr>Прямые топические связи: Создание неблагоприятной среды</vt:lpstr>
      <vt:lpstr>Косвенные топические </vt:lpstr>
      <vt:lpstr>Labyrinthula - Zostera - Clupea</vt:lpstr>
      <vt:lpstr>Трофические симфизиологические связи </vt:lpstr>
      <vt:lpstr>Прямые трофические связи</vt:lpstr>
      <vt:lpstr>Косвенные трофические</vt:lpstr>
      <vt:lpstr>Производитель - Модификатор - Потребитель</vt:lpstr>
      <vt:lpstr>Производитель - Модификатор - Потребитель </vt:lpstr>
      <vt:lpstr>Конкуренция за пищу - частный случай косвенных трофических связей</vt:lpstr>
      <vt:lpstr>Увеличение численности врагов - частный случай косвенных трофических связей</vt:lpstr>
      <vt:lpstr>Уменьшение численности врагов - частный случай косвенных трофических связей</vt:lpstr>
      <vt:lpstr>Прямые фабрические связи</vt:lpstr>
      <vt:lpstr>Суть прямых фабрческих связей</vt:lpstr>
      <vt:lpstr>Жилые сооружения</vt:lpstr>
      <vt:lpstr>Косвенные фабрические</vt:lpstr>
      <vt:lpstr>Прямые форические связи</vt:lpstr>
      <vt:lpstr>Прямые форические связи</vt:lpstr>
      <vt:lpstr>Зоохория - частный случай самостоятельных форических связей</vt:lpstr>
      <vt:lpstr>Зоохория - частный случай самостоятельных форических связей</vt:lpstr>
      <vt:lpstr>Зоохория - частный случай самостоятельных форических связей</vt:lpstr>
      <vt:lpstr>Перенос пыльцы - частный случай самостоятельных форических связей</vt:lpstr>
      <vt:lpstr>Dermatobia hominis - самостоятельные форические связи с кровососущими насекомыми</vt:lpstr>
      <vt:lpstr>Подчиненные форические связи</vt:lpstr>
      <vt:lpstr>Camponotus herculeanus - Picea abies  Какие связи наблюдаются в этой системе?</vt:lpstr>
      <vt:lpstr>Проблемы классификации симфизиологических связей </vt:lpstr>
    </vt:vector>
  </TitlesOfParts>
  <Company>СПбГУ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Riftia pachyptila</dc:title>
  <dc:creator>Наталья Николаевна Шунатова</dc:creator>
  <cp:lastModifiedBy>Vadim Khaitov</cp:lastModifiedBy>
  <cp:revision>442</cp:revision>
  <dcterms:created xsi:type="dcterms:W3CDTF">2005-03-02T19:00:00Z</dcterms:created>
  <dcterms:modified xsi:type="dcterms:W3CDTF">2020-04-07T13:22:51Z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1049-11.2.0.9255</vt:lpwstr>
  </property>
</Properties>
</file>