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88"/>
  </p:handoutMasterIdLst>
  <p:sldIdLst>
    <p:sldId id="634" r:id="rId3"/>
    <p:sldId id="1492" r:id="rId5"/>
    <p:sldId id="1593" r:id="rId6"/>
    <p:sldId id="1594" r:id="rId7"/>
    <p:sldId id="1595" r:id="rId8"/>
    <p:sldId id="1596" r:id="rId9"/>
    <p:sldId id="1600" r:id="rId10"/>
    <p:sldId id="1598" r:id="rId11"/>
    <p:sldId id="1601" r:id="rId12"/>
    <p:sldId id="1597" r:id="rId13"/>
    <p:sldId id="1603" r:id="rId14"/>
    <p:sldId id="1602" r:id="rId15"/>
    <p:sldId id="1820" r:id="rId16"/>
    <p:sldId id="1604" r:id="rId17"/>
    <p:sldId id="1607" r:id="rId18"/>
    <p:sldId id="1608" r:id="rId19"/>
    <p:sldId id="1610" r:id="rId20"/>
    <p:sldId id="1609" r:id="rId21"/>
    <p:sldId id="1611" r:id="rId22"/>
    <p:sldId id="1612" r:id="rId23"/>
    <p:sldId id="1613" r:id="rId24"/>
    <p:sldId id="1619" r:id="rId25"/>
    <p:sldId id="1614" r:id="rId26"/>
    <p:sldId id="1621" r:id="rId27"/>
    <p:sldId id="1615" r:id="rId28"/>
    <p:sldId id="1826" r:id="rId29"/>
    <p:sldId id="1616" r:id="rId30"/>
    <p:sldId id="1763" r:id="rId31"/>
    <p:sldId id="1637" r:id="rId32"/>
    <p:sldId id="1679" r:id="rId33"/>
    <p:sldId id="1638" r:id="rId34"/>
    <p:sldId id="1827" r:id="rId35"/>
    <p:sldId id="1639" r:id="rId36"/>
    <p:sldId id="1640" r:id="rId37"/>
    <p:sldId id="1620" r:id="rId38"/>
    <p:sldId id="1622" r:id="rId39"/>
    <p:sldId id="1623" r:id="rId40"/>
    <p:sldId id="1632" r:id="rId41"/>
    <p:sldId id="1633" r:id="rId42"/>
    <p:sldId id="1617" r:id="rId43"/>
    <p:sldId id="1821" r:id="rId44"/>
    <p:sldId id="1767" r:id="rId45"/>
    <p:sldId id="1618" r:id="rId46"/>
    <p:sldId id="1625" r:id="rId47"/>
    <p:sldId id="1634" r:id="rId48"/>
    <p:sldId id="1635" r:id="rId49"/>
    <p:sldId id="1636" r:id="rId50"/>
    <p:sldId id="1626" r:id="rId51"/>
    <p:sldId id="1822" r:id="rId52"/>
    <p:sldId id="1823" r:id="rId53"/>
    <p:sldId id="1729" r:id="rId54"/>
    <p:sldId id="1628" r:id="rId55"/>
    <p:sldId id="1644" r:id="rId56"/>
    <p:sldId id="1641" r:id="rId57"/>
    <p:sldId id="1824" r:id="rId58"/>
    <p:sldId id="1680" r:id="rId59"/>
    <p:sldId id="1643" r:id="rId60"/>
    <p:sldId id="1646" r:id="rId61"/>
    <p:sldId id="1647" r:id="rId62"/>
    <p:sldId id="1682" r:id="rId63"/>
    <p:sldId id="1648" r:id="rId64"/>
    <p:sldId id="1650" r:id="rId65"/>
    <p:sldId id="1728" r:id="rId66"/>
    <p:sldId id="1683" r:id="rId67"/>
    <p:sldId id="1730" r:id="rId68"/>
    <p:sldId id="1651" r:id="rId69"/>
    <p:sldId id="1653" r:id="rId70"/>
    <p:sldId id="1684" r:id="rId71"/>
    <p:sldId id="1828" r:id="rId72"/>
    <p:sldId id="1685" r:id="rId73"/>
    <p:sldId id="1764" r:id="rId74"/>
    <p:sldId id="1686" r:id="rId75"/>
    <p:sldId id="1687" r:id="rId76"/>
    <p:sldId id="1649" r:id="rId77"/>
    <p:sldId id="1655" r:id="rId78"/>
    <p:sldId id="1654" r:id="rId79"/>
    <p:sldId id="1678" r:id="rId80"/>
    <p:sldId id="1630" r:id="rId81"/>
    <p:sldId id="1631" r:id="rId82"/>
    <p:sldId id="1656" r:id="rId83"/>
    <p:sldId id="1658" r:id="rId84"/>
    <p:sldId id="1657" r:id="rId85"/>
    <p:sldId id="1659" r:id="rId86"/>
    <p:sldId id="1825" r:id="rId8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0"/>
    <p:restoredTop sz="94719"/>
  </p:normalViewPr>
  <p:slideViewPr>
    <p:cSldViewPr showGuides="1">
      <p:cViewPr>
        <p:scale>
          <a:sx n="66" d="100"/>
          <a:sy n="66" d="100"/>
        </p:scale>
        <p:origin x="-292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1" Type="http://schemas.openxmlformats.org/officeDocument/2006/relationships/tableStyles" Target="tableStyles.xml"/><Relationship Id="rId90" Type="http://schemas.openxmlformats.org/officeDocument/2006/relationships/viewProps" Target="viewProps.xml"/><Relationship Id="rId9" Type="http://schemas.openxmlformats.org/officeDocument/2006/relationships/slide" Target="slides/slide6.xml"/><Relationship Id="rId89" Type="http://schemas.openxmlformats.org/officeDocument/2006/relationships/presProps" Target="presProps.xml"/><Relationship Id="rId88" Type="http://schemas.openxmlformats.org/officeDocument/2006/relationships/handoutMaster" Target="handoutMasters/handoutMaster1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1.emf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7.emf"/><Relationship Id="rId1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emf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1" Type="http://schemas.openxmlformats.org/officeDocument/2006/relationships/image" Target="../media/image1.tif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2.png"/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Заголовок 486403"/>
          <p:cNvSpPr>
            <a:spLocks noGrp="1"/>
          </p:cNvSpPr>
          <p:nvPr>
            <p:ph type="ctrTitle"/>
          </p:nvPr>
        </p:nvSpPr>
        <p:spPr>
          <a:xfrm>
            <a:off x="1143000" y="1684973"/>
            <a:ext cx="6858000" cy="2387600"/>
          </a:xfrm>
        </p:spPr>
        <p:txBody>
          <a:bodyPr anchor="ctr"/>
          <a:lstStyle/>
          <a:p>
            <a:pPr defTabSz="914400">
              <a:buSzPct val="100000"/>
            </a:pPr>
            <a:r>
              <a:rPr lang="ru-RU" altLang="ru-RU" sz="9600" kern="1200" baseline="0">
                <a:latin typeface="Times New Roman" panose="02020603050405020304" pitchFamily="18" charset="0"/>
              </a:rPr>
              <a:t>Симбиозы </a:t>
            </a:r>
            <a:endParaRPr lang="ru-RU" altLang="ru-RU" sz="9600" kern="120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 sz="3200"/>
              <a:t>Определение из Биологического энциклопедического словаря</a:t>
            </a:r>
            <a:endParaRPr lang="ru-RU" altLang="ru-RU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ru-RU" altLang="en-US" sz="2400"/>
              <a:t>Симбиоз - различные формы совместного существования разноимённых организмов, составляющих симбионтную систему. </a:t>
            </a:r>
            <a:r>
              <a:rPr lang="en-US" altLang="en-US" sz="2400"/>
              <a:t>[...]</a:t>
            </a:r>
            <a:r>
              <a:rPr lang="ru-RU" altLang="en-US" sz="2400"/>
              <a:t> В симбиотических системах один из партнёров (или оба) в определённой степени возлагают на другого (или друг на друга) задачу регуляции своих отношений с внешней средой. </a:t>
            </a:r>
            <a:r>
              <a:rPr lang="en-US" altLang="en-US" sz="2400"/>
              <a:t>[...] </a:t>
            </a:r>
            <a:r>
              <a:rPr lang="ru-RU" altLang="en-US" sz="2400"/>
              <a:t>По характеру отношений между партнёрами выделяют несколько типов симбиозов: комменсализм, паразитизм, мутуализм. </a:t>
            </a:r>
            <a:endParaRPr lang="ru-RU" altLang="en-US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685"/>
            <a:ext cx="7772400" cy="852170"/>
          </a:xfrm>
        </p:spPr>
        <p:txBody>
          <a:bodyPr/>
          <a:p>
            <a:r>
              <a:rPr lang="ru-RU" altLang="en-US"/>
              <a:t>Две среды обитания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49860" y="935355"/>
            <a:ext cx="4911725" cy="4114800"/>
          </a:xfrm>
        </p:spPr>
        <p:txBody>
          <a:bodyPr/>
          <a:p>
            <a:r>
              <a:rPr lang="ru-RU" altLang="en-US" sz="2800"/>
              <a:t>Среда </a:t>
            </a:r>
            <a:r>
              <a:rPr lang="en-US" altLang="en-US" sz="2800"/>
              <a:t>I </a:t>
            </a:r>
            <a:r>
              <a:rPr lang="ru-RU" altLang="en-US" sz="2800"/>
              <a:t>порядка, организм хозяина - активное взаимодействие с симбионтом</a:t>
            </a:r>
            <a:endParaRPr lang="ru-RU" altLang="en-US" sz="2800"/>
          </a:p>
          <a:p>
            <a:r>
              <a:rPr lang="ru-RU" altLang="en-US" sz="2800"/>
              <a:t>Среда </a:t>
            </a:r>
            <a:r>
              <a:rPr lang="en-US" altLang="en-US" sz="2800"/>
              <a:t>II</a:t>
            </a:r>
            <a:r>
              <a:rPr lang="ru-RU" altLang="en-US" sz="2800"/>
              <a:t> порядка - внешняя среда, более выражено однонаправленное влияние на хозяина и через его посредничество на симбионта</a:t>
            </a:r>
            <a:endParaRPr lang="ru-RU" altLang="en-US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1735" y="935355"/>
            <a:ext cx="2400300" cy="34036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6103620" y="4451985"/>
            <a:ext cx="2716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Евгений Никанорович Павловский</a:t>
            </a:r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3820"/>
            <a:ext cx="7772400" cy="797560"/>
          </a:xfrm>
        </p:spPr>
        <p:txBody>
          <a:bodyPr/>
          <a:p>
            <a:r>
              <a:rPr lang="ru-RU" altLang="en-US" sz="2800"/>
              <a:t>Структура системы «Симбионт-Хозяин»</a:t>
            </a:r>
            <a:endParaRPr lang="ru-RU" altLang="en-US" sz="2800"/>
          </a:p>
        </p:txBody>
      </p:sp>
      <p:sp>
        <p:nvSpPr>
          <p:cNvPr id="12" name="Прямоугольник 11"/>
          <p:cNvSpPr/>
          <p:nvPr/>
        </p:nvSpPr>
        <p:spPr>
          <a:xfrm>
            <a:off x="685800" y="1464310"/>
            <a:ext cx="3276600" cy="34728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ru-RU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066800" y="1518285"/>
            <a:ext cx="2514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solidFill>
                  <a:srgbClr val="FF0000"/>
                </a:solidFill>
              </a:rPr>
              <a:t>Среда </a:t>
            </a:r>
            <a:r>
              <a:rPr lang="en-US" altLang="en-US">
                <a:solidFill>
                  <a:srgbClr val="FF0000"/>
                </a:solidFill>
              </a:rPr>
              <a:t>II </a:t>
            </a:r>
            <a:r>
              <a:rPr lang="ru-RU" altLang="en-US">
                <a:solidFill>
                  <a:srgbClr val="FF0000"/>
                </a:solidFill>
              </a:rPr>
              <a:t>порядка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066800" y="2395855"/>
            <a:ext cx="2408555" cy="224599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84000">
                <a:schemeClr val="accent5">
                  <a:lumMod val="5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u="sng"/>
              <a:t>Х</a:t>
            </a:r>
            <a:endParaRPr lang="ru-RU" altLang="en-US" u="sng"/>
          </a:p>
        </p:txBody>
      </p:sp>
      <p:sp>
        <p:nvSpPr>
          <p:cNvPr id="16" name="Овал 15"/>
          <p:cNvSpPr/>
          <p:nvPr/>
        </p:nvSpPr>
        <p:spPr>
          <a:xfrm>
            <a:off x="2418715" y="3666490"/>
            <a:ext cx="575945" cy="57594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84000">
                <a:schemeClr val="accent5">
                  <a:lumMod val="5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u="sng"/>
              <a:t>С</a:t>
            </a:r>
            <a:endParaRPr lang="ru-RU" altLang="en-US" u="sng"/>
          </a:p>
        </p:txBody>
      </p:sp>
      <p:sp>
        <p:nvSpPr>
          <p:cNvPr id="17" name="Круговая стрелка 16"/>
          <p:cNvSpPr/>
          <p:nvPr/>
        </p:nvSpPr>
        <p:spPr>
          <a:xfrm rot="4620000">
            <a:off x="2457450" y="2951480"/>
            <a:ext cx="857250" cy="7620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 u="sng">
              <a:solidFill>
                <a:schemeClr val="tx1"/>
              </a:solidFill>
            </a:endParaRPr>
          </a:p>
        </p:txBody>
      </p:sp>
      <p:sp>
        <p:nvSpPr>
          <p:cNvPr id="18" name="Круговая стрелка 17"/>
          <p:cNvSpPr/>
          <p:nvPr/>
        </p:nvSpPr>
        <p:spPr>
          <a:xfrm rot="15180000">
            <a:off x="1842135" y="3141345"/>
            <a:ext cx="857250" cy="88138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 u="sng">
              <a:solidFill>
                <a:schemeClr val="tx1"/>
              </a:solidFill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649095" y="2585720"/>
            <a:ext cx="1243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solidFill>
                  <a:srgbClr val="FF0000"/>
                </a:solidFill>
              </a:rPr>
              <a:t>Среда </a:t>
            </a:r>
            <a:endParaRPr lang="ru-RU" altLang="en-US">
              <a:solidFill>
                <a:srgbClr val="FF0000"/>
              </a:solidFill>
            </a:endParaRPr>
          </a:p>
          <a:p>
            <a:pPr algn="ctr"/>
            <a:r>
              <a:rPr lang="en-US" altLang="en-US">
                <a:solidFill>
                  <a:srgbClr val="FF0000"/>
                </a:solidFill>
              </a:rPr>
              <a:t>I </a:t>
            </a:r>
            <a:r>
              <a:rPr lang="ru-RU" altLang="en-US">
                <a:solidFill>
                  <a:srgbClr val="FF0000"/>
                </a:solidFill>
              </a:rPr>
              <a:t>порядка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2004060" y="1981835"/>
            <a:ext cx="537210" cy="29210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">
                <a:schemeClr val="accent1">
                  <a:lumMod val="45000"/>
                  <a:lumOff val="55000"/>
                </a:schemeClr>
              </a:gs>
              <a:gs pos="84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076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4546600" y="1464310"/>
            <a:ext cx="3712210" cy="34728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ru-RU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386070" y="1518285"/>
            <a:ext cx="2514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solidFill>
                  <a:srgbClr val="FF0000"/>
                </a:solidFill>
              </a:rPr>
              <a:t>Среда </a:t>
            </a:r>
            <a:r>
              <a:rPr lang="en-US" altLang="en-US">
                <a:solidFill>
                  <a:srgbClr val="FF0000"/>
                </a:solidFill>
              </a:rPr>
              <a:t>II </a:t>
            </a:r>
            <a:r>
              <a:rPr lang="ru-RU" altLang="en-US">
                <a:solidFill>
                  <a:srgbClr val="FF0000"/>
                </a:solidFill>
              </a:rPr>
              <a:t>порядка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718685" y="2395855"/>
            <a:ext cx="2408555" cy="224599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84000">
                <a:schemeClr val="accent5">
                  <a:lumMod val="5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u="sng"/>
              <a:t>Х</a:t>
            </a:r>
            <a:endParaRPr lang="ru-RU" altLang="en-US" u="sng"/>
          </a:p>
        </p:txBody>
      </p:sp>
      <p:sp>
        <p:nvSpPr>
          <p:cNvPr id="9" name="Овал 8"/>
          <p:cNvSpPr/>
          <p:nvPr/>
        </p:nvSpPr>
        <p:spPr>
          <a:xfrm>
            <a:off x="7005955" y="2654935"/>
            <a:ext cx="575945" cy="57594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84000">
                <a:schemeClr val="accent5">
                  <a:lumMod val="5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u="sng"/>
              <a:t>С</a:t>
            </a:r>
            <a:endParaRPr lang="ru-RU" altLang="en-US" u="sng"/>
          </a:p>
        </p:txBody>
      </p:sp>
      <p:sp>
        <p:nvSpPr>
          <p:cNvPr id="10" name="Круговая стрелка 9"/>
          <p:cNvSpPr/>
          <p:nvPr/>
        </p:nvSpPr>
        <p:spPr>
          <a:xfrm rot="8460000">
            <a:off x="6688455" y="2950845"/>
            <a:ext cx="857250" cy="7620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 u="sng">
              <a:solidFill>
                <a:schemeClr val="tx1"/>
              </a:solidFill>
            </a:endParaRPr>
          </a:p>
        </p:txBody>
      </p:sp>
      <p:sp>
        <p:nvSpPr>
          <p:cNvPr id="11" name="Круговая стрелка 10"/>
          <p:cNvSpPr/>
          <p:nvPr/>
        </p:nvSpPr>
        <p:spPr>
          <a:xfrm rot="19620000">
            <a:off x="6466840" y="2491105"/>
            <a:ext cx="857250" cy="88138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 u="sng">
              <a:solidFill>
                <a:schemeClr val="tx1"/>
              </a:solidFill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5300980" y="2585720"/>
            <a:ext cx="1243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solidFill>
                  <a:srgbClr val="FF0000"/>
                </a:solidFill>
              </a:rPr>
              <a:t>Среда </a:t>
            </a:r>
            <a:endParaRPr lang="ru-RU" altLang="en-US">
              <a:solidFill>
                <a:srgbClr val="FF0000"/>
              </a:solidFill>
            </a:endParaRPr>
          </a:p>
          <a:p>
            <a:pPr algn="ctr"/>
            <a:r>
              <a:rPr lang="en-US" altLang="en-US">
                <a:solidFill>
                  <a:srgbClr val="FF0000"/>
                </a:solidFill>
              </a:rPr>
              <a:t>I </a:t>
            </a:r>
            <a:r>
              <a:rPr lang="ru-RU" altLang="en-US">
                <a:solidFill>
                  <a:srgbClr val="FF0000"/>
                </a:solidFill>
              </a:rPr>
              <a:t>порядка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5655945" y="1981835"/>
            <a:ext cx="537210" cy="29210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">
                <a:schemeClr val="accent1">
                  <a:lumMod val="45000"/>
                  <a:lumOff val="55000"/>
                </a:schemeClr>
              </a:gs>
              <a:gs pos="84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076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7080250" y="2009140"/>
            <a:ext cx="537210" cy="29210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">
                <a:schemeClr val="accent1">
                  <a:lumMod val="45000"/>
                  <a:lumOff val="55000"/>
                </a:schemeClr>
              </a:gs>
              <a:gs pos="84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076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942340" y="908050"/>
            <a:ext cx="2837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Эндосимбионт - Хозяин</a:t>
            </a:r>
            <a:endParaRPr lang="ru-RU" altLang="en-US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4869815" y="916940"/>
            <a:ext cx="2837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Эктосимбионт - Хозяин</a:t>
            </a:r>
            <a:endParaRPr lang="ru-RU" altLang="en-US"/>
          </a:p>
        </p:txBody>
      </p:sp>
      <p:sp>
        <p:nvSpPr>
          <p:cNvPr id="25" name="Текстовое поле 24"/>
          <p:cNvSpPr txBox="1"/>
          <p:nvPr/>
        </p:nvSpPr>
        <p:spPr>
          <a:xfrm>
            <a:off x="733425" y="5286375"/>
            <a:ext cx="7511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Целый ряд функций симбионт не может выполнять без участия хозяина. Симбионт возлагает на хозяина решение этих задач.</a:t>
            </a:r>
            <a:endParaRPr lang="ru-RU" altLang="en-US"/>
          </a:p>
          <a:p>
            <a:r>
              <a:rPr lang="ru-RU" altLang="en-US"/>
              <a:t>В некоторых случаях хозяин тоже возлагает на симбионта задачи регуляции своих связей со средой.</a:t>
            </a:r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1285"/>
            <a:ext cx="7772400" cy="829310"/>
          </a:xfrm>
        </p:spPr>
        <p:txBody>
          <a:bodyPr/>
          <a:p>
            <a:r>
              <a:rPr lang="ru-RU" altLang="ru-RU" sz="3200"/>
              <a:t>Строение и функции связаны: если ты что-то не умеешь, то у тебя чего-то  не хватает</a:t>
            </a:r>
            <a:endParaRPr lang="ru-RU" altLang="ru-RU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95985" y="1035685"/>
            <a:ext cx="7231380" cy="57569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235" y="72390"/>
            <a:ext cx="7772400" cy="1143000"/>
          </a:xfrm>
        </p:spPr>
        <p:txBody>
          <a:bodyPr/>
          <a:p>
            <a:r>
              <a:rPr lang="ru-RU" altLang="en-US"/>
              <a:t>Три формы симбиозов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/>
              <a:t>Комменсалистический симбиоз</a:t>
            </a:r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r>
              <a:rPr lang="ru-RU" altLang="en-US"/>
              <a:t>Мутуалистический симбиоз </a:t>
            </a:r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r>
              <a:rPr lang="ru-RU" altLang="en-US"/>
              <a:t>Паразитический симбиоз</a:t>
            </a:r>
            <a:endParaRPr lang="ru-RU" altLang="en-US"/>
          </a:p>
        </p:txBody>
      </p:sp>
      <p:grpSp>
        <p:nvGrpSpPr>
          <p:cNvPr id="4" name="Группа 3"/>
          <p:cNvGrpSpPr/>
          <p:nvPr/>
        </p:nvGrpSpPr>
        <p:grpSpPr>
          <a:xfrm>
            <a:off x="6739890" y="1304925"/>
            <a:ext cx="1741805" cy="1830070"/>
            <a:chOff x="10372" y="1711"/>
            <a:chExt cx="2743" cy="2882"/>
          </a:xfrm>
        </p:grpSpPr>
        <p:sp>
          <p:nvSpPr>
            <p:cNvPr id="7" name="Текстовое поле 6"/>
            <p:cNvSpPr txBox="1"/>
            <p:nvPr/>
          </p:nvSpPr>
          <p:spPr>
            <a:xfrm>
              <a:off x="11279" y="1711"/>
              <a:ext cx="103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2400"/>
                <a:t>0</a:t>
              </a:r>
              <a:endParaRPr lang="ru-RU" altLang="en-US" sz="2400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2" y="2388"/>
              <a:ext cx="2743" cy="2205"/>
              <a:chOff x="1080" y="2762"/>
              <a:chExt cx="2743" cy="2205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1080" y="3150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С</a:t>
                </a:r>
                <a:endParaRPr lang="ru-RU" altLang="en-US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2917" y="3150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Х</a:t>
                </a:r>
                <a:endParaRPr lang="ru-RU" altLang="en-US"/>
              </a:p>
            </p:txBody>
          </p:sp>
          <p:sp>
            <p:nvSpPr>
              <p:cNvPr id="8" name="Круговая стрелка 7"/>
              <p:cNvSpPr/>
              <p:nvPr/>
            </p:nvSpPr>
            <p:spPr>
              <a:xfrm>
                <a:off x="1799" y="2762"/>
                <a:ext cx="1350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Круговая стрелка 8"/>
              <p:cNvSpPr/>
              <p:nvPr/>
            </p:nvSpPr>
            <p:spPr>
              <a:xfrm flipH="1" flipV="1">
                <a:off x="1700" y="3303"/>
                <a:ext cx="1449" cy="1237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Текстовое поле 9"/>
              <p:cNvSpPr txBox="1"/>
              <p:nvPr/>
            </p:nvSpPr>
            <p:spPr>
              <a:xfrm>
                <a:off x="1955" y="4387"/>
                <a:ext cx="103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ru-RU" altLang="en-US"/>
                  <a:t>+</a:t>
                </a:r>
                <a:endParaRPr lang="ru-RU" altLang="en-US"/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6736715" y="3146425"/>
            <a:ext cx="1741805" cy="1758315"/>
            <a:chOff x="10372" y="1824"/>
            <a:chExt cx="2743" cy="2769"/>
          </a:xfrm>
        </p:grpSpPr>
        <p:sp>
          <p:nvSpPr>
            <p:cNvPr id="13" name="Текстовое поле 12"/>
            <p:cNvSpPr txBox="1"/>
            <p:nvPr/>
          </p:nvSpPr>
          <p:spPr>
            <a:xfrm>
              <a:off x="11279" y="1824"/>
              <a:ext cx="103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2000"/>
                <a:t>+</a:t>
              </a:r>
              <a:endParaRPr lang="ru-RU" altLang="en-US" sz="2000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10372" y="2388"/>
              <a:ext cx="2743" cy="2205"/>
              <a:chOff x="1080" y="2762"/>
              <a:chExt cx="2743" cy="2205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1080" y="3150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С</a:t>
                </a:r>
                <a:endParaRPr lang="ru-RU" altLang="en-US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2917" y="3150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Х</a:t>
                </a:r>
                <a:endParaRPr lang="ru-RU" altLang="en-US"/>
              </a:p>
            </p:txBody>
          </p:sp>
          <p:sp>
            <p:nvSpPr>
              <p:cNvPr id="17" name="Круговая стрелка 16"/>
              <p:cNvSpPr/>
              <p:nvPr/>
            </p:nvSpPr>
            <p:spPr>
              <a:xfrm>
                <a:off x="1799" y="2762"/>
                <a:ext cx="1350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Круговая стрелка 18"/>
              <p:cNvSpPr/>
              <p:nvPr/>
            </p:nvSpPr>
            <p:spPr>
              <a:xfrm flipH="1" flipV="1">
                <a:off x="1700" y="3303"/>
                <a:ext cx="1449" cy="1237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Текстовое поле 19"/>
              <p:cNvSpPr txBox="1"/>
              <p:nvPr/>
            </p:nvSpPr>
            <p:spPr>
              <a:xfrm>
                <a:off x="1955" y="4387"/>
                <a:ext cx="103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ru-RU" altLang="en-US"/>
                  <a:t>+</a:t>
                </a:r>
                <a:endParaRPr lang="ru-RU" altLang="en-US"/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6767195" y="4777740"/>
            <a:ext cx="1741805" cy="1758315"/>
            <a:chOff x="10372" y="1824"/>
            <a:chExt cx="2743" cy="2769"/>
          </a:xfrm>
        </p:grpSpPr>
        <p:sp>
          <p:nvSpPr>
            <p:cNvPr id="22" name="Текстовое поле 21"/>
            <p:cNvSpPr txBox="1"/>
            <p:nvPr/>
          </p:nvSpPr>
          <p:spPr>
            <a:xfrm>
              <a:off x="11279" y="1824"/>
              <a:ext cx="103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2000"/>
                <a:t>-</a:t>
              </a:r>
              <a:endParaRPr lang="ru-RU" altLang="en-US" sz="2000"/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10372" y="2388"/>
              <a:ext cx="2743" cy="2205"/>
              <a:chOff x="1080" y="2762"/>
              <a:chExt cx="2743" cy="2205"/>
            </a:xfrm>
          </p:grpSpPr>
          <p:sp>
            <p:nvSpPr>
              <p:cNvPr id="24" name="Овал 23"/>
              <p:cNvSpPr/>
              <p:nvPr/>
            </p:nvSpPr>
            <p:spPr>
              <a:xfrm>
                <a:off x="1080" y="3150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С</a:t>
                </a:r>
                <a:endParaRPr lang="ru-RU" altLang="en-US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2917" y="3150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Х</a:t>
                </a:r>
                <a:endParaRPr lang="ru-RU" altLang="en-US"/>
              </a:p>
            </p:txBody>
          </p:sp>
          <p:sp>
            <p:nvSpPr>
              <p:cNvPr id="26" name="Круговая стрелка 25"/>
              <p:cNvSpPr/>
              <p:nvPr/>
            </p:nvSpPr>
            <p:spPr>
              <a:xfrm>
                <a:off x="1799" y="2762"/>
                <a:ext cx="1350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Круговая стрелка 26"/>
              <p:cNvSpPr/>
              <p:nvPr/>
            </p:nvSpPr>
            <p:spPr>
              <a:xfrm flipH="1" flipV="1">
                <a:off x="1700" y="3303"/>
                <a:ext cx="1449" cy="1237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Текстовое поле 27"/>
              <p:cNvSpPr txBox="1"/>
              <p:nvPr/>
            </p:nvSpPr>
            <p:spPr>
              <a:xfrm>
                <a:off x="1955" y="4387"/>
                <a:ext cx="103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ru-RU" altLang="en-US"/>
                  <a:t>+</a:t>
                </a:r>
                <a:endParaRPr lang="ru-RU" altLang="en-US"/>
              </a:p>
            </p:txBody>
          </p:sp>
        </p:grpSp>
      </p:grpSp>
      <p:sp>
        <p:nvSpPr>
          <p:cNvPr id="29" name="Текстовое поле 28"/>
          <p:cNvSpPr txBox="1"/>
          <p:nvPr/>
        </p:nvSpPr>
        <p:spPr>
          <a:xfrm>
            <a:off x="7452995" y="1913890"/>
            <a:ext cx="359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/>
              <a:t>?</a:t>
            </a:r>
            <a:endParaRPr lang="ru-RU" altLang="en-US" sz="4000"/>
          </a:p>
        </p:txBody>
      </p:sp>
      <p:sp>
        <p:nvSpPr>
          <p:cNvPr id="30" name="Текстовое поле 29"/>
          <p:cNvSpPr txBox="1"/>
          <p:nvPr/>
        </p:nvSpPr>
        <p:spPr>
          <a:xfrm>
            <a:off x="7414895" y="3685540"/>
            <a:ext cx="359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/>
              <a:t>?</a:t>
            </a:r>
            <a:endParaRPr lang="ru-RU" altLang="en-US" sz="4000"/>
          </a:p>
        </p:txBody>
      </p:sp>
      <p:sp>
        <p:nvSpPr>
          <p:cNvPr id="31" name="Текстовое поле 30"/>
          <p:cNvSpPr txBox="1"/>
          <p:nvPr/>
        </p:nvSpPr>
        <p:spPr>
          <a:xfrm>
            <a:off x="7398385" y="5319395"/>
            <a:ext cx="359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/>
              <a:t>?</a:t>
            </a:r>
            <a:endParaRPr lang="ru-RU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Комменсалистический симбиоз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630" y="92075"/>
            <a:ext cx="7772400" cy="1143000"/>
          </a:xfrm>
        </p:spPr>
        <p:txBody>
          <a:bodyPr/>
          <a:p>
            <a:r>
              <a:rPr lang="ru-RU" altLang="ru-RU"/>
              <a:t>Усоногие раки на черепахах</a:t>
            </a:r>
            <a:endParaRPr lang="ru-RU" alt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3995" y="1316990"/>
            <a:ext cx="6486525" cy="51892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/>
              <a:t>Но.... усоногие раки на китах</a:t>
            </a:r>
            <a:endParaRPr lang="ru-RU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4525" y="1680210"/>
            <a:ext cx="7854315" cy="38347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910" y="46355"/>
            <a:ext cx="7772400" cy="1143000"/>
          </a:xfrm>
        </p:spPr>
        <p:txBody>
          <a:bodyPr/>
          <a:p>
            <a:r>
              <a:rPr lang="ru-RU" altLang="en-US"/>
              <a:t>Усоногие раки на мидиях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89890" y="1053465"/>
            <a:ext cx="7727950" cy="513842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3425" y="2127250"/>
            <a:ext cx="8425180" cy="4739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190" y="155575"/>
            <a:ext cx="7772400" cy="1143000"/>
          </a:xfrm>
        </p:spPr>
        <p:txBody>
          <a:bodyPr/>
          <a:p>
            <a:r>
              <a:rPr lang="ru-RU" altLang="ru-RU"/>
              <a:t>Но...усоногие раки на мидиях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595" y="1442085"/>
            <a:ext cx="7673340" cy="511619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69595" y="152400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https://images.fineartamerica.com/images-medium-large-5/sea-star-eating-mussel-jo-leach.jpg</a:t>
            </a:r>
            <a:endParaRPr lang="ru-RU" altLang="en-US"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ru-RU"/>
              <a:t>Приключения термина</a:t>
            </a:r>
            <a:endParaRPr lang="ru-RU" alt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Прямоугольник 6"/>
          <p:cNvSpPr/>
          <p:nvPr/>
        </p:nvSpPr>
        <p:spPr>
          <a:xfrm>
            <a:off x="322580" y="1119505"/>
            <a:ext cx="8350250" cy="5249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-43815"/>
            <a:ext cx="8234680" cy="815975"/>
          </a:xfrm>
        </p:spPr>
        <p:txBody>
          <a:bodyPr/>
          <a:p>
            <a:r>
              <a:rPr lang="en-US" altLang="ru-RU" sz="3200" i="1"/>
              <a:t>Monobrachium parasitum</a:t>
            </a:r>
            <a:r>
              <a:rPr lang="en-US" altLang="ru-RU" sz="3200"/>
              <a:t> </a:t>
            </a:r>
            <a:r>
              <a:rPr lang="ru-RU" altLang="en-US" sz="3200"/>
              <a:t>на </a:t>
            </a:r>
            <a:r>
              <a:rPr lang="en-US" altLang="en-US" sz="3200" i="1"/>
              <a:t>Macoma calcarea</a:t>
            </a:r>
            <a:endParaRPr lang="en-US" altLang="en-US" sz="3200" i="1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336675" y="1328420"/>
            <a:ext cx="6690995" cy="447421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3240" y="2046605"/>
            <a:ext cx="3213100" cy="240347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523240" y="4236085"/>
            <a:ext cx="2540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http://geophoto.ru/mediumlib/blr000020m.jpg</a:t>
            </a:r>
            <a:endParaRPr lang="ru-RU" altLang="en-US" sz="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560" y="28575"/>
            <a:ext cx="7772400" cy="1143000"/>
          </a:xfrm>
        </p:spPr>
        <p:txBody>
          <a:bodyPr/>
          <a:p>
            <a:r>
              <a:rPr lang="ru-RU" altLang="ru-RU" sz="3600"/>
              <a:t>Закономерности заражения хозяина</a:t>
            </a:r>
            <a:endParaRPr lang="ru-RU" altLang="ru-RU" sz="3600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7055" y="1064895"/>
            <a:ext cx="7762240" cy="429895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261610" y="5457190"/>
            <a:ext cx="306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ru-RU" altLang="en-US"/>
              <a:t>Нинбург, 1975</a:t>
            </a:r>
            <a:endParaRPr lang="ru-RU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4145"/>
            <a:ext cx="7772400" cy="1143000"/>
          </a:xfrm>
        </p:spPr>
        <p:txBody>
          <a:bodyPr/>
          <a:p>
            <a:r>
              <a:rPr lang="ru-RU" altLang="en-US" sz="3600"/>
              <a:t>Скелеты в шкафу комменсализма ...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094740"/>
            <a:ext cx="8229600" cy="4695825"/>
          </a:xfrm>
        </p:spPr>
        <p:txBody>
          <a:bodyPr/>
          <a:p>
            <a:r>
              <a:rPr lang="ru-RU" altLang="en-US"/>
              <a:t>Комменсализм очень разноплановое явление, которое при разных условиях может проявлять и элементы паразитизма и элементы мутуализма.</a:t>
            </a:r>
            <a:endParaRPr lang="ru-RU" altLang="en-US"/>
          </a:p>
          <a:p>
            <a:r>
              <a:rPr lang="ru-RU" altLang="en-US"/>
              <a:t>Еще чаще - внимательное рассмотрение явления заставляет усомниться в «чистоте» нейтрального влияния комменсала. </a:t>
            </a:r>
            <a:endParaRPr lang="en-US" alt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Мутуалистический симбиоз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Классические примеры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100965"/>
            <a:ext cx="7772400" cy="1143000"/>
          </a:xfrm>
        </p:spPr>
        <p:txBody>
          <a:bodyPr/>
          <a:p>
            <a:r>
              <a:rPr lang="ru-RU" altLang="ru-RU" sz="2800" i="1"/>
              <a:t>Rhizobium leguminosarum</a:t>
            </a:r>
            <a:r>
              <a:rPr lang="ru-RU" altLang="ru-RU" sz="2800"/>
              <a:t> в клубеньках </a:t>
            </a:r>
            <a:r>
              <a:rPr lang="en-US" altLang="ru-RU" sz="2800"/>
              <a:t>Fabacea</a:t>
            </a:r>
            <a:endParaRPr lang="en-US" altLang="ru-RU" sz="2800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9445" y="1243965"/>
            <a:ext cx="7731125" cy="512254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39445" y="6366510"/>
            <a:ext cx="52736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1200"/>
              <a:t>https://www.frontiersin.org/articles/10.3389/fmicb.2014.00326/full</a:t>
            </a:r>
            <a:endParaRPr lang="ru-RU" altLang="en-US" sz="1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Кто это?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2450" y="1831975"/>
            <a:ext cx="8038465" cy="46755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05"/>
            <a:ext cx="7772400" cy="1143000"/>
          </a:xfrm>
        </p:spPr>
        <p:txBody>
          <a:bodyPr/>
          <a:p>
            <a:r>
              <a:rPr lang="ru-RU" altLang="ru-RU" i="1"/>
              <a:t>Trichonympha </a:t>
            </a:r>
            <a:r>
              <a:rPr lang="ru-RU" altLang="ru-RU"/>
              <a:t>в термитах</a:t>
            </a:r>
            <a:endParaRPr lang="ru-RU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49195" y="2730500"/>
            <a:ext cx="4245610" cy="409765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628515" y="636778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http://4.bp.blogspot.com/_FeaU01D-3wI/SOkg7QP7ECI/AAAAAAAAAMU/z7hl-jw4RpY/s400/Trichonympha755.jpg</a:t>
            </a:r>
            <a:endParaRPr lang="ru-RU" altLang="en-US" sz="8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" y="1086485"/>
            <a:ext cx="7868285" cy="42672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449195" y="4931410"/>
            <a:ext cx="2734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>
                <a:solidFill>
                  <a:schemeClr val="bg2"/>
                </a:solidFill>
              </a:rPr>
              <a:t>Brune, 2014 </a:t>
            </a:r>
            <a:endParaRPr lang="en-US" altLang="ru-RU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2385"/>
            <a:ext cx="7772400" cy="1143000"/>
          </a:xfrm>
        </p:spPr>
        <p:txBody>
          <a:bodyPr/>
          <a:p>
            <a:r>
              <a:rPr lang="ru-RU" altLang="en-US" sz="2800"/>
              <a:t>Лишайник - самый популярный пример симбиоза</a:t>
            </a:r>
            <a:endParaRPr lang="ru-RU" altLang="en-US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7765" y="905510"/>
            <a:ext cx="4269105" cy="595312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081145" y="6551930"/>
            <a:ext cx="254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https://upload.wikimedia.org/wikipedia/commons/thumb/3/39/Haeckel_Lichenes.jpg/398px-Haeckel_Lichenes.jpg</a:t>
            </a:r>
            <a:endParaRPr lang="ru-RU" altLang="en-US" sz="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ru-RU"/>
              <a:t>Симбиозы перевертыши - феномен «Лихенизма»</a:t>
            </a:r>
            <a:endParaRPr lang="ru-RU" alt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Определение из Википедии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 b="1" i="1"/>
              <a:t>Симбиоз </a:t>
            </a:r>
            <a:r>
              <a:rPr lang="ru-RU" altLang="en-US"/>
              <a:t>-  форма взаимоотношений, при которой оба партнёра извлекают пользу из другого (</a:t>
            </a:r>
            <a:r>
              <a:rPr lang="ru-RU" altLang="en-US" i="1"/>
              <a:t>скачивание: октябрь 2018</a:t>
            </a:r>
            <a:r>
              <a:rPr lang="ru-RU" altLang="en-US"/>
              <a:t>)</a:t>
            </a:r>
            <a:endParaRPr lang="ru-RU" altLang="en-US"/>
          </a:p>
          <a:p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230" y="12700"/>
            <a:ext cx="7772400" cy="1143000"/>
          </a:xfrm>
        </p:spPr>
        <p:txBody>
          <a:bodyPr/>
          <a:p>
            <a:r>
              <a:rPr lang="ru-RU" altLang="ru-RU"/>
              <a:t>Термин «лихенизм»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l="23450" t="30285" r="14027" b="41701"/>
          <a:stretch>
            <a:fillRect/>
          </a:stretch>
        </p:blipFill>
        <p:spPr>
          <a:xfrm>
            <a:off x="422910" y="981710"/>
            <a:ext cx="8065770" cy="203327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4010" y="3848100"/>
            <a:ext cx="8244205" cy="2758440"/>
          </a:xfrm>
        </p:spPr>
        <p:txBody>
          <a:bodyPr/>
          <a:p>
            <a:pPr marL="0" indent="0">
              <a:buNone/>
            </a:pPr>
            <a:r>
              <a:rPr lang="ru-RU" altLang="en-US"/>
              <a:t>«Parasitism, mutualism and </a:t>
            </a:r>
            <a:r>
              <a:rPr lang="ru-RU" altLang="en-US" u="sng"/>
              <a:t>lichenism </a:t>
            </a:r>
            <a:r>
              <a:rPr lang="ru-RU" altLang="en-US"/>
              <a:t>are special cases in this establishment of associations in which the term symbiosis serves as a general description».</a:t>
            </a:r>
            <a:endParaRPr lang="ru-RU" altLang="en-US"/>
          </a:p>
          <a:p>
            <a:pPr marL="0" indent="0" algn="r">
              <a:buNone/>
            </a:pPr>
            <a:r>
              <a:rPr lang="en-US" altLang="en-US"/>
              <a:t>A. de Bary</a:t>
            </a:r>
            <a:r>
              <a:rPr lang="ru-RU" altLang="en-US"/>
              <a:t> </a:t>
            </a:r>
            <a:endParaRPr lang="ru-RU" altLang="en-US"/>
          </a:p>
          <a:p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92760" y="3084830"/>
            <a:ext cx="82251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1600"/>
              <a:t>de Bary A (1879) Die Erscheinung der Symbiose. Verlag von Karl J. Trübner, Strassburg</a:t>
            </a:r>
            <a:endParaRPr lang="ru-RU" altLang="en-US" sz="1600"/>
          </a:p>
        </p:txBody>
      </p:sp>
      <p:sp>
        <p:nvSpPr>
          <p:cNvPr id="7" name="Прямоугольник 6"/>
          <p:cNvSpPr/>
          <p:nvPr/>
        </p:nvSpPr>
        <p:spPr>
          <a:xfrm>
            <a:off x="7299325" y="990600"/>
            <a:ext cx="935990" cy="360045"/>
          </a:xfrm>
          <a:prstGeom prst="rect">
            <a:avLst/>
          </a:prstGeom>
          <a:solidFill>
            <a:schemeClr val="bg1">
              <a:lumMod val="20000"/>
              <a:lumOff val="8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52780" y="1350645"/>
            <a:ext cx="4380865" cy="425450"/>
          </a:xfrm>
          <a:prstGeom prst="rect">
            <a:avLst/>
          </a:prstGeom>
          <a:solidFill>
            <a:schemeClr val="bg1">
              <a:lumMod val="20000"/>
              <a:lumOff val="8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4470"/>
            <a:ext cx="7772400" cy="605790"/>
          </a:xfrm>
        </p:spPr>
        <p:txBody>
          <a:bodyPr/>
          <a:p>
            <a:r>
              <a:rPr lang="ru-RU" altLang="ru-RU" sz="3600"/>
              <a:t>Кто симбионт, а кто хозяин?</a:t>
            </a:r>
            <a:endParaRPr lang="ru-RU" altLang="ru-RU" sz="36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3715" y="873760"/>
            <a:ext cx="8409305" cy="366903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64135" y="4638675"/>
            <a:ext cx="90309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Гриб-симбионт: не может нормально развиваться без водорослей. Крайне специфичный выбор видов водорослей. Получает от растения питательные вещества. 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Гриб-хозяин: представлен во внешней среде (среда </a:t>
            </a:r>
            <a:r>
              <a:rPr lang="en-US" altLang="en-US"/>
              <a:t>II </a:t>
            </a:r>
            <a:r>
              <a:rPr lang="ru-RU" altLang="en-US"/>
              <a:t>для водоросли)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Водоросль-хозяин: Может существовать без гриба. Гриб эксплуатирует ее.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Водоросль-симбионт: Среди гифов гриба более защищена от внешних воздействий (Среда </a:t>
            </a:r>
            <a:r>
              <a:rPr lang="en-US" altLang="en-US"/>
              <a:t>I </a:t>
            </a:r>
            <a:r>
              <a:rPr lang="ru-RU" altLang="en-US"/>
              <a:t>порядка)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"/>
            <a:ext cx="7772400" cy="848360"/>
          </a:xfrm>
        </p:spPr>
        <p:txBody>
          <a:bodyPr/>
          <a:p>
            <a:r>
              <a:rPr lang="ru-RU" altLang="en-US"/>
              <a:t>Что это?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878840"/>
            <a:ext cx="6237605" cy="58426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3340"/>
            <a:ext cx="7772400" cy="690880"/>
          </a:xfrm>
        </p:spPr>
        <p:txBody>
          <a:bodyPr/>
          <a:p>
            <a:r>
              <a:rPr lang="ru-RU" altLang="en-US" sz="3600"/>
              <a:t>Не только лишайники...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88265" y="744220"/>
            <a:ext cx="4795520" cy="1517650"/>
          </a:xfrm>
        </p:spPr>
        <p:txBody>
          <a:bodyPr/>
          <a:p>
            <a:pPr marL="0" indent="0">
              <a:buNone/>
            </a:pPr>
            <a:r>
              <a:rPr lang="ru-RU" altLang="en-US" sz="2000"/>
              <a:t>Вестиментиферы не способны к самостоятельному питанию. В трофосоме они содержат бактерий, способных окислять сероводород.</a:t>
            </a:r>
            <a:endParaRPr lang="ru-RU" altLang="en-US" sz="20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027930" y="744220"/>
            <a:ext cx="3863975" cy="12788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0" y="1950720"/>
            <a:ext cx="3863340" cy="70802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845" y="2420620"/>
            <a:ext cx="3220085" cy="306197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984885" y="3636010"/>
            <a:ext cx="4225290" cy="179451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233045" y="6645910"/>
            <a:ext cx="202057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500"/>
              <a:t>https://megabook.ru/article/%D0%9F%D0%BE%D0%B3%D0%BE%D0%BD%D0%BE%D1%84%D0%BE%D1%80%D1%8B</a:t>
            </a:r>
            <a:endParaRPr lang="ru-RU" altLang="en-US" sz="50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095" y="3691255"/>
            <a:ext cx="4380865" cy="3114675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4697095" y="6591935"/>
            <a:ext cx="281305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http://ecology.md/pics/2010/07/fact_podvodnii_mir01.jpg</a:t>
            </a:r>
            <a:endParaRPr lang="ru-RU" altLang="en-US" sz="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050"/>
            <a:ext cx="7772400" cy="626110"/>
          </a:xfrm>
        </p:spPr>
        <p:txBody>
          <a:bodyPr/>
          <a:p>
            <a:r>
              <a:rPr lang="ru-RU" altLang="en-US" sz="2800"/>
              <a:t>Зачем далеко ходить...</a:t>
            </a:r>
            <a:endParaRPr lang="ru-RU" altLang="en-US" sz="28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278120" y="645160"/>
            <a:ext cx="3068320" cy="180213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2519680"/>
            <a:ext cx="7926070" cy="426783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77470" y="837565"/>
            <a:ext cx="52006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>
                <a:solidFill>
                  <a:schemeClr val="tx1"/>
                </a:solidFill>
              </a:rPr>
              <a:t>Alphaproteobacteria - группа бактерий, включающая </a:t>
            </a:r>
            <a:r>
              <a:rPr lang="ru-RU" altLang="ru-RU">
                <a:solidFill>
                  <a:schemeClr val="tx1"/>
                </a:solidFill>
              </a:rPr>
              <a:t> </a:t>
            </a:r>
            <a:r>
              <a:rPr lang="en-US" altLang="ru-RU">
                <a:solidFill>
                  <a:schemeClr val="tx1"/>
                </a:solidFill>
              </a:rPr>
              <a:t>Rhizobium, Wolbachia, Rickettsia </a:t>
            </a:r>
            <a:r>
              <a:rPr lang="ru-RU" altLang="en-US">
                <a:solidFill>
                  <a:schemeClr val="tx1"/>
                </a:solidFill>
              </a:rPr>
              <a:t>и ....</a:t>
            </a:r>
            <a:endParaRPr lang="ru-RU" altLang="en-US">
              <a:solidFill>
                <a:schemeClr val="tx1"/>
              </a:solidFill>
            </a:endParaRPr>
          </a:p>
          <a:p>
            <a:r>
              <a:rPr lang="ru-RU" altLang="en-US">
                <a:solidFill>
                  <a:schemeClr val="tx1"/>
                </a:solidFill>
              </a:rPr>
              <a:t>предков митохондрий</a:t>
            </a:r>
            <a:endParaRPr lang="ru-RU" altLang="en-US">
              <a:solidFill>
                <a:schemeClr val="tx1"/>
              </a:solidFill>
            </a:endParaRPr>
          </a:p>
          <a:p>
            <a:endParaRPr lang="en-US" alt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5120" y="1122680"/>
            <a:ext cx="8565515" cy="2387600"/>
          </a:xfrm>
        </p:spPr>
        <p:txBody>
          <a:bodyPr/>
          <a:p>
            <a:r>
              <a:rPr lang="ru-RU" altLang="ru-RU"/>
              <a:t>Откуда взялось взаимовыгодное сожительство?</a:t>
            </a:r>
            <a:endParaRPr lang="ru-RU" alt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ru-RU" altLang="en-US" sz="3200"/>
              <a:t>И так ли альтруистичны сожители...</a:t>
            </a:r>
            <a:endParaRPr lang="ru-RU" altLang="en-US" sz="3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3060" y="1122680"/>
            <a:ext cx="8510270" cy="2387600"/>
          </a:xfrm>
        </p:spPr>
        <p:txBody>
          <a:bodyPr/>
          <a:p>
            <a:r>
              <a:rPr lang="ru-RU" altLang="en-US"/>
              <a:t>Теория игр и возникновение мутуалистического симбиоза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245" y="1774190"/>
            <a:ext cx="7772400" cy="549275"/>
          </a:xfrm>
        </p:spPr>
        <p:txBody>
          <a:bodyPr/>
          <a:p>
            <a:r>
              <a:rPr lang="ru-RU" altLang="en-US" sz="3200"/>
              <a:t>Дилемма заключенного</a:t>
            </a:r>
            <a:endParaRPr lang="ru-RU" altLang="en-US" sz="32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rcRect l="28682" t="40405" r="15540" b="39383"/>
          <a:stretch>
            <a:fillRect/>
          </a:stretch>
        </p:blipFill>
        <p:spPr>
          <a:xfrm>
            <a:off x="315595" y="2438400"/>
            <a:ext cx="8512175" cy="173545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274695" y="374650"/>
            <a:ext cx="57467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...многие дикие животные и растения заняты бесконечной игрой в Парадокс заключенных,</a:t>
            </a:r>
            <a:endParaRPr lang="ru-RU" altLang="en-US"/>
          </a:p>
          <a:p>
            <a:r>
              <a:rPr lang="ru-RU" altLang="en-US"/>
              <a:t>происходящей в эволюционных масштабах времени.</a:t>
            </a:r>
            <a:endParaRPr lang="ru-RU" altLang="en-US"/>
          </a:p>
          <a:p>
            <a:pPr algn="r"/>
            <a:r>
              <a:rPr lang="ru-RU" altLang="en-US"/>
              <a:t>Р. Докинз (Эгоистичный ген)</a:t>
            </a:r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15595" y="4438015"/>
            <a:ext cx="85115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1600"/>
              <a:t>Следование личным интересам приводит к тому, что оба игрока оказываются в худшей ситуации по сравнению с ситуацией, в которой они частично пожертвовали бы личными интересами.</a:t>
            </a:r>
            <a:endParaRPr lang="ru-RU" altLang="en-US" sz="1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9210"/>
            <a:ext cx="7772400" cy="634365"/>
          </a:xfrm>
        </p:spPr>
        <p:txBody>
          <a:bodyPr/>
          <a:p>
            <a:r>
              <a:rPr lang="ru-RU" altLang="ru-RU" sz="3600"/>
              <a:t>Первая  стратегия</a:t>
            </a:r>
            <a:endParaRPr lang="ru-RU" altLang="ru-RU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82245" y="755015"/>
            <a:ext cx="8797925" cy="5340985"/>
          </a:xfrm>
        </p:spPr>
        <p:txBody>
          <a:bodyPr/>
          <a:p>
            <a:r>
              <a:rPr lang="ru-RU" altLang="en-US" b="1"/>
              <a:t>Хозяин</a:t>
            </a:r>
            <a:r>
              <a:rPr lang="ru-RU" altLang="en-US"/>
              <a:t>: интенсивно сопротивляется присутствию симбионта (</a:t>
            </a:r>
            <a:r>
              <a:rPr lang="ru-RU" altLang="en-US" i="1"/>
              <a:t>получает +</a:t>
            </a:r>
            <a:r>
              <a:rPr lang="ru-RU" altLang="en-US"/>
              <a:t>), но но при этом тратит энергию (</a:t>
            </a:r>
            <a:r>
              <a:rPr lang="ru-RU" altLang="en-US" i="1"/>
              <a:t>получает -</a:t>
            </a:r>
            <a:r>
              <a:rPr lang="ru-RU" altLang="en-US"/>
              <a:t>),</a:t>
            </a:r>
            <a:r>
              <a:rPr lang="en-US" altLang="ru-RU"/>
              <a:t> </a:t>
            </a:r>
            <a:r>
              <a:rPr lang="ru-RU" altLang="en-US"/>
              <a:t>естественный </a:t>
            </a:r>
            <a:r>
              <a:rPr lang="ru-RU" altLang="en-US"/>
              <a:t>отбор может привести к появлению устойчивой формы симбионта (</a:t>
            </a:r>
            <a:r>
              <a:rPr lang="ru-RU" altLang="en-US" i="1"/>
              <a:t>получает -</a:t>
            </a:r>
            <a:r>
              <a:rPr lang="ru-RU" altLang="en-US"/>
              <a:t>).</a:t>
            </a:r>
            <a:endParaRPr lang="ru-RU" altLang="en-US"/>
          </a:p>
          <a:p>
            <a:r>
              <a:rPr lang="ru-RU" altLang="en-US" b="1"/>
              <a:t>Симбионт</a:t>
            </a:r>
            <a:r>
              <a:rPr lang="ru-RU" altLang="en-US"/>
              <a:t>: интенсивно эксплуатирует хозяина (</a:t>
            </a:r>
            <a:r>
              <a:rPr lang="ru-RU" altLang="en-US" i="1"/>
              <a:t>получает +</a:t>
            </a:r>
            <a:r>
              <a:rPr lang="ru-RU" altLang="en-US"/>
              <a:t>), но хозяин может погибнуть (</a:t>
            </a:r>
            <a:r>
              <a:rPr lang="ru-RU" altLang="en-US" i="1"/>
              <a:t>получает -</a:t>
            </a:r>
            <a:r>
              <a:rPr lang="ru-RU" altLang="en-US"/>
              <a:t>), симбионт должен тратить энергию на поддержание защитных механизмов (</a:t>
            </a:r>
            <a:r>
              <a:rPr lang="ru-RU" altLang="en-US" i="1"/>
              <a:t>получает -</a:t>
            </a:r>
            <a:r>
              <a:rPr lang="ru-RU" altLang="en-US"/>
              <a:t>)</a:t>
            </a:r>
            <a:endParaRPr lang="ru-RU" altLang="en-US"/>
          </a:p>
          <a:p>
            <a:pPr marL="0" indent="0">
              <a:buNone/>
            </a:pPr>
            <a:endParaRPr lang="ru-RU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9210"/>
            <a:ext cx="7772400" cy="634365"/>
          </a:xfrm>
        </p:spPr>
        <p:txBody>
          <a:bodyPr/>
          <a:p>
            <a:r>
              <a:rPr lang="ru-RU" altLang="ru-RU" sz="3600"/>
              <a:t>Вторая стратегия</a:t>
            </a:r>
            <a:endParaRPr lang="ru-RU" altLang="ru-RU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48310" y="755015"/>
            <a:ext cx="8548370" cy="5340985"/>
          </a:xfrm>
        </p:spPr>
        <p:txBody>
          <a:bodyPr/>
          <a:p>
            <a:r>
              <a:rPr lang="ru-RU" altLang="en-US" b="1"/>
              <a:t>Хозяин</a:t>
            </a:r>
            <a:r>
              <a:rPr lang="ru-RU" altLang="en-US"/>
              <a:t>: умеренно давит симбионта и становится более уязвимым (</a:t>
            </a:r>
            <a:r>
              <a:rPr lang="ru-RU" altLang="en-US" i="1"/>
              <a:t>получает -</a:t>
            </a:r>
            <a:r>
              <a:rPr lang="ru-RU" altLang="en-US"/>
              <a:t>), но можно использовать какие-то полезные свойства симбионта (</a:t>
            </a:r>
            <a:r>
              <a:rPr lang="ru-RU" altLang="en-US" i="1"/>
              <a:t>получает +</a:t>
            </a:r>
            <a:r>
              <a:rPr lang="ru-RU" altLang="en-US"/>
              <a:t>).</a:t>
            </a:r>
            <a:endParaRPr lang="ru-RU" altLang="en-US"/>
          </a:p>
          <a:p>
            <a:r>
              <a:rPr lang="ru-RU" altLang="en-US" b="1"/>
              <a:t>Симбионт</a:t>
            </a:r>
            <a:r>
              <a:rPr lang="ru-RU" altLang="en-US"/>
              <a:t>: эксплуатирует хозяина </a:t>
            </a:r>
            <a:r>
              <a:rPr lang="ru-RU" altLang="en-US">
                <a:sym typeface="+mn-ea"/>
              </a:rPr>
              <a:t>умеренно </a:t>
            </a:r>
            <a:r>
              <a:rPr lang="ru-RU" altLang="en-US"/>
              <a:t>(</a:t>
            </a:r>
            <a:r>
              <a:rPr lang="ru-RU" altLang="en-US" i="1"/>
              <a:t>получает -</a:t>
            </a:r>
            <a:r>
              <a:rPr lang="ru-RU" altLang="en-US"/>
              <a:t>), или еще и дает </a:t>
            </a:r>
            <a:r>
              <a:rPr lang="ru-RU" altLang="en-US">
                <a:sym typeface="+mn-ea"/>
              </a:rPr>
              <a:t>что-то </a:t>
            </a:r>
            <a:r>
              <a:rPr lang="ru-RU" altLang="en-US"/>
              <a:t>хозяину</a:t>
            </a:r>
            <a:r>
              <a:rPr lang="ru-RU" altLang="en-US">
                <a:sym typeface="+mn-ea"/>
              </a:rPr>
              <a:t>, затрачивая энергию </a:t>
            </a:r>
            <a:r>
              <a:rPr lang="ru-RU" altLang="en-US"/>
              <a:t>(</a:t>
            </a:r>
            <a:r>
              <a:rPr lang="ru-RU" altLang="en-US" i="1"/>
              <a:t>получает -</a:t>
            </a:r>
            <a:r>
              <a:rPr lang="ru-RU" altLang="en-US"/>
              <a:t>), зато хозяина можно эксплуатировать очень долго (</a:t>
            </a:r>
            <a:r>
              <a:rPr lang="ru-RU" altLang="en-US" i="1"/>
              <a:t>получает +</a:t>
            </a:r>
            <a:r>
              <a:rPr lang="ru-RU" altLang="en-US"/>
              <a:t>).</a:t>
            </a:r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/>
              <a:t>Определение из </a:t>
            </a:r>
            <a:r>
              <a:rPr lang="en-US" altLang="ru-RU"/>
              <a:t>Wikipedia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ru-RU" b="1" i="1"/>
              <a:t>Symbiosis </a:t>
            </a:r>
            <a:r>
              <a:rPr lang="ru-RU" altLang="en-US"/>
              <a:t>is any type of a close and longterm biological interaction between two different biological organisms, be it </a:t>
            </a:r>
            <a:r>
              <a:rPr lang="ru-RU" altLang="en-US" i="1"/>
              <a:t>mutualistic</a:t>
            </a:r>
            <a:r>
              <a:rPr lang="ru-RU" altLang="en-US"/>
              <a:t>, </a:t>
            </a:r>
            <a:r>
              <a:rPr lang="ru-RU" altLang="en-US" i="1"/>
              <a:t>commensalistic</a:t>
            </a:r>
            <a:r>
              <a:rPr lang="ru-RU" altLang="en-US"/>
              <a:t>, or </a:t>
            </a:r>
            <a:r>
              <a:rPr lang="ru-RU" altLang="en-US" i="1"/>
              <a:t>parasitic</a:t>
            </a:r>
            <a:r>
              <a:rPr lang="en-US" altLang="ru-RU"/>
              <a:t>.</a:t>
            </a:r>
            <a:endParaRPr lang="en-US" alt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6050"/>
            <a:ext cx="7772400" cy="1062990"/>
          </a:xfrm>
        </p:spPr>
        <p:txBody>
          <a:bodyPr/>
          <a:p>
            <a:r>
              <a:rPr lang="ru-RU" altLang="ru-RU" sz="3600"/>
              <a:t>Скелеты в шкафу мутуалистического симбиоза ...</a:t>
            </a:r>
            <a:endParaRPr lang="ru-RU" altLang="ru-RU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82245" y="1344295"/>
            <a:ext cx="8780145" cy="5050155"/>
          </a:xfrm>
        </p:spPr>
        <p:txBody>
          <a:bodyPr/>
          <a:p>
            <a:r>
              <a:rPr lang="ru-RU" altLang="en-US"/>
              <a:t>Основой мутуалистических отношений является взаимное использование партнеров.  </a:t>
            </a:r>
            <a:endParaRPr lang="ru-RU" altLang="en-US"/>
          </a:p>
          <a:p>
            <a:r>
              <a:rPr lang="ru-RU" altLang="en-US"/>
              <a:t>Ресурсы производимые одним организмом потребляются другим. Оба организма (симбионт и хозяин) одновременно являются и поставщиками ресурсов, и потребителями ресурсов.</a:t>
            </a:r>
            <a:endParaRPr lang="ru-RU" altLang="en-US"/>
          </a:p>
          <a:p>
            <a:r>
              <a:rPr lang="ru-RU" altLang="en-US"/>
              <a:t>Обычно мутуализм - это  форма взаимного паразитизма паразитизма.  </a:t>
            </a:r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13970"/>
            <a:ext cx="7772400" cy="565785"/>
          </a:xfrm>
        </p:spPr>
        <p:txBody>
          <a:bodyPr/>
          <a:p>
            <a:r>
              <a:rPr lang="ru-RU" altLang="en-US" sz="3200"/>
              <a:t>Микориза: друг или враг?</a:t>
            </a:r>
            <a:endParaRPr lang="ru-RU" altLang="en-US" sz="32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" y="899795"/>
            <a:ext cx="7802880" cy="585216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930" y="899795"/>
            <a:ext cx="4700270" cy="585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970"/>
            <a:ext cx="7772400" cy="565785"/>
          </a:xfrm>
        </p:spPr>
        <p:txBody>
          <a:bodyPr/>
          <a:p>
            <a:r>
              <a:rPr lang="ru-RU" altLang="en-US" sz="3200"/>
              <a:t>Микориза: друг или враг?</a:t>
            </a:r>
            <a:endParaRPr lang="ru-RU" altLang="en-US" sz="32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" y="685165"/>
            <a:ext cx="4198620" cy="574357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509395" y="6490335"/>
            <a:ext cx="27743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ru-RU" altLang="en-US" sz="1400"/>
              <a:t>из </a:t>
            </a:r>
            <a:r>
              <a:rPr lang="en-US" altLang="ru-RU" sz="1400"/>
              <a:t>Smith&amp;Smith 2012</a:t>
            </a:r>
            <a:endParaRPr lang="en-US" altLang="ru-RU" sz="14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685165"/>
            <a:ext cx="4727575" cy="334137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370070" y="4133850"/>
            <a:ext cx="46659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Микориза - типичный пример мутуалистического симбиоза. Однако взаимные выгоды для гриба и растения проявляются только на бедных почвах. Если почвы богаты, то гриб становится дорогим сожителем и растения с микоризой испытывают угнетение. </a:t>
            </a:r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496050" y="3750945"/>
            <a:ext cx="2540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http://zemledelie.org/upload/wysiwyg/557cfea3a441c9b1ca57665dd348617b.jpg</a:t>
            </a:r>
            <a:endParaRPr lang="ru-RU" altLang="en-US" sz="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Паразитический симбиоз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Многоликий паразитизм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4305"/>
            <a:ext cx="7772400" cy="1143000"/>
          </a:xfrm>
        </p:spPr>
        <p:txBody>
          <a:bodyPr/>
          <a:p>
            <a:r>
              <a:rPr lang="ru-RU" altLang="en-US" sz="3200"/>
              <a:t>Если система Паразит - Хозяин устроена так, как пишут в учебниках.....</a:t>
            </a:r>
            <a:endParaRPr lang="ru-RU" altLang="en-US" sz="3200"/>
          </a:p>
        </p:txBody>
      </p:sp>
      <p:grpSp>
        <p:nvGrpSpPr>
          <p:cNvPr id="14" name="Группа 13"/>
          <p:cNvGrpSpPr/>
          <p:nvPr/>
        </p:nvGrpSpPr>
        <p:grpSpPr>
          <a:xfrm>
            <a:off x="1017905" y="1939925"/>
            <a:ext cx="5362934" cy="2874737"/>
            <a:chOff x="8334" y="4733"/>
            <a:chExt cx="7445" cy="3955"/>
          </a:xfrm>
        </p:grpSpPr>
        <p:cxnSp>
          <p:nvCxnSpPr>
            <p:cNvPr id="12" name="Прямая со стрелкой 11"/>
            <p:cNvCxnSpPr/>
            <p:nvPr/>
          </p:nvCxnSpPr>
          <p:spPr>
            <a:xfrm flipV="1">
              <a:off x="8560" y="4733"/>
              <a:ext cx="3" cy="39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V="1">
              <a:off x="8334" y="8565"/>
              <a:ext cx="7445" cy="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овое поле 14"/>
          <p:cNvSpPr txBox="1"/>
          <p:nvPr/>
        </p:nvSpPr>
        <p:spPr>
          <a:xfrm>
            <a:off x="5427980" y="4926965"/>
            <a:ext cx="1053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Время</a:t>
            </a:r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461645" y="1813560"/>
            <a:ext cx="718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/>
              <a:t>P</a:t>
            </a:r>
            <a:endParaRPr lang="en-US" altLang="en-US" sz="2800" baseline="-25000"/>
          </a:p>
        </p:txBody>
      </p:sp>
      <p:sp>
        <p:nvSpPr>
          <p:cNvPr id="21" name="Полилиния 20"/>
          <p:cNvSpPr/>
          <p:nvPr/>
        </p:nvSpPr>
        <p:spPr>
          <a:xfrm>
            <a:off x="1252855" y="2410477"/>
            <a:ext cx="4325620" cy="2167247"/>
          </a:xfrm>
          <a:custGeom>
            <a:avLst/>
            <a:gdLst>
              <a:gd name="connsiteX0" fmla="*/ 0 w 6812"/>
              <a:gd name="connsiteY0" fmla="*/ 11 h 3412"/>
              <a:gd name="connsiteX1" fmla="*/ 2913 w 6812"/>
              <a:gd name="connsiteY1" fmla="*/ 260 h 3412"/>
              <a:gd name="connsiteX2" fmla="*/ 4498 w 6812"/>
              <a:gd name="connsiteY2" fmla="*/ 1774 h 3412"/>
              <a:gd name="connsiteX3" fmla="*/ 6812 w 6812"/>
              <a:gd name="connsiteY3" fmla="*/ 3413 h 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2" h="3413">
                <a:moveTo>
                  <a:pt x="0" y="11"/>
                </a:moveTo>
                <a:cubicBezTo>
                  <a:pt x="726" y="-5"/>
                  <a:pt x="2027" y="-45"/>
                  <a:pt x="2913" y="260"/>
                </a:cubicBezTo>
                <a:cubicBezTo>
                  <a:pt x="3799" y="565"/>
                  <a:pt x="3937" y="1239"/>
                  <a:pt x="4498" y="1774"/>
                </a:cubicBezTo>
                <a:cubicBezTo>
                  <a:pt x="5059" y="2309"/>
                  <a:pt x="6440" y="3394"/>
                  <a:pt x="6812" y="3413"/>
                </a:cubicBezTo>
              </a:path>
            </a:pathLst>
          </a:custGeom>
          <a:noFill/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2" name="Стрелка влево 21"/>
          <p:cNvSpPr/>
          <p:nvPr/>
        </p:nvSpPr>
        <p:spPr>
          <a:xfrm rot="5400000">
            <a:off x="2324100" y="4966970"/>
            <a:ext cx="565150" cy="287655"/>
          </a:xfrm>
          <a:prstGeom prst="lef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pSp>
        <p:nvGrpSpPr>
          <p:cNvPr id="3" name="Группа 2"/>
          <p:cNvGrpSpPr/>
          <p:nvPr/>
        </p:nvGrpSpPr>
        <p:grpSpPr>
          <a:xfrm>
            <a:off x="6586220" y="1086485"/>
            <a:ext cx="1741170" cy="1829435"/>
            <a:chOff x="10372" y="1711"/>
            <a:chExt cx="2742" cy="2881"/>
          </a:xfrm>
        </p:grpSpPr>
        <p:sp>
          <p:nvSpPr>
            <p:cNvPr id="7" name="Текстовое поле 6"/>
            <p:cNvSpPr txBox="1"/>
            <p:nvPr/>
          </p:nvSpPr>
          <p:spPr>
            <a:xfrm>
              <a:off x="11279" y="1711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2" y="2388"/>
              <a:ext cx="2743" cy="2205"/>
              <a:chOff x="1080" y="2762"/>
              <a:chExt cx="2743" cy="2205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1080" y="3150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П</a:t>
                </a:r>
                <a:endParaRPr lang="ru-RU" altLang="en-US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2917" y="3150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Х</a:t>
                </a:r>
                <a:endParaRPr lang="ru-RU" altLang="en-US"/>
              </a:p>
            </p:txBody>
          </p:sp>
          <p:sp>
            <p:nvSpPr>
              <p:cNvPr id="8" name="Круговая стрелка 7"/>
              <p:cNvSpPr/>
              <p:nvPr/>
            </p:nvSpPr>
            <p:spPr>
              <a:xfrm>
                <a:off x="1799" y="2762"/>
                <a:ext cx="1350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Круговая стрелка 3"/>
              <p:cNvSpPr/>
              <p:nvPr/>
            </p:nvSpPr>
            <p:spPr>
              <a:xfrm flipH="1" flipV="1">
                <a:off x="1700" y="3303"/>
                <a:ext cx="1449" cy="1237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Текстовое поле 8"/>
              <p:cNvSpPr txBox="1"/>
              <p:nvPr/>
            </p:nvSpPr>
            <p:spPr>
              <a:xfrm>
                <a:off x="1955" y="4387"/>
                <a:ext cx="103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ru-RU" altLang="en-US"/>
                  <a:t>+</a:t>
                </a:r>
                <a:endParaRPr lang="ru-RU" altLang="en-US"/>
              </a:p>
            </p:txBody>
          </p:sp>
        </p:grpSp>
      </p:grpSp>
      <p:sp>
        <p:nvSpPr>
          <p:cNvPr id="10" name="Полилиния 9"/>
          <p:cNvSpPr/>
          <p:nvPr/>
        </p:nvSpPr>
        <p:spPr>
          <a:xfrm flipV="1">
            <a:off x="1180465" y="2036759"/>
            <a:ext cx="4742815" cy="2386711"/>
          </a:xfrm>
          <a:custGeom>
            <a:avLst/>
            <a:gdLst>
              <a:gd name="connsiteX0" fmla="*/ 0 w 7469"/>
              <a:gd name="connsiteY0" fmla="*/ 143 h 3758"/>
              <a:gd name="connsiteX1" fmla="*/ 2993 w 7469"/>
              <a:gd name="connsiteY1" fmla="*/ 444 h 3758"/>
              <a:gd name="connsiteX2" fmla="*/ 5994 w 7469"/>
              <a:gd name="connsiteY2" fmla="*/ 3728 h 3758"/>
              <a:gd name="connsiteX3" fmla="*/ 7469 w 7469"/>
              <a:gd name="connsiteY3" fmla="*/ 0 h 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9" h="3759">
                <a:moveTo>
                  <a:pt x="0" y="143"/>
                </a:moveTo>
                <a:cubicBezTo>
                  <a:pt x="746" y="124"/>
                  <a:pt x="2083" y="76"/>
                  <a:pt x="2993" y="444"/>
                </a:cubicBezTo>
                <a:cubicBezTo>
                  <a:pt x="3904" y="813"/>
                  <a:pt x="5253" y="3303"/>
                  <a:pt x="5994" y="3728"/>
                </a:cubicBezTo>
                <a:cubicBezTo>
                  <a:pt x="6735" y="4154"/>
                  <a:pt x="7086" y="-23"/>
                  <a:pt x="7469" y="0"/>
                </a:cubicBezTo>
              </a:path>
            </a:pathLst>
          </a:cu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753110" y="5513705"/>
            <a:ext cx="7364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Если паразит неограниченно эксплуатирует хозяина, то система должна развалиться 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 animBg="1"/>
      <p:bldP spid="22" grpId="0" animBg="1"/>
      <p:bldP spid="10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4305"/>
            <a:ext cx="7772400" cy="1143000"/>
          </a:xfrm>
        </p:spPr>
        <p:txBody>
          <a:bodyPr/>
          <a:p>
            <a:r>
              <a:rPr lang="ru-RU" altLang="ru-RU" sz="3200"/>
              <a:t>На самом деле система работает вот так ...</a:t>
            </a:r>
            <a:endParaRPr lang="ru-RU" altLang="ru-RU" sz="3200"/>
          </a:p>
        </p:txBody>
      </p:sp>
      <p:grpSp>
        <p:nvGrpSpPr>
          <p:cNvPr id="14" name="Группа 13"/>
          <p:cNvGrpSpPr/>
          <p:nvPr/>
        </p:nvGrpSpPr>
        <p:grpSpPr>
          <a:xfrm>
            <a:off x="874395" y="1939925"/>
            <a:ext cx="5362934" cy="2874737"/>
            <a:chOff x="8334" y="4733"/>
            <a:chExt cx="7445" cy="3955"/>
          </a:xfrm>
        </p:grpSpPr>
        <p:cxnSp>
          <p:nvCxnSpPr>
            <p:cNvPr id="12" name="Прямая со стрелкой 11"/>
            <p:cNvCxnSpPr/>
            <p:nvPr/>
          </p:nvCxnSpPr>
          <p:spPr>
            <a:xfrm flipV="1">
              <a:off x="8560" y="4733"/>
              <a:ext cx="3" cy="39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V="1">
              <a:off x="8334" y="8565"/>
              <a:ext cx="7445" cy="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овое поле 14"/>
          <p:cNvSpPr txBox="1"/>
          <p:nvPr/>
        </p:nvSpPr>
        <p:spPr>
          <a:xfrm>
            <a:off x="5284470" y="4926965"/>
            <a:ext cx="1053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Время</a:t>
            </a:r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318135" y="1813560"/>
            <a:ext cx="718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/>
              <a:t>P</a:t>
            </a:r>
            <a:endParaRPr lang="en-US" altLang="en-US" sz="2800" baseline="-25000"/>
          </a:p>
        </p:txBody>
      </p:sp>
      <p:sp>
        <p:nvSpPr>
          <p:cNvPr id="21" name="Полилиния 20"/>
          <p:cNvSpPr/>
          <p:nvPr/>
        </p:nvSpPr>
        <p:spPr>
          <a:xfrm>
            <a:off x="1109345" y="2410477"/>
            <a:ext cx="4325620" cy="2167247"/>
          </a:xfrm>
          <a:custGeom>
            <a:avLst/>
            <a:gdLst>
              <a:gd name="connsiteX0" fmla="*/ 0 w 6812"/>
              <a:gd name="connsiteY0" fmla="*/ 11 h 3412"/>
              <a:gd name="connsiteX1" fmla="*/ 2913 w 6812"/>
              <a:gd name="connsiteY1" fmla="*/ 260 h 3412"/>
              <a:gd name="connsiteX2" fmla="*/ 4498 w 6812"/>
              <a:gd name="connsiteY2" fmla="*/ 1774 h 3412"/>
              <a:gd name="connsiteX3" fmla="*/ 6812 w 6812"/>
              <a:gd name="connsiteY3" fmla="*/ 3413 h 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2" h="3413">
                <a:moveTo>
                  <a:pt x="0" y="11"/>
                </a:moveTo>
                <a:cubicBezTo>
                  <a:pt x="726" y="-5"/>
                  <a:pt x="2027" y="-45"/>
                  <a:pt x="2913" y="260"/>
                </a:cubicBezTo>
                <a:cubicBezTo>
                  <a:pt x="3799" y="565"/>
                  <a:pt x="3937" y="1239"/>
                  <a:pt x="4498" y="1774"/>
                </a:cubicBezTo>
                <a:cubicBezTo>
                  <a:pt x="5059" y="2309"/>
                  <a:pt x="6440" y="3394"/>
                  <a:pt x="6812" y="3413"/>
                </a:cubicBezTo>
              </a:path>
            </a:pathLst>
          </a:custGeom>
          <a:noFill/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pSp>
        <p:nvGrpSpPr>
          <p:cNvPr id="3" name="Группа 2"/>
          <p:cNvGrpSpPr/>
          <p:nvPr/>
        </p:nvGrpSpPr>
        <p:grpSpPr>
          <a:xfrm>
            <a:off x="6789420" y="993140"/>
            <a:ext cx="1741805" cy="1840230"/>
            <a:chOff x="10692" y="1564"/>
            <a:chExt cx="2743" cy="2898"/>
          </a:xfrm>
        </p:grpSpPr>
        <p:sp>
          <p:nvSpPr>
            <p:cNvPr id="5" name="Овал 4"/>
            <p:cNvSpPr/>
            <p:nvPr/>
          </p:nvSpPr>
          <p:spPr>
            <a:xfrm>
              <a:off x="10692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П</a:t>
              </a:r>
              <a:endParaRPr lang="ru-RU" altLang="en-US"/>
            </a:p>
          </p:txBody>
        </p:sp>
        <p:sp>
          <p:nvSpPr>
            <p:cNvPr id="6" name="Овал 5"/>
            <p:cNvSpPr/>
            <p:nvPr/>
          </p:nvSpPr>
          <p:spPr>
            <a:xfrm>
              <a:off x="12529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Х</a:t>
              </a:r>
              <a:endParaRPr lang="ru-RU" altLang="en-US"/>
            </a:p>
          </p:txBody>
        </p:sp>
        <p:sp>
          <p:nvSpPr>
            <p:cNvPr id="8" name="Круговая стрелка 7"/>
            <p:cNvSpPr/>
            <p:nvPr/>
          </p:nvSpPr>
          <p:spPr>
            <a:xfrm>
              <a:off x="11411" y="2257"/>
              <a:ext cx="1350" cy="1034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Круговая стрелка 3"/>
            <p:cNvSpPr/>
            <p:nvPr/>
          </p:nvSpPr>
          <p:spPr>
            <a:xfrm flipH="1" flipV="1">
              <a:off x="11312" y="2798"/>
              <a:ext cx="1449" cy="123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Текстовое поле 6"/>
            <p:cNvSpPr txBox="1"/>
            <p:nvPr/>
          </p:nvSpPr>
          <p:spPr>
            <a:xfrm>
              <a:off x="11599" y="1564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  <p:sp>
          <p:nvSpPr>
            <p:cNvPr id="9" name="Текстовое поле 8"/>
            <p:cNvSpPr txBox="1"/>
            <p:nvPr/>
          </p:nvSpPr>
          <p:spPr>
            <a:xfrm>
              <a:off x="11567" y="3882"/>
              <a:ext cx="103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/>
                <a:t>+</a:t>
              </a:r>
              <a:endParaRPr lang="ru-RU" altLang="en-US"/>
            </a:p>
          </p:txBody>
        </p:sp>
      </p:grpSp>
      <p:sp>
        <p:nvSpPr>
          <p:cNvPr id="10" name="Полилиния 9"/>
          <p:cNvSpPr/>
          <p:nvPr/>
        </p:nvSpPr>
        <p:spPr>
          <a:xfrm flipV="1">
            <a:off x="1036955" y="2831354"/>
            <a:ext cx="4719955" cy="1509523"/>
          </a:xfrm>
          <a:custGeom>
            <a:avLst/>
            <a:gdLst>
              <a:gd name="connsiteX0" fmla="*/ 0 w 7433"/>
              <a:gd name="connsiteY0" fmla="*/ 13 h 2377"/>
              <a:gd name="connsiteX1" fmla="*/ 2993 w 7433"/>
              <a:gd name="connsiteY1" fmla="*/ 314 h 2377"/>
              <a:gd name="connsiteX2" fmla="*/ 4622 w 7433"/>
              <a:gd name="connsiteY2" fmla="*/ 2143 h 2377"/>
              <a:gd name="connsiteX3" fmla="*/ 7433 w 7433"/>
              <a:gd name="connsiteY3" fmla="*/ 2302 h 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3" h="2377">
                <a:moveTo>
                  <a:pt x="0" y="13"/>
                </a:moveTo>
                <a:cubicBezTo>
                  <a:pt x="746" y="-6"/>
                  <a:pt x="2083" y="-54"/>
                  <a:pt x="2993" y="314"/>
                </a:cubicBezTo>
                <a:cubicBezTo>
                  <a:pt x="3904" y="683"/>
                  <a:pt x="3881" y="1718"/>
                  <a:pt x="4622" y="2143"/>
                </a:cubicBezTo>
                <a:cubicBezTo>
                  <a:pt x="5363" y="2569"/>
                  <a:pt x="7050" y="2279"/>
                  <a:pt x="7433" y="2302"/>
                </a:cubicBezTo>
              </a:path>
            </a:pathLst>
          </a:cu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753110" y="5513705"/>
            <a:ext cx="7364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Хозяин может погибнуть, но паразит почему-то выживает</a:t>
            </a:r>
            <a:endParaRPr lang="ru-RU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4305"/>
            <a:ext cx="7772400" cy="1143000"/>
          </a:xfrm>
        </p:spPr>
        <p:txBody>
          <a:bodyPr/>
          <a:p>
            <a:r>
              <a:rPr lang="ru-RU" altLang="ru-RU" sz="3200"/>
              <a:t>Или вот так ...</a:t>
            </a:r>
            <a:endParaRPr lang="ru-RU" altLang="ru-RU" sz="3200"/>
          </a:p>
        </p:txBody>
      </p:sp>
      <p:grpSp>
        <p:nvGrpSpPr>
          <p:cNvPr id="14" name="Группа 13"/>
          <p:cNvGrpSpPr/>
          <p:nvPr/>
        </p:nvGrpSpPr>
        <p:grpSpPr>
          <a:xfrm>
            <a:off x="1161415" y="1939925"/>
            <a:ext cx="5362934" cy="2874737"/>
            <a:chOff x="8334" y="4733"/>
            <a:chExt cx="7445" cy="3955"/>
          </a:xfrm>
        </p:grpSpPr>
        <p:cxnSp>
          <p:nvCxnSpPr>
            <p:cNvPr id="12" name="Прямая со стрелкой 11"/>
            <p:cNvCxnSpPr/>
            <p:nvPr/>
          </p:nvCxnSpPr>
          <p:spPr>
            <a:xfrm flipV="1">
              <a:off x="8560" y="4733"/>
              <a:ext cx="3" cy="39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V="1">
              <a:off x="8334" y="8565"/>
              <a:ext cx="7445" cy="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овое поле 14"/>
          <p:cNvSpPr txBox="1"/>
          <p:nvPr/>
        </p:nvSpPr>
        <p:spPr>
          <a:xfrm>
            <a:off x="5571490" y="4926965"/>
            <a:ext cx="1053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Время</a:t>
            </a:r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605155" y="1813560"/>
            <a:ext cx="718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/>
              <a:t>P</a:t>
            </a:r>
            <a:endParaRPr lang="en-US" altLang="en-US" sz="2800" baseline="-25000"/>
          </a:p>
        </p:txBody>
      </p:sp>
      <p:sp>
        <p:nvSpPr>
          <p:cNvPr id="21" name="Полилиния 20"/>
          <p:cNvSpPr/>
          <p:nvPr/>
        </p:nvSpPr>
        <p:spPr>
          <a:xfrm>
            <a:off x="1396365" y="2410485"/>
            <a:ext cx="4665345" cy="1431282"/>
          </a:xfrm>
          <a:custGeom>
            <a:avLst/>
            <a:gdLst>
              <a:gd name="connsiteX0" fmla="*/ 0 w 7347"/>
              <a:gd name="connsiteY0" fmla="*/ 11 h 2253"/>
              <a:gd name="connsiteX1" fmla="*/ 2913 w 7347"/>
              <a:gd name="connsiteY1" fmla="*/ 260 h 2253"/>
              <a:gd name="connsiteX2" fmla="*/ 4498 w 7347"/>
              <a:gd name="connsiteY2" fmla="*/ 1774 h 2253"/>
              <a:gd name="connsiteX3" fmla="*/ 7347 w 7347"/>
              <a:gd name="connsiteY3" fmla="*/ 2254 h 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7" h="2254">
                <a:moveTo>
                  <a:pt x="0" y="11"/>
                </a:moveTo>
                <a:cubicBezTo>
                  <a:pt x="726" y="-5"/>
                  <a:pt x="2027" y="-45"/>
                  <a:pt x="2913" y="260"/>
                </a:cubicBezTo>
                <a:cubicBezTo>
                  <a:pt x="3799" y="565"/>
                  <a:pt x="3937" y="1239"/>
                  <a:pt x="4498" y="1774"/>
                </a:cubicBezTo>
                <a:cubicBezTo>
                  <a:pt x="5059" y="2309"/>
                  <a:pt x="6975" y="2235"/>
                  <a:pt x="7347" y="2254"/>
                </a:cubicBezTo>
              </a:path>
            </a:pathLst>
          </a:custGeom>
          <a:noFill/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pSp>
        <p:nvGrpSpPr>
          <p:cNvPr id="3" name="Группа 2"/>
          <p:cNvGrpSpPr/>
          <p:nvPr/>
        </p:nvGrpSpPr>
        <p:grpSpPr>
          <a:xfrm>
            <a:off x="6789420" y="993140"/>
            <a:ext cx="1742440" cy="2053590"/>
            <a:chOff x="10692" y="1564"/>
            <a:chExt cx="2744" cy="3234"/>
          </a:xfrm>
        </p:grpSpPr>
        <p:sp>
          <p:nvSpPr>
            <p:cNvPr id="5" name="Овал 4"/>
            <p:cNvSpPr/>
            <p:nvPr/>
          </p:nvSpPr>
          <p:spPr>
            <a:xfrm>
              <a:off x="10692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П</a:t>
              </a:r>
              <a:endParaRPr lang="ru-RU" altLang="en-US"/>
            </a:p>
          </p:txBody>
        </p:sp>
        <p:sp>
          <p:nvSpPr>
            <p:cNvPr id="6" name="Овал 5"/>
            <p:cNvSpPr/>
            <p:nvPr/>
          </p:nvSpPr>
          <p:spPr>
            <a:xfrm>
              <a:off x="12529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Х</a:t>
              </a:r>
              <a:endParaRPr lang="ru-RU" altLang="en-US"/>
            </a:p>
          </p:txBody>
        </p:sp>
        <p:sp>
          <p:nvSpPr>
            <p:cNvPr id="8" name="Круговая стрелка 7"/>
            <p:cNvSpPr/>
            <p:nvPr/>
          </p:nvSpPr>
          <p:spPr>
            <a:xfrm>
              <a:off x="11411" y="2257"/>
              <a:ext cx="1350" cy="1034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Круговая стрелка 3"/>
            <p:cNvSpPr/>
            <p:nvPr/>
          </p:nvSpPr>
          <p:spPr>
            <a:xfrm flipH="1" flipV="1">
              <a:off x="11312" y="2798"/>
              <a:ext cx="1449" cy="123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Текстовое поле 6"/>
            <p:cNvSpPr txBox="1"/>
            <p:nvPr/>
          </p:nvSpPr>
          <p:spPr>
            <a:xfrm>
              <a:off x="11599" y="1564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?</a:t>
              </a:r>
              <a:endParaRPr lang="ru-RU" altLang="en-US" sz="3200"/>
            </a:p>
          </p:txBody>
        </p:sp>
        <p:sp>
          <p:nvSpPr>
            <p:cNvPr id="9" name="Текстовое поле 8"/>
            <p:cNvSpPr txBox="1"/>
            <p:nvPr/>
          </p:nvSpPr>
          <p:spPr>
            <a:xfrm>
              <a:off x="11567" y="3879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?</a:t>
              </a:r>
              <a:endParaRPr lang="ru-RU" altLang="en-US" sz="3200"/>
            </a:p>
          </p:txBody>
        </p:sp>
      </p:grpSp>
      <p:sp>
        <p:nvSpPr>
          <p:cNvPr id="10" name="Полилиния 9"/>
          <p:cNvSpPr/>
          <p:nvPr/>
        </p:nvSpPr>
        <p:spPr>
          <a:xfrm flipV="1">
            <a:off x="1323975" y="2831354"/>
            <a:ext cx="4719955" cy="1509523"/>
          </a:xfrm>
          <a:custGeom>
            <a:avLst/>
            <a:gdLst>
              <a:gd name="connsiteX0" fmla="*/ 0 w 7433"/>
              <a:gd name="connsiteY0" fmla="*/ 13 h 2377"/>
              <a:gd name="connsiteX1" fmla="*/ 2993 w 7433"/>
              <a:gd name="connsiteY1" fmla="*/ 314 h 2377"/>
              <a:gd name="connsiteX2" fmla="*/ 4622 w 7433"/>
              <a:gd name="connsiteY2" fmla="*/ 2143 h 2377"/>
              <a:gd name="connsiteX3" fmla="*/ 7433 w 7433"/>
              <a:gd name="connsiteY3" fmla="*/ 2302 h 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3" h="2377">
                <a:moveTo>
                  <a:pt x="0" y="13"/>
                </a:moveTo>
                <a:cubicBezTo>
                  <a:pt x="746" y="-6"/>
                  <a:pt x="2083" y="-54"/>
                  <a:pt x="2993" y="314"/>
                </a:cubicBezTo>
                <a:cubicBezTo>
                  <a:pt x="3904" y="683"/>
                  <a:pt x="3881" y="1718"/>
                  <a:pt x="4622" y="2143"/>
                </a:cubicBezTo>
                <a:cubicBezTo>
                  <a:pt x="5363" y="2569"/>
                  <a:pt x="7050" y="2279"/>
                  <a:pt x="7433" y="2302"/>
                </a:cubicBezTo>
              </a:path>
            </a:pathLst>
          </a:cu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753110" y="5513705"/>
            <a:ext cx="7364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Хозяин не погибает и система может существовать долго  </a:t>
            </a:r>
            <a:endParaRPr lang="ru-RU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315" y="-21590"/>
            <a:ext cx="7772400" cy="624205"/>
          </a:xfrm>
        </p:spPr>
        <p:txBody>
          <a:bodyPr/>
          <a:p>
            <a:r>
              <a:rPr lang="ru-RU" altLang="en-US" sz="2800"/>
              <a:t>Как устроены отношения паразита и хозяина?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04470" y="602615"/>
            <a:ext cx="3356610" cy="580390"/>
          </a:xfrm>
        </p:spPr>
        <p:txBody>
          <a:bodyPr/>
          <a:p>
            <a:r>
              <a:rPr lang="ru-RU" altLang="en-US"/>
              <a:t>+/- ... так  ли?</a:t>
            </a:r>
            <a:endParaRPr lang="ru-RU" altLang="en-US"/>
          </a:p>
        </p:txBody>
      </p:sp>
      <p:grpSp>
        <p:nvGrpSpPr>
          <p:cNvPr id="4" name="Группа 3"/>
          <p:cNvGrpSpPr/>
          <p:nvPr/>
        </p:nvGrpSpPr>
        <p:grpSpPr>
          <a:xfrm>
            <a:off x="528955" y="1076325"/>
            <a:ext cx="1742440" cy="2125345"/>
            <a:chOff x="10692" y="1451"/>
            <a:chExt cx="2744" cy="3347"/>
          </a:xfrm>
        </p:grpSpPr>
        <p:sp>
          <p:nvSpPr>
            <p:cNvPr id="5" name="Овал 4"/>
            <p:cNvSpPr/>
            <p:nvPr/>
          </p:nvSpPr>
          <p:spPr>
            <a:xfrm>
              <a:off x="10692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П</a:t>
              </a:r>
              <a:endParaRPr lang="ru-RU" altLang="en-US"/>
            </a:p>
          </p:txBody>
        </p:sp>
        <p:sp>
          <p:nvSpPr>
            <p:cNvPr id="6" name="Овал 5"/>
            <p:cNvSpPr/>
            <p:nvPr/>
          </p:nvSpPr>
          <p:spPr>
            <a:xfrm>
              <a:off x="12529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Х</a:t>
              </a:r>
              <a:endParaRPr lang="ru-RU" altLang="en-US"/>
            </a:p>
          </p:txBody>
        </p:sp>
        <p:sp>
          <p:nvSpPr>
            <p:cNvPr id="8" name="Круговая стрелка 7"/>
            <p:cNvSpPr/>
            <p:nvPr/>
          </p:nvSpPr>
          <p:spPr>
            <a:xfrm>
              <a:off x="11411" y="2257"/>
              <a:ext cx="1350" cy="1034"/>
            </a:xfrm>
            <a:prstGeom prst="circular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Круговая стрелка 6"/>
            <p:cNvSpPr/>
            <p:nvPr/>
          </p:nvSpPr>
          <p:spPr>
            <a:xfrm flipH="1" flipV="1">
              <a:off x="11312" y="2798"/>
              <a:ext cx="1449" cy="123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Текстовое поле 8"/>
            <p:cNvSpPr txBox="1"/>
            <p:nvPr/>
          </p:nvSpPr>
          <p:spPr>
            <a:xfrm>
              <a:off x="11599" y="1451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  <p:sp>
          <p:nvSpPr>
            <p:cNvPr id="10" name="Текстовое поле 9"/>
            <p:cNvSpPr txBox="1"/>
            <p:nvPr/>
          </p:nvSpPr>
          <p:spPr>
            <a:xfrm>
              <a:off x="11567" y="3879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+</a:t>
              </a:r>
              <a:endParaRPr lang="ru-RU" altLang="en-US" sz="320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727960" y="1101725"/>
            <a:ext cx="1742440" cy="2125345"/>
            <a:chOff x="10692" y="1451"/>
            <a:chExt cx="2744" cy="3347"/>
          </a:xfrm>
        </p:grpSpPr>
        <p:sp>
          <p:nvSpPr>
            <p:cNvPr id="12" name="Овал 11"/>
            <p:cNvSpPr/>
            <p:nvPr/>
          </p:nvSpPr>
          <p:spPr>
            <a:xfrm>
              <a:off x="10692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П</a:t>
              </a:r>
              <a:endParaRPr lang="ru-RU" altLang="en-US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12529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Х</a:t>
              </a:r>
              <a:endParaRPr lang="ru-RU" altLang="en-US"/>
            </a:p>
          </p:txBody>
        </p:sp>
        <p:sp>
          <p:nvSpPr>
            <p:cNvPr id="14" name="Круговая стрелка 13"/>
            <p:cNvSpPr/>
            <p:nvPr/>
          </p:nvSpPr>
          <p:spPr>
            <a:xfrm>
              <a:off x="11411" y="2257"/>
              <a:ext cx="1350" cy="1034"/>
            </a:xfrm>
            <a:prstGeom prst="circular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Круговая стрелка 14"/>
            <p:cNvSpPr/>
            <p:nvPr/>
          </p:nvSpPr>
          <p:spPr>
            <a:xfrm flipH="1" flipV="1">
              <a:off x="11312" y="2798"/>
              <a:ext cx="1449" cy="123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Текстовое поле 15"/>
            <p:cNvSpPr txBox="1"/>
            <p:nvPr/>
          </p:nvSpPr>
          <p:spPr>
            <a:xfrm>
              <a:off x="11599" y="1451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  <p:sp>
          <p:nvSpPr>
            <p:cNvPr id="17" name="Текстовое поле 16"/>
            <p:cNvSpPr txBox="1"/>
            <p:nvPr/>
          </p:nvSpPr>
          <p:spPr>
            <a:xfrm>
              <a:off x="11567" y="3879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+</a:t>
              </a:r>
              <a:endParaRPr lang="ru-RU" altLang="en-US" sz="320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289550" y="1057275"/>
            <a:ext cx="2172970" cy="2412365"/>
            <a:chOff x="10692" y="1451"/>
            <a:chExt cx="3422" cy="3799"/>
          </a:xfrm>
        </p:grpSpPr>
        <p:sp>
          <p:nvSpPr>
            <p:cNvPr id="19" name="Овал 18"/>
            <p:cNvSpPr/>
            <p:nvPr/>
          </p:nvSpPr>
          <p:spPr>
            <a:xfrm>
              <a:off x="10692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П</a:t>
              </a:r>
              <a:endParaRPr lang="ru-RU" altLang="en-US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13207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Х</a:t>
              </a:r>
              <a:endParaRPr lang="ru-RU" altLang="en-US"/>
            </a:p>
          </p:txBody>
        </p:sp>
        <p:sp>
          <p:nvSpPr>
            <p:cNvPr id="21" name="Круговая стрелка 20"/>
            <p:cNvSpPr/>
            <p:nvPr/>
          </p:nvSpPr>
          <p:spPr>
            <a:xfrm>
              <a:off x="11411" y="2257"/>
              <a:ext cx="2033" cy="1034"/>
            </a:xfrm>
            <a:prstGeom prst="circular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Круговая стрелка 21"/>
            <p:cNvSpPr/>
            <p:nvPr/>
          </p:nvSpPr>
          <p:spPr>
            <a:xfrm flipH="1" flipV="1">
              <a:off x="11312" y="3024"/>
              <a:ext cx="2321" cy="1594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Текстовое поле 22"/>
            <p:cNvSpPr txBox="1"/>
            <p:nvPr/>
          </p:nvSpPr>
          <p:spPr>
            <a:xfrm>
              <a:off x="11938" y="1451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  <p:sp>
          <p:nvSpPr>
            <p:cNvPr id="24" name="Текстовое поле 23"/>
            <p:cNvSpPr txBox="1"/>
            <p:nvPr/>
          </p:nvSpPr>
          <p:spPr>
            <a:xfrm>
              <a:off x="11906" y="4331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+</a:t>
              </a:r>
              <a:endParaRPr lang="ru-RU" altLang="en-US" sz="3200"/>
            </a:p>
          </p:txBody>
        </p:sp>
      </p:grpSp>
      <p:sp>
        <p:nvSpPr>
          <p:cNvPr id="25" name="Круговая стрелка 24"/>
          <p:cNvSpPr/>
          <p:nvPr/>
        </p:nvSpPr>
        <p:spPr>
          <a:xfrm flipH="1" flipV="1">
            <a:off x="5671820" y="1852295"/>
            <a:ext cx="1364615" cy="785495"/>
          </a:xfrm>
          <a:prstGeom prst="circular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6093460" y="2089785"/>
            <a:ext cx="659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/>
              <a:t>-</a:t>
            </a:r>
            <a:endParaRPr lang="ru-RU" altLang="en-US" sz="3200"/>
          </a:p>
        </p:txBody>
      </p:sp>
      <p:grpSp>
        <p:nvGrpSpPr>
          <p:cNvPr id="42" name="Группа 41"/>
          <p:cNvGrpSpPr/>
          <p:nvPr/>
        </p:nvGrpSpPr>
        <p:grpSpPr>
          <a:xfrm>
            <a:off x="5291455" y="3571875"/>
            <a:ext cx="2172970" cy="2572385"/>
            <a:chOff x="8898" y="7094"/>
            <a:chExt cx="3422" cy="4051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8898" y="8152"/>
              <a:ext cx="3422" cy="2993"/>
              <a:chOff x="10692" y="2257"/>
              <a:chExt cx="3422" cy="2993"/>
            </a:xfrm>
          </p:grpSpPr>
          <p:sp>
            <p:nvSpPr>
              <p:cNvPr id="28" name="Овал 27"/>
              <p:cNvSpPr/>
              <p:nvPr/>
            </p:nvSpPr>
            <p:spPr>
              <a:xfrm>
                <a:off x="10692" y="2645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П</a:t>
                </a:r>
                <a:endParaRPr lang="ru-RU" altLang="en-US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13207" y="2645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ru-RU" altLang="en-US"/>
                  <a:t>Х</a:t>
                </a:r>
                <a:endParaRPr lang="ru-RU" altLang="en-US"/>
              </a:p>
            </p:txBody>
          </p:sp>
          <p:sp>
            <p:nvSpPr>
              <p:cNvPr id="30" name="Круговая стрелка 29"/>
              <p:cNvSpPr/>
              <p:nvPr/>
            </p:nvSpPr>
            <p:spPr>
              <a:xfrm>
                <a:off x="11411" y="2257"/>
                <a:ext cx="2033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Круговая стрелка 30"/>
              <p:cNvSpPr/>
              <p:nvPr/>
            </p:nvSpPr>
            <p:spPr>
              <a:xfrm flipH="1" flipV="1">
                <a:off x="11312" y="3024"/>
                <a:ext cx="2321" cy="159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Текстовое поле 31"/>
              <p:cNvSpPr txBox="1"/>
              <p:nvPr/>
            </p:nvSpPr>
            <p:spPr>
              <a:xfrm>
                <a:off x="11951" y="2384"/>
                <a:ext cx="1038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ru-RU" altLang="en-US" sz="3200"/>
                  <a:t>?</a:t>
                </a:r>
                <a:endParaRPr lang="ru-RU" altLang="en-US" sz="3200"/>
              </a:p>
            </p:txBody>
          </p:sp>
          <p:sp>
            <p:nvSpPr>
              <p:cNvPr id="33" name="Текстовое поле 32"/>
              <p:cNvSpPr txBox="1"/>
              <p:nvPr/>
            </p:nvSpPr>
            <p:spPr>
              <a:xfrm>
                <a:off x="11906" y="4331"/>
                <a:ext cx="1038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ru-RU" altLang="en-US" sz="3200"/>
                  <a:t>+</a:t>
                </a:r>
                <a:endParaRPr lang="ru-RU" altLang="en-US" sz="3200"/>
              </a:p>
            </p:txBody>
          </p:sp>
        </p:grpSp>
        <p:sp>
          <p:nvSpPr>
            <p:cNvPr id="34" name="Круговая стрелка 33"/>
            <p:cNvSpPr/>
            <p:nvPr/>
          </p:nvSpPr>
          <p:spPr>
            <a:xfrm flipH="1" flipV="1">
              <a:off x="9500" y="8598"/>
              <a:ext cx="2149" cy="1237"/>
            </a:xfrm>
            <a:prstGeom prst="circular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Текстовое поле 34"/>
            <p:cNvSpPr txBox="1"/>
            <p:nvPr/>
          </p:nvSpPr>
          <p:spPr>
            <a:xfrm>
              <a:off x="10164" y="8972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  <p:sp>
          <p:nvSpPr>
            <p:cNvPr id="36" name="Круговая стрелка 35"/>
            <p:cNvSpPr/>
            <p:nvPr/>
          </p:nvSpPr>
          <p:spPr>
            <a:xfrm>
              <a:off x="9384" y="7733"/>
              <a:ext cx="2493" cy="1412"/>
            </a:xfrm>
            <a:prstGeom prst="circular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Текстовое поле 36"/>
            <p:cNvSpPr txBox="1"/>
            <p:nvPr/>
          </p:nvSpPr>
          <p:spPr>
            <a:xfrm>
              <a:off x="10118" y="7094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</p:grpSp>
      <p:sp>
        <p:nvSpPr>
          <p:cNvPr id="39" name="Текстовое поле 38"/>
          <p:cNvSpPr txBox="1"/>
          <p:nvPr/>
        </p:nvSpPr>
        <p:spPr>
          <a:xfrm>
            <a:off x="43815" y="3162300"/>
            <a:ext cx="23679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Возможно</a:t>
            </a:r>
            <a:r>
              <a:rPr lang="en-US" altLang="ru-RU"/>
              <a:t>!</a:t>
            </a:r>
            <a:r>
              <a:rPr lang="ru-RU" altLang="en-US"/>
              <a:t> для неспецифических паразитов</a:t>
            </a:r>
            <a:endParaRPr lang="ru-RU" altLang="en-US"/>
          </a:p>
        </p:txBody>
      </p:sp>
      <p:sp>
        <p:nvSpPr>
          <p:cNvPr id="40" name="Текстовое поле 39"/>
          <p:cNvSpPr txBox="1"/>
          <p:nvPr/>
        </p:nvSpPr>
        <p:spPr>
          <a:xfrm>
            <a:off x="2682240" y="3074035"/>
            <a:ext cx="23679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Возможно</a:t>
            </a:r>
            <a:r>
              <a:rPr lang="en-US" altLang="ru-RU"/>
              <a:t>!</a:t>
            </a:r>
            <a:r>
              <a:rPr lang="ru-RU" altLang="en-US"/>
              <a:t> для паразитоидов и паразитов, эксплуатирующих промежуточного хозяина</a:t>
            </a:r>
            <a:endParaRPr lang="en-US" altLang="ru-RU"/>
          </a:p>
        </p:txBody>
      </p:sp>
      <p:sp>
        <p:nvSpPr>
          <p:cNvPr id="41" name="Текстовое поле 40"/>
          <p:cNvSpPr txBox="1"/>
          <p:nvPr/>
        </p:nvSpPr>
        <p:spPr>
          <a:xfrm>
            <a:off x="5050155" y="3244850"/>
            <a:ext cx="350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Возможно! и это мейнстрим </a:t>
            </a:r>
            <a:endParaRPr lang="en-US" altLang="ru-RU"/>
          </a:p>
        </p:txBody>
      </p:sp>
      <p:sp>
        <p:nvSpPr>
          <p:cNvPr id="44" name="Текстовое поле 43"/>
          <p:cNvSpPr txBox="1"/>
          <p:nvPr/>
        </p:nvSpPr>
        <p:spPr>
          <a:xfrm>
            <a:off x="4913630" y="6144260"/>
            <a:ext cx="3503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Возможно! и это «заготовка» для мутуализма</a:t>
            </a:r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5" grpId="0" animBg="1"/>
      <p:bldP spid="26" grpId="0"/>
      <p:bldP spid="41" grpId="0"/>
      <p:bldP spid="4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Группа 3"/>
          <p:cNvGrpSpPr/>
          <p:nvPr/>
        </p:nvGrpSpPr>
        <p:grpSpPr>
          <a:xfrm>
            <a:off x="297815" y="106680"/>
            <a:ext cx="1511935" cy="1830229"/>
            <a:chOff x="10692" y="1451"/>
            <a:chExt cx="2744" cy="3565"/>
          </a:xfrm>
        </p:grpSpPr>
        <p:sp>
          <p:nvSpPr>
            <p:cNvPr id="5" name="Овал 4"/>
            <p:cNvSpPr/>
            <p:nvPr/>
          </p:nvSpPr>
          <p:spPr>
            <a:xfrm>
              <a:off x="10692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П</a:t>
              </a:r>
              <a:endParaRPr lang="ru-RU" altLang="en-US"/>
            </a:p>
          </p:txBody>
        </p:sp>
        <p:sp>
          <p:nvSpPr>
            <p:cNvPr id="6" name="Овал 5"/>
            <p:cNvSpPr/>
            <p:nvPr/>
          </p:nvSpPr>
          <p:spPr>
            <a:xfrm>
              <a:off x="12529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Х</a:t>
              </a:r>
              <a:endParaRPr lang="ru-RU" altLang="en-US"/>
            </a:p>
          </p:txBody>
        </p:sp>
        <p:sp>
          <p:nvSpPr>
            <p:cNvPr id="8" name="Круговая стрелка 7"/>
            <p:cNvSpPr/>
            <p:nvPr/>
          </p:nvSpPr>
          <p:spPr>
            <a:xfrm>
              <a:off x="11411" y="2257"/>
              <a:ext cx="1350" cy="1034"/>
            </a:xfrm>
            <a:prstGeom prst="circular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Круговая стрелка 6"/>
            <p:cNvSpPr/>
            <p:nvPr/>
          </p:nvSpPr>
          <p:spPr>
            <a:xfrm flipH="1" flipV="1">
              <a:off x="11312" y="2798"/>
              <a:ext cx="1449" cy="123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Текстовое поле 8"/>
            <p:cNvSpPr txBox="1"/>
            <p:nvPr/>
          </p:nvSpPr>
          <p:spPr>
            <a:xfrm>
              <a:off x="11599" y="1451"/>
              <a:ext cx="1038" cy="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  <p:sp>
          <p:nvSpPr>
            <p:cNvPr id="10" name="Текстовое поле 9"/>
            <p:cNvSpPr txBox="1"/>
            <p:nvPr/>
          </p:nvSpPr>
          <p:spPr>
            <a:xfrm>
              <a:off x="11567" y="3879"/>
              <a:ext cx="1038" cy="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+</a:t>
              </a:r>
              <a:endParaRPr lang="ru-RU" altLang="en-US" sz="3200"/>
            </a:p>
          </p:txBody>
        </p:sp>
      </p:grpSp>
      <p:sp>
        <p:nvSpPr>
          <p:cNvPr id="11" name="Текстовое поле 10"/>
          <p:cNvSpPr txBox="1"/>
          <p:nvPr/>
        </p:nvSpPr>
        <p:spPr>
          <a:xfrm>
            <a:off x="2532380" y="387350"/>
            <a:ext cx="57124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/>
              <a:t>Если хозяин неспецифический, то страдают оба партнера</a:t>
            </a:r>
            <a:endParaRPr lang="ru-RU" altLang="en-US" sz="2800"/>
          </a:p>
        </p:txBody>
      </p:sp>
      <p:pic>
        <p:nvPicPr>
          <p:cNvPr id="12" name="Замещающее содержимое 1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8255" y="1825625"/>
            <a:ext cx="3886200" cy="2186940"/>
          </a:xfrm>
          <a:prstGeom prst="rect">
            <a:avLst/>
          </a:prstGeom>
        </p:spPr>
      </p:pic>
      <p:pic>
        <p:nvPicPr>
          <p:cNvPr id="14" name="Замещающее содержимое 13"/>
          <p:cNvPicPr>
            <a:picLocks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317490" y="1825625"/>
            <a:ext cx="3728085" cy="2098675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253105"/>
            <a:ext cx="3454400" cy="2461260"/>
          </a:xfrm>
          <a:prstGeom prst="rect">
            <a:avLst/>
          </a:prstGeom>
        </p:spPr>
      </p:pic>
      <p:pic>
        <p:nvPicPr>
          <p:cNvPr id="16" name="Замещающее содержимое 15"/>
          <p:cNvPicPr>
            <a:picLocks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694055" y="1825625"/>
            <a:ext cx="7195185" cy="5073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6510"/>
            <a:ext cx="7772400" cy="1143000"/>
          </a:xfrm>
        </p:spPr>
        <p:txBody>
          <a:bodyPr/>
          <a:p>
            <a:r>
              <a:rPr lang="ru-RU" altLang="en-US" sz="4000"/>
              <a:t>Обращаемся к первоисточникам</a:t>
            </a:r>
            <a:endParaRPr lang="ru-RU" altLang="en-US" sz="40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78195" y="1126490"/>
            <a:ext cx="2886075" cy="405765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6051550" y="530669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/>
              <a:t>Heinrich Anton de Bary</a:t>
            </a:r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5" y="1118870"/>
            <a:ext cx="5139690" cy="406527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Группа 5"/>
          <p:cNvGrpSpPr/>
          <p:nvPr/>
        </p:nvGrpSpPr>
        <p:grpSpPr>
          <a:xfrm>
            <a:off x="297815" y="106680"/>
            <a:ext cx="1319530" cy="1657199"/>
            <a:chOff x="10692" y="1451"/>
            <a:chExt cx="2744" cy="3747"/>
          </a:xfrm>
        </p:grpSpPr>
        <p:sp>
          <p:nvSpPr>
            <p:cNvPr id="7" name="Овал 6"/>
            <p:cNvSpPr/>
            <p:nvPr/>
          </p:nvSpPr>
          <p:spPr>
            <a:xfrm>
              <a:off x="10692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П</a:t>
              </a:r>
              <a:endParaRPr lang="ru-RU" altLang="en-US"/>
            </a:p>
          </p:txBody>
        </p:sp>
        <p:sp>
          <p:nvSpPr>
            <p:cNvPr id="8" name="Овал 7"/>
            <p:cNvSpPr/>
            <p:nvPr/>
          </p:nvSpPr>
          <p:spPr>
            <a:xfrm>
              <a:off x="12529" y="2645"/>
              <a:ext cx="907" cy="907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84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ru-RU" altLang="en-US"/>
                <a:t>Х</a:t>
              </a:r>
              <a:endParaRPr lang="ru-RU" altLang="en-US"/>
            </a:p>
          </p:txBody>
        </p:sp>
        <p:sp>
          <p:nvSpPr>
            <p:cNvPr id="9" name="Круговая стрелка 8"/>
            <p:cNvSpPr/>
            <p:nvPr/>
          </p:nvSpPr>
          <p:spPr>
            <a:xfrm>
              <a:off x="11411" y="2257"/>
              <a:ext cx="1350" cy="1034"/>
            </a:xfrm>
            <a:prstGeom prst="circular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Круговая стрелка 9"/>
            <p:cNvSpPr/>
            <p:nvPr/>
          </p:nvSpPr>
          <p:spPr>
            <a:xfrm flipH="1" flipV="1">
              <a:off x="11312" y="2798"/>
              <a:ext cx="1449" cy="123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Текстовое поле 10"/>
            <p:cNvSpPr txBox="1"/>
            <p:nvPr/>
          </p:nvSpPr>
          <p:spPr>
            <a:xfrm>
              <a:off x="11599" y="1451"/>
              <a:ext cx="1038" cy="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-</a:t>
              </a:r>
              <a:endParaRPr lang="ru-RU" altLang="en-US" sz="3200"/>
            </a:p>
          </p:txBody>
        </p:sp>
        <p:sp>
          <p:nvSpPr>
            <p:cNvPr id="12" name="Текстовое поле 11"/>
            <p:cNvSpPr txBox="1"/>
            <p:nvPr/>
          </p:nvSpPr>
          <p:spPr>
            <a:xfrm>
              <a:off x="11567" y="3879"/>
              <a:ext cx="1038" cy="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sz="3200"/>
                <a:t>+</a:t>
              </a:r>
              <a:endParaRPr lang="ru-RU" altLang="en-US" sz="3200"/>
            </a:p>
          </p:txBody>
        </p:sp>
      </p:grpSp>
      <p:sp>
        <p:nvSpPr>
          <p:cNvPr id="13" name="Текстовое поле 12"/>
          <p:cNvSpPr txBox="1"/>
          <p:nvPr/>
        </p:nvSpPr>
        <p:spPr>
          <a:xfrm>
            <a:off x="2532380" y="387350"/>
            <a:ext cx="57124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sz="2800"/>
              <a:t>Паразитоиды - хищники, живущие внутри жертвы</a:t>
            </a:r>
            <a:endParaRPr lang="ru-RU" altLang="ru-RU" sz="2800"/>
          </a:p>
        </p:txBody>
      </p:sp>
      <p:pic>
        <p:nvPicPr>
          <p:cNvPr id="14" name="Замещающее содержимое 1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145" y="2412365"/>
            <a:ext cx="4578985" cy="3416935"/>
          </a:xfrm>
          <a:prstGeom prst="rect">
            <a:avLst/>
          </a:prstGeom>
        </p:spPr>
      </p:pic>
      <p:pic>
        <p:nvPicPr>
          <p:cNvPr id="16" name="Замещающее содержимое 1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5231130" y="2063115"/>
            <a:ext cx="34163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2880"/>
            <a:ext cx="7772400" cy="1143000"/>
          </a:xfrm>
        </p:spPr>
        <p:txBody>
          <a:bodyPr/>
          <a:p>
            <a:r>
              <a:rPr lang="ru-RU" altLang="en-US"/>
              <a:t>Влияние хозяина на паразита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325880"/>
            <a:ext cx="7772400" cy="4114800"/>
          </a:xfrm>
        </p:spPr>
        <p:txBody>
          <a:bodyPr/>
          <a:p>
            <a:r>
              <a:rPr lang="ru-RU" altLang="en-US"/>
              <a:t>Защитные механизмы хозяина: иммунитет.</a:t>
            </a:r>
            <a:endParaRPr lang="ru-RU" altLang="en-US"/>
          </a:p>
          <a:p>
            <a:r>
              <a:rPr lang="ru-RU" altLang="en-US"/>
              <a:t>Поведенческие защитные механизмы.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4905" y="3295015"/>
            <a:ext cx="4068445" cy="325437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414905" y="329501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00"/>
              <a:t>https://privorotnoe.ru/wp-content/uploads/2017/09/%D0%92%D0%BE%D1%80%D0%BE%D0%B1%D1%8C%D0%B8-%D0%BA%D1%83%D0%BF%D0%B0%D1%8E%D1%82%D1%81%D1%8F-%D0%B2-%D0%BF%D1%8B%D0%BB%D0%B8-.jpg</a:t>
            </a:r>
            <a:endParaRPr lang="ru-RU" altLang="en-US" sz="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Влияние паразита на хозяина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93345" y="1981200"/>
            <a:ext cx="8637905" cy="2525395"/>
          </a:xfrm>
        </p:spPr>
        <p:txBody>
          <a:bodyPr/>
          <a:p>
            <a:r>
              <a:rPr lang="ru-RU" altLang="ru-RU"/>
              <a:t>Паразит должен решить три взаимосвязанные задачи:</a:t>
            </a:r>
            <a:endParaRPr lang="ru-RU" altLang="ru-RU"/>
          </a:p>
          <a:p>
            <a:pPr marL="1371600" lvl="2" indent="-457200">
              <a:buFont typeface="+mj-lt"/>
              <a:buAutoNum type="arabicPeriod"/>
            </a:pPr>
            <a:r>
              <a:rPr lang="ru-RU" altLang="ru-RU">
                <a:sym typeface="+mn-ea"/>
              </a:rPr>
              <a:t>Заразить другого хозяина. Но для этого надо... </a:t>
            </a:r>
            <a:endParaRPr lang="ru-RU" altLang="ru-RU"/>
          </a:p>
          <a:p>
            <a:pPr marL="1371600" lvl="2" indent="-457200">
              <a:buFont typeface="+mj-lt"/>
              <a:buAutoNum type="arabicPeriod"/>
            </a:pPr>
            <a:r>
              <a:rPr lang="ru-RU" altLang="ru-RU"/>
              <a:t>Обеспечить себя энергией. И...</a:t>
            </a:r>
            <a:endParaRPr lang="ru-RU" altLang="ru-RU"/>
          </a:p>
          <a:p>
            <a:pPr marL="1371600" lvl="2" indent="-457200">
              <a:buFont typeface="+mj-lt"/>
              <a:buAutoNum type="arabicPeriod"/>
            </a:pPr>
            <a:r>
              <a:rPr lang="ru-RU" altLang="ru-RU"/>
              <a:t>Уберечься от защитных систем хозяина</a:t>
            </a:r>
            <a:endParaRPr lang="ru-RU" altLang="ru-RU"/>
          </a:p>
          <a:p>
            <a:pPr marL="1371600" lvl="2" indent="-457200">
              <a:buNone/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Уловки паразитов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Как максимизировать приток энергии?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827405"/>
            <a:ext cx="8072120" cy="4114800"/>
          </a:xfrm>
        </p:spPr>
        <p:txBody>
          <a:bodyPr/>
          <a:p>
            <a:r>
              <a:rPr lang="ru-RU" altLang="en-US"/>
              <a:t>Увеличение площади поглощения энергии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1690370"/>
            <a:ext cx="6888480" cy="47917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736590" y="185229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https://images.fineartamerica.com/images-medium-large/coloured-sem-of-a-tapeworm-taenia-sp-power-and-syred.jpg</a:t>
            </a:r>
            <a:endParaRPr lang="ru-RU" altLang="en-US" sz="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243840"/>
            <a:ext cx="7772400" cy="1143000"/>
          </a:xfrm>
        </p:spPr>
        <p:txBody>
          <a:bodyPr/>
          <a:p>
            <a:r>
              <a:rPr lang="ru-RU" altLang="en-US">
                <a:sym typeface="+mn-ea"/>
              </a:rPr>
              <a:t>Как максимизировать приток энергии?</a:t>
            </a:r>
            <a:br>
              <a:rPr lang="ru-RU" altLang="en-US">
                <a:sym typeface="+mn-ea"/>
              </a:rPr>
            </a:br>
            <a:r>
              <a:rPr lang="ru-RU" altLang="en-US" sz="3200"/>
              <a:t>Паразитический гриб </a:t>
            </a:r>
            <a:r>
              <a:rPr lang="ru-RU" altLang="en-US" sz="3200" i="1"/>
              <a:t>Hyaloperonospora</a:t>
            </a:r>
            <a:endParaRPr lang="ru-RU" altLang="en-US" sz="3200" i="1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2390" y="2086610"/>
            <a:ext cx="5025390" cy="274764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26990" y="2086610"/>
            <a:ext cx="3808730" cy="346075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19810" y="1425575"/>
            <a:ext cx="2887980" cy="4114800"/>
          </a:xfrm>
          <a:prstGeom prst="rect">
            <a:avLst/>
          </a:prstGeom>
        </p:spPr>
      </p:pic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10355" y="1425575"/>
            <a:ext cx="4361180" cy="4114800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А вот так у лишайников</a:t>
            </a:r>
            <a:endParaRPr lang="ru-RU" altLang="en-US" sz="3600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92100" y="935355"/>
            <a:ext cx="6035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Гифы гриба прогибают стенку клетки водоросли.</a:t>
            </a:r>
            <a:endParaRPr lang="ru-RU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Как максимизировать приток энергии?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827405"/>
            <a:ext cx="8072120" cy="4114800"/>
          </a:xfrm>
        </p:spPr>
        <p:txBody>
          <a:bodyPr/>
          <a:p>
            <a:r>
              <a:rPr lang="ru-RU" altLang="en-US"/>
              <a:t>Увеличение продуктивности хозяина за счет паразитарной кастрации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450" y="1941830"/>
            <a:ext cx="6327140" cy="47453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158875" y="605155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https://upload.wikimedia.org/wikipedia/commons/thumb/5/50/Sacculina_carcini.jpg/1200px-Sacculina_carcini.jpg</a:t>
            </a:r>
            <a:endParaRPr lang="ru-RU" altLang="en-US" sz="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Как у</a:t>
            </a:r>
            <a:r>
              <a:rPr lang="ru-RU" altLang="ru-RU" sz="3600">
                <a:sym typeface="+mn-ea"/>
              </a:rPr>
              <a:t>беречься от защитных систем хозяина</a:t>
            </a:r>
            <a:r>
              <a:rPr lang="ru-RU" altLang="en-US" sz="3600"/>
              <a:t>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16965"/>
            <a:ext cx="8072120" cy="4114800"/>
          </a:xfrm>
        </p:spPr>
        <p:txBody>
          <a:bodyPr/>
          <a:p>
            <a:r>
              <a:rPr lang="ru-RU" altLang="ru-RU"/>
              <a:t>Эктопаразиты: разнообразные органы прикрепления</a:t>
            </a:r>
            <a:endParaRPr lang="ru-RU" alt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645" y="2429510"/>
            <a:ext cx="6026785" cy="40341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731645" y="2429510"/>
            <a:ext cx="2540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https://i-fakt.ru/wp-content/uploads/2015/03/vshi.jpg</a:t>
            </a:r>
            <a:endParaRPr lang="ru-RU" altLang="en-US" sz="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Как у</a:t>
            </a:r>
            <a:r>
              <a:rPr lang="ru-RU" altLang="ru-RU" sz="3600">
                <a:sym typeface="+mn-ea"/>
              </a:rPr>
              <a:t>беречься от защитных систем хозяина</a:t>
            </a:r>
            <a:r>
              <a:rPr lang="ru-RU" altLang="en-US" sz="3600"/>
              <a:t>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16965"/>
            <a:ext cx="8072120" cy="4114800"/>
          </a:xfrm>
        </p:spPr>
        <p:txBody>
          <a:bodyPr/>
          <a:p>
            <a:r>
              <a:rPr lang="ru-RU" altLang="ru-RU"/>
              <a:t>Эндопаразиты: Инкапсуляция. 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0" y="2021205"/>
            <a:ext cx="5715000" cy="43053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714500" y="202120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https://ssl.c.photoshelter.com/img-get/I00005e7nih4QBLc/s/900/900/6415632.jpg</a:t>
            </a:r>
            <a:endParaRPr lang="ru-RU" altLang="en-US"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36855"/>
            <a:ext cx="7772400" cy="803275"/>
          </a:xfrm>
        </p:spPr>
        <p:txBody>
          <a:bodyPr/>
          <a:p>
            <a:r>
              <a:rPr lang="ru-RU" altLang="en-US"/>
              <a:t>Определение де Бари </a:t>
            </a:r>
            <a:endParaRPr lang="ru-RU" altLang="en-US"/>
          </a:p>
        </p:txBody>
      </p:sp>
      <p:sp>
        <p:nvSpPr>
          <p:cNvPr id="4" name="Замещающее содержимое 3"/>
          <p:cNvSpPr/>
          <p:nvPr>
            <p:ph idx="1"/>
          </p:nvPr>
        </p:nvSpPr>
        <p:spPr>
          <a:xfrm>
            <a:off x="148590" y="3308985"/>
            <a:ext cx="8630920" cy="1611630"/>
          </a:xfrm>
        </p:spPr>
        <p:txBody>
          <a:bodyPr/>
          <a:p>
            <a:r>
              <a:rPr lang="ru-RU" altLang="en-US" b="1"/>
              <a:t>Симбиоз </a:t>
            </a:r>
            <a:r>
              <a:rPr lang="en-US" altLang="ru-RU" b="1"/>
              <a:t>(symbiosis)</a:t>
            </a:r>
            <a:r>
              <a:rPr lang="ru-RU" altLang="en-US"/>
              <a:t> - сожительство двух разнородных организмов</a:t>
            </a:r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1410" y="1153160"/>
            <a:ext cx="6614160" cy="195262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280795" y="5618480"/>
            <a:ext cx="77247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>
                <a:sym typeface="+mn-ea"/>
              </a:rPr>
              <a:t>Термин был введен на лекции «Die Erscheinung der Symbiose» на съезде германских естествоиспытателей и врачей в г. Кассель в 1878 г.</a:t>
            </a:r>
            <a:endParaRPr lang="ru-RU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Как у</a:t>
            </a:r>
            <a:r>
              <a:rPr lang="ru-RU" altLang="ru-RU" sz="3600">
                <a:sym typeface="+mn-ea"/>
              </a:rPr>
              <a:t>беречься от защитных систем хозяина</a:t>
            </a:r>
            <a:r>
              <a:rPr lang="ru-RU" altLang="en-US" sz="3600"/>
              <a:t>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49885" y="1116965"/>
            <a:ext cx="8667115" cy="4114800"/>
          </a:xfrm>
        </p:spPr>
        <p:txBody>
          <a:bodyPr/>
          <a:p>
            <a:r>
              <a:rPr lang="ru-RU" altLang="ru-RU"/>
              <a:t>Эндопаразиты: Кутикула, которую не проймешь...</a:t>
            </a:r>
            <a:endParaRPr lang="ru-RU" alt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8430" y="2386330"/>
            <a:ext cx="5838190" cy="437896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504690" y="636270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>
                <a:solidFill>
                  <a:srgbClr val="FF0000"/>
                </a:solidFill>
              </a:rPr>
              <a:t>https://projects.ncsu.edu/project/bio402_315/nematodes/pics%20for%20minor/nematode%20body_wall.jpg</a:t>
            </a:r>
            <a:endParaRPr lang="ru-RU" altLang="en-US" sz="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Как у</a:t>
            </a:r>
            <a:r>
              <a:rPr lang="ru-RU" altLang="ru-RU" sz="3600">
                <a:sym typeface="+mn-ea"/>
              </a:rPr>
              <a:t>беречься от защитных систем хозяина</a:t>
            </a:r>
            <a:r>
              <a:rPr lang="ru-RU" altLang="en-US" sz="3600"/>
              <a:t>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7465" y="1116965"/>
            <a:ext cx="8961120" cy="628650"/>
          </a:xfrm>
        </p:spPr>
        <p:txBody>
          <a:bodyPr/>
          <a:p>
            <a:r>
              <a:rPr lang="ru-RU" altLang="ru-RU" sz="2400"/>
              <a:t>Эндопаразиты: Спрятаться за  гемато-энцефалическим барьером</a:t>
            </a:r>
            <a:endParaRPr lang="ru-RU" altLang="ru-RU" sz="24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2110" y="3015615"/>
            <a:ext cx="6203315" cy="344614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6978650" y="6124575"/>
            <a:ext cx="213677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https://upload.wikimedia.org/wikipedia/commons/d/d7/Blood_Brain_Barriere.jpg</a:t>
            </a:r>
            <a:endParaRPr lang="ru-RU" altLang="en-US" sz="8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" y="1654810"/>
            <a:ext cx="7290435" cy="513588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37465" y="165481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>
                <a:solidFill>
                  <a:srgbClr val="FF0000"/>
                </a:solidFill>
              </a:rPr>
              <a:t>http://rstb.royalsocietypublishing.org/content/royptb/364/1530/2749/F1.large.jpg?width=800&amp;height=600&amp;carousel=1</a:t>
            </a:r>
            <a:endParaRPr lang="ru-RU" altLang="en-US" sz="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Как у</a:t>
            </a:r>
            <a:r>
              <a:rPr lang="ru-RU" altLang="ru-RU" sz="3600">
                <a:sym typeface="+mn-ea"/>
              </a:rPr>
              <a:t>беречься от защитных систем хозяина</a:t>
            </a:r>
            <a:r>
              <a:rPr lang="ru-RU" altLang="en-US" sz="3600"/>
              <a:t>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18135" y="1116965"/>
            <a:ext cx="8684260" cy="4114800"/>
          </a:xfrm>
        </p:spPr>
        <p:txBody>
          <a:bodyPr/>
          <a:p>
            <a:r>
              <a:rPr lang="ru-RU" altLang="ru-RU"/>
              <a:t>Эндопаразиты: Внутриклеточный паразитизм 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" y="2045970"/>
            <a:ext cx="4658995" cy="36645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10490" y="2045970"/>
            <a:ext cx="16871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https://usercontent1.hubstatic.com/14038882_f520.jpg</a:t>
            </a:r>
            <a:endParaRPr lang="ru-RU" altLang="en-US" sz="8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70" y="2045970"/>
            <a:ext cx="3246120" cy="469138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005070" y="6153785"/>
            <a:ext cx="2540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>
                <a:solidFill>
                  <a:schemeClr val="bg2"/>
                </a:solidFill>
              </a:rPr>
              <a:t>https://ai2-s2-public.s3.amazonaws.com/figures/2017-08-08/1ddb17d76b104e5efe7ccc38511fabf38a5bcdcd/3-FigureI-1.png</a:t>
            </a:r>
            <a:endParaRPr lang="ru-RU" altLang="en-US" sz="80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15975"/>
          </a:xfrm>
        </p:spPr>
        <p:txBody>
          <a:bodyPr/>
          <a:p>
            <a:r>
              <a:rPr lang="ru-RU" altLang="en-US" sz="3600"/>
              <a:t>Как у</a:t>
            </a:r>
            <a:r>
              <a:rPr lang="ru-RU" altLang="ru-RU" sz="3600">
                <a:sym typeface="+mn-ea"/>
              </a:rPr>
              <a:t>беречься от защитных систем хозяина</a:t>
            </a:r>
            <a:r>
              <a:rPr lang="ru-RU" altLang="en-US" sz="3600"/>
              <a:t>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18135" y="1116965"/>
            <a:ext cx="8684260" cy="4114800"/>
          </a:xfrm>
        </p:spPr>
        <p:txBody>
          <a:bodyPr/>
          <a:p>
            <a:r>
              <a:rPr lang="ru-RU" altLang="ru-RU"/>
              <a:t>Эндопаразиты: Антигенная маскировка и прочие уловки против иммунитета</a:t>
            </a:r>
            <a:endParaRPr lang="ru-RU" alt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2454910"/>
            <a:ext cx="5826760" cy="400113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658620" y="611886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https://upload.wikimedia.org/wikipedia/commons/5/5f/Schistosoma_mansoni2.jpg</a:t>
            </a:r>
            <a:endParaRPr lang="ru-RU" altLang="en-US" sz="8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ru-RU"/>
              <a:t>И многое-многое другое...</a:t>
            </a:r>
            <a:endParaRPr lang="ru-RU" alt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650683"/>
            <a:ext cx="6858000" cy="2387600"/>
          </a:xfrm>
        </p:spPr>
        <p:txBody>
          <a:bodyPr/>
          <a:p>
            <a:r>
              <a:rPr lang="ru-RU" altLang="en-US" sz="4800"/>
              <a:t>Как заразить следующего хозяина?</a:t>
            </a:r>
            <a:endParaRPr lang="ru-RU" altLang="en-US" sz="4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7160"/>
            <a:ext cx="7772400" cy="1143000"/>
          </a:xfrm>
        </p:spPr>
        <p:txBody>
          <a:bodyPr/>
          <a:p>
            <a:r>
              <a:rPr lang="ru-RU" altLang="en-US" sz="3600"/>
              <a:t>Как заразить следующего хозяина?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090930"/>
            <a:ext cx="7772400" cy="4114800"/>
          </a:xfrm>
        </p:spPr>
        <p:txBody>
          <a:bodyPr/>
          <a:p>
            <a:r>
              <a:rPr lang="ru-RU" altLang="en-US"/>
              <a:t>Закон большого количества яиц. Паразиты обречены быть </a:t>
            </a:r>
            <a:r>
              <a:rPr lang="ru-RU"/>
              <a:t>плодовтыми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395" y="2287270"/>
            <a:ext cx="5476875" cy="410718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425" y="2287270"/>
            <a:ext cx="5476875" cy="410781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368300" y="605726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http://people.stfx.ca/rlauff/201/Nematode/female1w.jpg</a:t>
            </a:r>
            <a:endParaRPr lang="ru-RU" altLang="en-US" sz="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1162685"/>
            <a:ext cx="5690870" cy="565975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373380" y="209550"/>
            <a:ext cx="86144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>
                <a:solidFill>
                  <a:schemeClr val="tx2">
                    <a:lumMod val="60000"/>
                    <a:lumOff val="40000"/>
                  </a:schemeClr>
                </a:solidFill>
              </a:rPr>
              <a:t>Trichinella spiralis - </a:t>
            </a:r>
            <a:r>
              <a:rPr lang="ru-RU" altLang="en-US" sz="2400" i="0">
                <a:solidFill>
                  <a:schemeClr val="tx2">
                    <a:lumMod val="60000"/>
                    <a:lumOff val="40000"/>
                  </a:schemeClr>
                </a:solidFill>
              </a:rPr>
              <a:t>забота о потомстве возложена на хозяина. Внешняя среда исключена из жизненного цикла</a:t>
            </a:r>
            <a:r>
              <a:rPr lang="ru-RU" altLang="en-US" sz="3200" i="0"/>
              <a:t> </a:t>
            </a:r>
            <a:endParaRPr lang="ru-RU" altLang="en-US" sz="3200" i="0"/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0070" y="1162685"/>
            <a:ext cx="4422775" cy="280543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8115"/>
            <a:ext cx="7772400" cy="812800"/>
          </a:xfrm>
        </p:spPr>
        <p:txBody>
          <a:bodyPr/>
          <a:p>
            <a:r>
              <a:rPr lang="ru-RU" altLang="en-US" sz="3200"/>
              <a:t>Модификация поведения хозяина: Система </a:t>
            </a:r>
            <a:r>
              <a:rPr lang="ru-RU" altLang="en-US" sz="3200" i="1"/>
              <a:t>Ophiocordyceps</a:t>
            </a:r>
            <a:r>
              <a:rPr lang="ru-RU" altLang="en-US" sz="3200"/>
              <a:t> </a:t>
            </a:r>
            <a:r>
              <a:rPr lang="en-US" altLang="ru-RU" sz="3200"/>
              <a:t>- </a:t>
            </a:r>
            <a:r>
              <a:rPr lang="en-US" altLang="ru-RU" sz="3200" i="1"/>
              <a:t>Camponotus</a:t>
            </a:r>
            <a:endParaRPr lang="en-US" altLang="ru-RU" sz="3200" i="1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1735" y="2874010"/>
            <a:ext cx="6182995" cy="397002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420" y="1164590"/>
            <a:ext cx="5224780" cy="1841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169545" y="1164590"/>
            <a:ext cx="35833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Муравьи, зараженные грибами </a:t>
            </a:r>
            <a:r>
              <a:rPr lang="ru-RU" altLang="en-US">
                <a:sym typeface="+mn-ea"/>
              </a:rPr>
              <a:t>Ophiocordyceps,</a:t>
            </a:r>
            <a:r>
              <a:rPr lang="ru-RU" altLang="en-US"/>
              <a:t> поднимаются на травинку и погибают. Гриб рассеивает споры.</a:t>
            </a:r>
            <a:endParaRPr lang="ru-RU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0570" y="27940"/>
            <a:ext cx="7772400" cy="1143000"/>
          </a:xfrm>
        </p:spPr>
        <p:txBody>
          <a:bodyPr/>
          <a:p>
            <a:r>
              <a:rPr lang="ru-RU" altLang="en-US"/>
              <a:t>Про что эта картинка?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90320" y="1295400"/>
            <a:ext cx="6693535" cy="50203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7795"/>
            <a:ext cx="7772400" cy="624840"/>
          </a:xfrm>
        </p:spPr>
        <p:txBody>
          <a:bodyPr/>
          <a:p>
            <a:r>
              <a:rPr lang="ru-RU" altLang="ru-RU"/>
              <a:t>Въедливые историки</a:t>
            </a:r>
            <a:endParaRPr lang="ru-RU" altLang="ru-RU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3185" y="986790"/>
            <a:ext cx="6021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ru-RU">
                <a:sym typeface="+mn-ea"/>
              </a:rPr>
              <a:t>На самом деле впервые термин был использован ранее, в 1877</a:t>
            </a:r>
            <a:endParaRPr lang="ru-RU" altLang="en-US"/>
          </a:p>
        </p:txBody>
      </p:sp>
      <p:sp>
        <p:nvSpPr>
          <p:cNvPr id="8" name="Замещающее содержимое 2"/>
          <p:cNvSpPr>
            <a:spLocks noGrp="1"/>
          </p:cNvSpPr>
          <p:nvPr/>
        </p:nvSpPr>
        <p:spPr>
          <a:xfrm>
            <a:off x="139065" y="2233930"/>
            <a:ext cx="5732145" cy="1676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000"/>
              <a:t>“We must bring all the cases where </a:t>
            </a:r>
            <a:r>
              <a:rPr lang="ru-RU" altLang="en-US" sz="2000" u="sng"/>
              <a:t>two different species live on or in one another </a:t>
            </a:r>
            <a:r>
              <a:rPr lang="ru-RU" altLang="en-US" sz="2000"/>
              <a:t>under a comprehensive concept which does not consider the role which the two individuals play but is based on the mere coexistence and for which the term Symbiosis [Symbiotismus] is to be recommended” (Frank, 1877, p. 195; цит по </a:t>
            </a:r>
            <a:r>
              <a:rPr lang="en-US" altLang="en-US" sz="2000"/>
              <a:t>Martin, Schwab, 2012</a:t>
            </a:r>
            <a:r>
              <a:rPr lang="ru-RU" altLang="en-US" sz="2000"/>
              <a:t>).</a:t>
            </a:r>
            <a:endParaRPr lang="ru-RU" altLang="en-US" sz="2000"/>
          </a:p>
        </p:txBody>
      </p:sp>
      <p:pic>
        <p:nvPicPr>
          <p:cNvPr id="9" name="Замещающее содержимо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6685" y="986790"/>
            <a:ext cx="2219960" cy="2923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Текстовое поле 9"/>
          <p:cNvSpPr txBox="1"/>
          <p:nvPr/>
        </p:nvSpPr>
        <p:spPr>
          <a:xfrm>
            <a:off x="6605270" y="3950335"/>
            <a:ext cx="20021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/>
              <a:t>Albert Bernhard Frank</a:t>
            </a:r>
            <a:endParaRPr lang="ru-RU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7465"/>
            <a:ext cx="7772400" cy="1143000"/>
          </a:xfrm>
        </p:spPr>
        <p:txBody>
          <a:bodyPr/>
          <a:p>
            <a:r>
              <a:rPr lang="ru-RU" altLang="en-US" sz="3600"/>
              <a:t>Промежуточный хозяин доставляет окончательному хозяину паразита</a:t>
            </a:r>
            <a:endParaRPr lang="ru-RU" altLang="en-US" sz="36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31285" y="3848735"/>
            <a:ext cx="2730500" cy="305435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931285" y="656590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http://www.gastroscan.ru/handbook/images-oth/cat-with-fish-01.jpg</a:t>
            </a:r>
            <a:endParaRPr lang="ru-RU" altLang="en-US" sz="8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" y="1796415"/>
            <a:ext cx="3909060" cy="293179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79375" y="4455160"/>
            <a:ext cx="2540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http://altaifish.ru/upload/bitinia.jpg</a:t>
            </a:r>
            <a:endParaRPr lang="ru-RU" altLang="en-US" sz="8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785" y="1796415"/>
            <a:ext cx="2383155" cy="301498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6661785" y="1796415"/>
            <a:ext cx="2383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https://upload.wikimedia.org/wikipedia/commons/thumb/4/4c/Blackcat-Lilith.jpg/230px-Blackcat-Lilith.jpg</a:t>
            </a:r>
            <a:endParaRPr lang="ru-RU" altLang="en-US" sz="80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040" y="4811395"/>
            <a:ext cx="2374900" cy="156654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072255" y="2256790"/>
            <a:ext cx="24485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>
                <a:sym typeface="+mn-ea"/>
              </a:rPr>
              <a:t>Принцип «троянского коня»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15" y="187325"/>
            <a:ext cx="8799195" cy="584200"/>
          </a:xfrm>
        </p:spPr>
        <p:txBody>
          <a:bodyPr/>
          <a:p>
            <a:r>
              <a:rPr lang="ru-RU" altLang="ru-RU" sz="2400"/>
              <a:t>Трематода (</a:t>
            </a:r>
            <a:r>
              <a:rPr lang="ru-RU" altLang="ru-RU" sz="2400" i="1"/>
              <a:t>Euhaplorchis</a:t>
            </a:r>
            <a:r>
              <a:rPr lang="ru-RU" altLang="ru-RU" sz="2400"/>
              <a:t>) модифицирует поведение </a:t>
            </a:r>
            <a:br>
              <a:rPr lang="ru-RU" altLang="ru-RU" sz="2400"/>
            </a:br>
            <a:r>
              <a:rPr lang="ru-RU" altLang="ru-RU" sz="2400"/>
              <a:t>рыбы (</a:t>
            </a:r>
            <a:r>
              <a:rPr lang="en-US" altLang="ru-RU" sz="2400" i="1"/>
              <a:t>Fundulus</a:t>
            </a:r>
            <a:r>
              <a:rPr lang="ru-RU" altLang="en-US" sz="2400"/>
              <a:t>)</a:t>
            </a:r>
            <a:endParaRPr lang="ru-RU" altLang="en-US" sz="24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2545" y="1038860"/>
            <a:ext cx="5214620" cy="143383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485" y="2544445"/>
            <a:ext cx="4551680" cy="255460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3866515"/>
            <a:ext cx="4401820" cy="2746375"/>
          </a:xfrm>
          <a:prstGeom prst="rect">
            <a:avLst/>
          </a:prstGeom>
        </p:spPr>
      </p:pic>
      <p:sp>
        <p:nvSpPr>
          <p:cNvPr id="16" name="Текстовое поле 15"/>
          <p:cNvSpPr txBox="1"/>
          <p:nvPr/>
        </p:nvSpPr>
        <p:spPr>
          <a:xfrm>
            <a:off x="4437380" y="5099050"/>
            <a:ext cx="44557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>
                <a:sym typeface="+mn-ea"/>
              </a:rPr>
              <a:t>Птицы - окончательный хозяин для паразита. </a:t>
            </a:r>
            <a:r>
              <a:rPr lang="ru-RU" altLang="en-US" sz="1600"/>
              <a:t>Метацеркарии располагаются в мозге рыб (промежуточный хозяин). Зараженная рыба демонстрирует поведение, привлекающее птиц.</a:t>
            </a:r>
            <a:endParaRPr lang="ru-RU" altLang="en-US" sz="1600"/>
          </a:p>
          <a:p>
            <a:r>
              <a:rPr lang="ru-RU" altLang="en-US" sz="1600"/>
              <a:t>«Троянский конь» становится активным.  </a:t>
            </a:r>
            <a:endParaRPr lang="ru-RU" altLang="en-US" sz="1600"/>
          </a:p>
        </p:txBody>
      </p:sp>
      <p:sp>
        <p:nvSpPr>
          <p:cNvPr id="18" name="Прямоугольник 17"/>
          <p:cNvSpPr/>
          <p:nvPr/>
        </p:nvSpPr>
        <p:spPr>
          <a:xfrm>
            <a:off x="35560" y="1029970"/>
            <a:ext cx="3816350" cy="27444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7" name="Изображение 16" descr="euha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" y="1086485"/>
            <a:ext cx="3556635" cy="2591435"/>
          </a:xfrm>
          <a:prstGeom prst="rect">
            <a:avLst/>
          </a:prstGeom>
        </p:spPr>
      </p:pic>
      <p:sp>
        <p:nvSpPr>
          <p:cNvPr id="19" name="Текстовое поле 18"/>
          <p:cNvSpPr txBox="1"/>
          <p:nvPr/>
        </p:nvSpPr>
        <p:spPr>
          <a:xfrm>
            <a:off x="2247265" y="3467735"/>
            <a:ext cx="16046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https://theethogram.files.wordpress.com/2018/06/euha21.png</a:t>
            </a:r>
            <a:endParaRPr lang="ru-RU" altLang="en-US" sz="7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0965"/>
            <a:ext cx="7772400" cy="680085"/>
          </a:xfrm>
        </p:spPr>
        <p:txBody>
          <a:bodyPr/>
          <a:p>
            <a:r>
              <a:rPr lang="ru-RU" altLang="ru-RU" sz="2800"/>
              <a:t>Эндогенная агломерация: надо накопить побольше инвазионного начала</a:t>
            </a:r>
            <a:endParaRPr lang="ru-RU" altLang="ru-RU" sz="28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4170" y="1869440"/>
            <a:ext cx="8319770" cy="348869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53390" y="1099185"/>
            <a:ext cx="8100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Echinococcus granulosus</a:t>
            </a:r>
            <a:r>
              <a:rPr lang="en-US" altLang="en-US"/>
              <a:t> - </a:t>
            </a:r>
            <a:r>
              <a:rPr lang="ru-RU" altLang="en-US"/>
              <a:t>вторичные финны. В теле промежуточного хозяина накапливается большое количество инвазивных стадий.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53390" y="483743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http://microbak.ru/wp-content/uploads/2017/11/exinokokk-p13-768x322.jpg</a:t>
            </a:r>
            <a:endParaRPr lang="ru-RU" altLang="en-US" sz="8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43815"/>
            <a:ext cx="7772400" cy="1143000"/>
          </a:xfrm>
        </p:spPr>
        <p:txBody>
          <a:bodyPr/>
          <a:p>
            <a:r>
              <a:rPr lang="ru-RU" altLang="ru-RU" sz="2800"/>
              <a:t>Экзогенная аккумуляция</a:t>
            </a:r>
            <a:endParaRPr lang="ru-RU" altLang="ru-RU" sz="280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53390" y="1099185"/>
            <a:ext cx="8100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Echinococcus granulosus - </a:t>
            </a:r>
            <a:r>
              <a:rPr lang="ru-RU" altLang="en-US"/>
              <a:t>в кишечнике окончательного хозяина накапливается множество стробил, полученных извне. </a:t>
            </a:r>
            <a:endParaRPr lang="ru-RU" altLang="en-US"/>
          </a:p>
        </p:txBody>
      </p:sp>
      <p:pic>
        <p:nvPicPr>
          <p:cNvPr id="7" name="Изображение 6" descr="Echinococcus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1090" y="1885950"/>
            <a:ext cx="4156075" cy="4225925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5" y="2725420"/>
            <a:ext cx="4706620" cy="173418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2511425" y="39992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http://microbak.ru/wp-content/uploads/2017/11/exinokokk-p7-768x283.jpg</a:t>
            </a:r>
            <a:endParaRPr lang="ru-RU" altLang="en-US" sz="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95" y="65405"/>
            <a:ext cx="8665210" cy="1143000"/>
          </a:xfrm>
        </p:spPr>
        <p:txBody>
          <a:bodyPr/>
          <a:p>
            <a:r>
              <a:rPr lang="ru-RU" altLang="en-US" sz="2800"/>
              <a:t>Кстати, о промежуточном и окончательном хозяине</a:t>
            </a:r>
            <a:endParaRPr lang="ru-RU" altLang="en-US" sz="280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395" y="1223645"/>
            <a:ext cx="8665210" cy="433260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1833880" y="5763260"/>
            <a:ext cx="4970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>
                <a:latin typeface="Comic Sans MS" panose="030F0702030302020204" charset="0"/>
              </a:rPr>
              <a:t>Кто здесь окончательный, а кто промежуточный хозяин?</a:t>
            </a:r>
            <a:endParaRPr lang="ru-RU" altLang="en-US" sz="2400">
              <a:latin typeface="Comic Sans MS" panose="030F0702030302020204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77825" y="1322705"/>
            <a:ext cx="2540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900">
                <a:solidFill>
                  <a:schemeClr val="bg2"/>
                </a:solidFill>
              </a:rPr>
              <a:t>https://www.ladywow.ru/wp-content/uploads/2017/12/cikl-malyarijnogo-plazmodiya.jpg</a:t>
            </a:r>
            <a:endParaRPr lang="ru-RU" altLang="en-US" sz="900">
              <a:solidFill>
                <a:schemeClr val="bg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0560" y="3284855"/>
            <a:ext cx="93599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5062220" y="1223010"/>
            <a:ext cx="1209675" cy="386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458470" y="5014595"/>
            <a:ext cx="1375410" cy="32956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576195" y="2131695"/>
            <a:ext cx="582295" cy="2178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880" y="10160"/>
            <a:ext cx="8646160" cy="1143000"/>
          </a:xfrm>
        </p:spPr>
        <p:txBody>
          <a:bodyPr/>
          <a:p>
            <a:r>
              <a:rPr lang="ru-RU" altLang="en-US" sz="2800"/>
              <a:t>Кстати, о промежуточном и окончательном хозяине </a:t>
            </a:r>
            <a:endParaRPr lang="ru-RU" altLang="en-US" sz="280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842770" y="6014085"/>
            <a:ext cx="4970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>
                <a:latin typeface="Comic Sans MS" panose="030F0702030302020204" charset="0"/>
              </a:rPr>
              <a:t>Кто здесь окончательный, а кто промежуточный хозяин?</a:t>
            </a:r>
            <a:endParaRPr lang="ru-RU" altLang="en-US" sz="2400">
              <a:latin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4135" y="1058545"/>
            <a:ext cx="5987415" cy="502856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" y="137160"/>
            <a:ext cx="8703945" cy="1143000"/>
          </a:xfrm>
        </p:spPr>
        <p:txBody>
          <a:bodyPr/>
          <a:p>
            <a:r>
              <a:rPr lang="ru-RU" altLang="en-US" sz="2800"/>
              <a:t>Кстати, о промежуточном и окончательном хозяине 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200150"/>
            <a:ext cx="5829300" cy="4114800"/>
          </a:xfrm>
        </p:spPr>
        <p:txBody>
          <a:bodyPr/>
          <a:p>
            <a:r>
              <a:rPr lang="ru-RU" altLang="en-US" sz="2400">
                <a:sym typeface="+mn-ea"/>
              </a:rPr>
              <a:t>В большинстве источников моллюски рассматриваются как первый промежуточный хозяин.</a:t>
            </a:r>
            <a:endParaRPr lang="ru-RU" altLang="en-US" sz="2400"/>
          </a:p>
          <a:p>
            <a:r>
              <a:rPr lang="ru-RU" altLang="en-US" sz="2400">
                <a:sym typeface="+mn-ea"/>
              </a:rPr>
              <a:t>Может все не так...</a:t>
            </a:r>
            <a:endParaRPr lang="ru-RU" altLang="en-US" sz="2400"/>
          </a:p>
          <a:p>
            <a:r>
              <a:rPr lang="ru-RU" altLang="en-US" sz="2400"/>
              <a:t>Жизненный цикл </a:t>
            </a:r>
            <a:r>
              <a:rPr lang="en-US" altLang="en-US" sz="2400"/>
              <a:t>Trematoda </a:t>
            </a:r>
            <a:r>
              <a:rPr lang="ru-RU" altLang="en-US" sz="2400"/>
              <a:t>изначально, видимо, был рассчитан на гастропод в качестве хозяев.</a:t>
            </a:r>
            <a:r>
              <a:rPr lang="ru-RU" altLang="en-US"/>
              <a:t> </a:t>
            </a:r>
            <a:endParaRPr lang="ru-RU" altLang="en-US"/>
          </a:p>
          <a:p>
            <a:endParaRPr lang="ru-RU" altLang="en-US" sz="24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8620" y="1200150"/>
            <a:ext cx="2143760" cy="276987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6682105" y="3970020"/>
            <a:ext cx="2199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/>
              <a:t>Татьяна Александровна Гинецинская</a:t>
            </a:r>
            <a:endParaRPr lang="ru-RU" altLang="ru-RU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Паразитарные системы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 sz="2800"/>
              <a:t>Популяция хозяина находится во взаимодействии с популяциями паразитов.</a:t>
            </a:r>
            <a:endParaRPr lang="ru-RU" altLang="en-US" sz="2800"/>
          </a:p>
          <a:p>
            <a:r>
              <a:rPr lang="ru-RU" altLang="en-US" sz="2800" i="1"/>
              <a:t>Паразитарная система</a:t>
            </a:r>
            <a:r>
              <a:rPr lang="ru-RU" altLang="en-US" sz="2800"/>
              <a:t> - совокупность популяций всех хозяев, функционально объединенных популяцией их паразита на основе стабильных биоценотических связей</a:t>
            </a:r>
            <a:endParaRPr lang="ru-RU" altLang="en-US" sz="2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580" y="28575"/>
            <a:ext cx="7772400" cy="725805"/>
          </a:xfrm>
        </p:spPr>
        <p:txBody>
          <a:bodyPr/>
          <a:p>
            <a:r>
              <a:rPr lang="ru-RU" altLang="en-US" sz="3200"/>
              <a:t>Популяция хозяина и популяция паразита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4765" y="1052830"/>
            <a:ext cx="3794125" cy="4114800"/>
          </a:xfrm>
        </p:spPr>
        <p:txBody>
          <a:bodyPr/>
          <a:p>
            <a:pPr marL="0" indent="0">
              <a:buNone/>
            </a:pPr>
            <a:r>
              <a:rPr lang="ru-RU" altLang="ru-RU" sz="2400"/>
              <a:t>Динамика популяции тундряной куропатки во многом определяется влиянием паразитов</a:t>
            </a:r>
            <a:endParaRPr lang="ru-RU" altLang="ru-RU" sz="24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4285" y="1052830"/>
            <a:ext cx="5276215" cy="19608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920" y="3319145"/>
            <a:ext cx="5275580" cy="317817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135" y="3247390"/>
            <a:ext cx="5223510" cy="348996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5069205" y="3754120"/>
            <a:ext cx="1446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>
                <a:solidFill>
                  <a:schemeClr val="bg2"/>
                </a:solidFill>
              </a:rPr>
              <a:t>Eimeria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4475480" y="4890770"/>
            <a:ext cx="1446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>
                <a:solidFill>
                  <a:schemeClr val="bg2"/>
                </a:solidFill>
              </a:rPr>
              <a:t>Куропатка</a:t>
            </a:r>
            <a:endParaRPr lang="ru-RU" altLang="ru-RU">
              <a:solidFill>
                <a:schemeClr val="bg2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5" y="3247390"/>
            <a:ext cx="3231515" cy="242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-94615"/>
            <a:ext cx="6858000" cy="916940"/>
          </a:xfrm>
        </p:spPr>
        <p:txBody>
          <a:bodyPr/>
          <a:p>
            <a:r>
              <a:rPr lang="ru-RU" altLang="en-US"/>
              <a:t>Роль паразитов в истории</a:t>
            </a:r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2734310"/>
            <a:ext cx="7910830" cy="405066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3512185" y="1906905"/>
            <a:ext cx="3930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Численность популяции в Англии</a:t>
            </a:r>
            <a:endParaRPr lang="ru-RU" alt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" y="739775"/>
            <a:ext cx="2517775" cy="216217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632075" y="822325"/>
            <a:ext cx="60706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Паразитарные системы, связанные с бактерий </a:t>
            </a:r>
            <a:r>
              <a:rPr lang="en-US" altLang="en-US"/>
              <a:t>Y</a:t>
            </a:r>
            <a:r>
              <a:rPr lang="ru-RU" altLang="en-US"/>
              <a:t>ersinia pestis, включают популяции грызунов и популяции человека.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2572385" y="2275205"/>
            <a:ext cx="621157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1200"/>
              <a:t>https://www.americanscientist.org/article/the-bright-side-of-the-black-death</a:t>
            </a:r>
            <a:endParaRPr lang="ru-RU" altLang="en-US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605" y="128270"/>
            <a:ext cx="7772400" cy="1143000"/>
          </a:xfrm>
        </p:spPr>
        <p:txBody>
          <a:bodyPr/>
          <a:p>
            <a:r>
              <a:rPr lang="ru-RU" altLang="en-US" sz="3600"/>
              <a:t>Смещение понятия «симбиоз»</a:t>
            </a:r>
            <a:endParaRPr lang="ru-RU" altLang="en-US" sz="36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98285" y="1271270"/>
            <a:ext cx="2449830" cy="327469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-66675" y="1271270"/>
            <a:ext cx="666496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>
                <a:sym typeface="+mn-ea"/>
              </a:rPr>
              <a:t>Оскар Гертвиг</a:t>
            </a: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>
                <a:sym typeface="+mn-ea"/>
              </a:rPr>
              <a:t>Ученик Э. Геккеля</a:t>
            </a:r>
            <a:endParaRPr lang="ru-RU" altLang="ru-RU" sz="200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>
                <a:sym typeface="+mn-ea"/>
              </a:rPr>
              <a:t>Крупнейший авторитет в изучении развития животных</a:t>
            </a:r>
            <a:r>
              <a:rPr lang="en-US" altLang="ru-RU" sz="2000">
                <a:sym typeface="+mn-ea"/>
              </a:rPr>
              <a:t>.</a:t>
            </a:r>
            <a:endParaRPr lang="en-US" altLang="ru-RU" sz="200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>
                <a:sym typeface="+mn-ea"/>
              </a:rPr>
              <a:t>Один из создателей теории целома.</a:t>
            </a: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/>
              <a:t>В ряде работ использовал термин «симбиоз» в понимании де Бари.</a:t>
            </a: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/>
              <a:t>Статья «Die Symbiose oder das Genossenschaftsleben im Thierreich». 188</a:t>
            </a:r>
            <a:r>
              <a:rPr lang="en-US" altLang="ru-RU" sz="2000"/>
              <a:t>3</a:t>
            </a:r>
            <a:r>
              <a:rPr lang="ru-RU" altLang="en-US" sz="2000"/>
              <a:t> г. </a:t>
            </a: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/>
              <a:t>В 1884 году  в журнале «Русское богатство» издан перевод статьи "Симбиоз, или жизнь в товариществе у животных"</a:t>
            </a: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/>
              <a:t>Социально-политическая ориентация издателей журнала требовала научного подкрепления. </a:t>
            </a:r>
            <a:endParaRPr lang="ru-RU" altLang="en-US" sz="20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598285" y="4545965"/>
            <a:ext cx="2453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Oscar Wilhelm August Hertwig</a:t>
            </a:r>
            <a:endParaRPr lang="ru-RU" alt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Внутривидовые симбиозы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355"/>
            <a:ext cx="7772400" cy="725805"/>
          </a:xfrm>
        </p:spPr>
        <p:txBody>
          <a:bodyPr/>
          <a:p>
            <a:r>
              <a:rPr lang="ru-RU" altLang="ru-RU" sz="3200"/>
              <a:t>Внутривидовой симбиоз у растений</a:t>
            </a:r>
            <a:endParaRPr lang="ru-RU" altLang="ru-RU" sz="32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6530" y="1471295"/>
            <a:ext cx="5337810" cy="400367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76530" y="508254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http://www.milueth.de/Moose/Norway/Polytrichum%20hyperboreum%208b%204674.jpg</a:t>
            </a:r>
            <a:endParaRPr lang="ru-RU" altLang="en-US" sz="800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9470" y="1457960"/>
            <a:ext cx="4335145" cy="463486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649470" y="5226050"/>
            <a:ext cx="11868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>
                <a:solidFill>
                  <a:schemeClr val="bg2"/>
                </a:solidFill>
              </a:rPr>
              <a:t>https://thumbs.dreamstime.com/z/micrographe-d-anth%C3%A8re-de-lis-46947192.jpg</a:t>
            </a:r>
            <a:endParaRPr lang="ru-RU" altLang="en-US" sz="800">
              <a:solidFill>
                <a:schemeClr val="bg2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615" y="1457960"/>
            <a:ext cx="13970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5575"/>
            <a:ext cx="7772400" cy="1143000"/>
          </a:xfrm>
        </p:spPr>
        <p:txBody>
          <a:bodyPr/>
          <a:p>
            <a:r>
              <a:rPr lang="ru-RU" altLang="en-US" sz="3200"/>
              <a:t>Внутривидовой симбиоз и половая структура у </a:t>
            </a:r>
            <a:r>
              <a:rPr lang="en-US" altLang="en-US" sz="3200" i="1"/>
              <a:t>Bonellia viridis</a:t>
            </a:r>
            <a:endParaRPr lang="en-US" altLang="en-US" sz="3200" i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49860" y="1752600"/>
            <a:ext cx="3808476" cy="4114800"/>
          </a:xfrm>
        </p:spPr>
        <p:txBody>
          <a:bodyPr/>
          <a:p>
            <a:r>
              <a:rPr lang="ru-RU" altLang="ru-RU" sz="2800"/>
              <a:t>Самка выделяет </a:t>
            </a:r>
            <a:r>
              <a:rPr lang="ru-RU" altLang="en-US" sz="2800"/>
              <a:t>токсичное вещество </a:t>
            </a:r>
            <a:r>
              <a:rPr lang="ru-RU" altLang="ru-RU" sz="2800"/>
              <a:t>бонеллин.</a:t>
            </a:r>
            <a:endParaRPr lang="ru-RU" altLang="ru-RU" sz="2800"/>
          </a:p>
          <a:p>
            <a:r>
              <a:rPr lang="ru-RU" altLang="ru-RU" sz="2800"/>
              <a:t>Считается, что под влиянием бонеллина происходит определение пола у личинки.</a:t>
            </a:r>
            <a:endParaRPr lang="ru-RU" altLang="ru-RU" sz="2800"/>
          </a:p>
          <a:p>
            <a:endParaRPr lang="ru-RU" altLang="ru-RU" sz="28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394200" y="1752600"/>
            <a:ext cx="4064000" cy="16611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3629025"/>
            <a:ext cx="4064000" cy="30480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394200" y="633984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https://i.pinimg.com/originals/ab/b8/6f/abb86fd8c9e45441bb76b7bd5ba075f9.jpg</a:t>
            </a:r>
            <a:endParaRPr lang="ru-RU" altLang="en-US" sz="80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918200" y="307657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ru-RU" altLang="en-US" sz="800"/>
              <a:t>https://qph.fs.quoracdn.net/main-qimg-7037da6f7bc999378b51dd48e840183c</a:t>
            </a:r>
            <a:endParaRPr lang="ru-RU" altLang="en-US" sz="8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Ну и мы тоже ...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47955" y="1981200"/>
            <a:ext cx="4346575" cy="4114800"/>
          </a:xfrm>
        </p:spPr>
        <p:txBody>
          <a:bodyPr/>
          <a:p>
            <a:r>
              <a:rPr lang="ru-RU" altLang="en-US"/>
              <a:t>Плод, во время внутриутробного развития, демонстрирует много черт паразитического организма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494530" y="2148205"/>
            <a:ext cx="4344670" cy="322961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1430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p>
            <a:r>
              <a:rPr lang="ru-RU" altLang="en-US" sz="8000"/>
              <a:t>Будьте здоровы!</a:t>
            </a:r>
            <a:endParaRPr lang="ru-RU" altLang="en-US" sz="8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990"/>
            <a:ext cx="7772400" cy="634365"/>
          </a:xfrm>
        </p:spPr>
        <p:txBody>
          <a:bodyPr/>
          <a:p>
            <a:r>
              <a:rPr lang="ru-RU" altLang="en-US" sz="3200"/>
              <a:t>Возвращение термина</a:t>
            </a:r>
            <a:endParaRPr lang="ru-RU" altLang="en-US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38520" y="1150620"/>
            <a:ext cx="2939415" cy="405447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30" y="1177290"/>
            <a:ext cx="2314575" cy="385762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5938520" y="5318125"/>
            <a:ext cx="3076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Валентин Александрович Догель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77470" y="1150620"/>
            <a:ext cx="3400425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Паразиты это такие</a:t>
            </a:r>
            <a:endParaRPr lang="ru-RU" altLang="en-US"/>
          </a:p>
          <a:p>
            <a:r>
              <a:rPr lang="ru-RU" altLang="en-US"/>
              <a:t>организмы, которые используют другие живые организмы в качестве источника пищи и среды</a:t>
            </a:r>
            <a:endParaRPr lang="ru-RU" altLang="en-US"/>
          </a:p>
          <a:p>
            <a:r>
              <a:rPr lang="ru-RU" altLang="en-US"/>
              <a:t>обитания, </a:t>
            </a:r>
            <a:r>
              <a:rPr lang="ru-RU" altLang="en-US" u="sng"/>
              <a:t>возлагая при этом частично или полностью на своих хозяев задачу регуляции</a:t>
            </a:r>
            <a:endParaRPr lang="ru-RU" altLang="en-US" u="sng"/>
          </a:p>
          <a:p>
            <a:r>
              <a:rPr lang="ru-RU" altLang="en-US" u="sng"/>
              <a:t>своих взаимоотношений с окружающей внешней средой</a:t>
            </a:r>
            <a:r>
              <a:rPr lang="ru-RU" altLang="en-US"/>
              <a:t>.</a:t>
            </a:r>
            <a:endParaRPr lang="ru-RU" altLang="en-US"/>
          </a:p>
          <a:p>
            <a:r>
              <a:rPr lang="ru-RU" altLang="en-US"/>
              <a:t>Это определение охватывает не только явления типичного паразитизма, но и ряд явлений ,смежных с паразитизмом...</a:t>
            </a:r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13720</Words>
  <Application>WPS Presentation</Application>
  <PresentationFormat>Экран (4:3)</PresentationFormat>
  <Paragraphs>564</Paragraphs>
  <Slides>84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84</vt:i4>
      </vt:variant>
    </vt:vector>
  </HeadingPairs>
  <TitlesOfParts>
    <vt:vector size="95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Comic Sans MS</vt:lpstr>
      <vt:lpstr>Segoe Print</vt:lpstr>
      <vt:lpstr>Новая презентация</vt:lpstr>
      <vt:lpstr>Симбиозы</vt:lpstr>
      <vt:lpstr>Приключения термина</vt:lpstr>
      <vt:lpstr>Определение из Википедии</vt:lpstr>
      <vt:lpstr>Определение из Wikipedia</vt:lpstr>
      <vt:lpstr>Обращаемся к первоисточникам</vt:lpstr>
      <vt:lpstr>Определение де Бари </vt:lpstr>
      <vt:lpstr>Въедливые историки</vt:lpstr>
      <vt:lpstr>Смещение понятия «симбиоз»</vt:lpstr>
      <vt:lpstr>Возвращение термина</vt:lpstr>
      <vt:lpstr>Определение из Биологического энциклопедического словаря</vt:lpstr>
      <vt:lpstr>Две среды обитания</vt:lpstr>
      <vt:lpstr>Структура системы «Симбионт-Хозяин»</vt:lpstr>
      <vt:lpstr>PowerPoint 演示文稿</vt:lpstr>
      <vt:lpstr>Три формы симбиозов</vt:lpstr>
      <vt:lpstr>Комменсалистический симбиоз</vt:lpstr>
      <vt:lpstr>Усоногие раки на черепахах</vt:lpstr>
      <vt:lpstr>Но.... усоногие раки на китах</vt:lpstr>
      <vt:lpstr>Усоногие раки на мидиях</vt:lpstr>
      <vt:lpstr>Но...усоногие раки на мидиях</vt:lpstr>
      <vt:lpstr>Monobrachium parasitum на Macoma calcarea</vt:lpstr>
      <vt:lpstr>Закономерности заражения хозяина</vt:lpstr>
      <vt:lpstr>Скелеты в шкафу комменсализма ...</vt:lpstr>
      <vt:lpstr>Мутуалистический симбиоз</vt:lpstr>
      <vt:lpstr>Классические примеры</vt:lpstr>
      <vt:lpstr>Rhizobium leguminosarum в клубеньках Fabacea</vt:lpstr>
      <vt:lpstr>PowerPoint 演示文稿</vt:lpstr>
      <vt:lpstr>Trichonympha в термитах</vt:lpstr>
      <vt:lpstr>Лишайник - самый популярный пример симбиоза</vt:lpstr>
      <vt:lpstr>Симбиозы перевертыши - феномен «Лихенизма»</vt:lpstr>
      <vt:lpstr>Термин «лихенизм»</vt:lpstr>
      <vt:lpstr>Кто симбионт, а кто хозяин?</vt:lpstr>
      <vt:lpstr>PowerPoint 演示文稿</vt:lpstr>
      <vt:lpstr>Не только лишайники...</vt:lpstr>
      <vt:lpstr>Зачем далеко ходить...</vt:lpstr>
      <vt:lpstr>Откуда взялось взаимовыгодное сожительство?</vt:lpstr>
      <vt:lpstr>Теория игр и возникновение мутуалистического симбиоза</vt:lpstr>
      <vt:lpstr>Дилемма заключенного</vt:lpstr>
      <vt:lpstr>Возможные стратегии</vt:lpstr>
      <vt:lpstr>Возможные стратегии</vt:lpstr>
      <vt:lpstr>Скелеты в шкафу мутуалистического симбиоза ...</vt:lpstr>
      <vt:lpstr>Микориза: друг или враг?</vt:lpstr>
      <vt:lpstr>Микориза: друг или враг?</vt:lpstr>
      <vt:lpstr>Паразитический симбиоз</vt:lpstr>
      <vt:lpstr>Многоликий паразитизм</vt:lpstr>
      <vt:lpstr>Если система Паразит - Хозяин устроена так, как пишут в учебниках.....</vt:lpstr>
      <vt:lpstr>На самом деле система работает вот так ...</vt:lpstr>
      <vt:lpstr>Или вот так ...</vt:lpstr>
      <vt:lpstr>Как устроены отношения паразита и хозяина?</vt:lpstr>
      <vt:lpstr>PowerPoint 演示文稿</vt:lpstr>
      <vt:lpstr>PowerPoint 演示文稿</vt:lpstr>
      <vt:lpstr>Влияние хозяина на паразита</vt:lpstr>
      <vt:lpstr>Влияние паразита на хозяина</vt:lpstr>
      <vt:lpstr>Уловки паразитов</vt:lpstr>
      <vt:lpstr>Как максимизировать приток энергии?</vt:lpstr>
      <vt:lpstr>PowerPoint 演示文稿</vt:lpstr>
      <vt:lpstr>Как максимизировать приток энергии?</vt:lpstr>
      <vt:lpstr>Как максимизировать приток энергии?</vt:lpstr>
      <vt:lpstr>Как уберечься от защитных систем хозяина?</vt:lpstr>
      <vt:lpstr>Как уберечься от защитных систем хозяина?</vt:lpstr>
      <vt:lpstr>Как уберечься от защитных систем хозяина?</vt:lpstr>
      <vt:lpstr>Как уберечься от защитных систем хозяина?</vt:lpstr>
      <vt:lpstr>Как уберечься от защитных систем хозяина?</vt:lpstr>
      <vt:lpstr>Как уберечься от защитных систем хозяина?</vt:lpstr>
      <vt:lpstr>И многое-многое другое...</vt:lpstr>
      <vt:lpstr>Как заразить следующего хозяина?</vt:lpstr>
      <vt:lpstr>Как заразить следующего хозяина?</vt:lpstr>
      <vt:lpstr>PowerPoint 演示文稿</vt:lpstr>
      <vt:lpstr>Система Ophiocordyceps - Camponotus</vt:lpstr>
      <vt:lpstr>PowerPoint 演示文稿</vt:lpstr>
      <vt:lpstr>Промежуточный хозяин доставляет окончательному хозяину паразита</vt:lpstr>
      <vt:lpstr>Трематода (Euhaplorchis) модифицирует поведение  рыбы (Fundulus)</vt:lpstr>
      <vt:lpstr>Эндогенная агломерация: надо накопить побольше инвазионного начала</vt:lpstr>
      <vt:lpstr>Экзогенная аккумуляция</vt:lpstr>
      <vt:lpstr>Кстати, о промежуточном и окончательном хозяине и гомологии в экологии</vt:lpstr>
      <vt:lpstr>Кстати, о промежуточном и окончательном хозяине и гомологии в экологии</vt:lpstr>
      <vt:lpstr>Кстати, о промежуточном и окончательном хозяине и гомологии в экологии</vt:lpstr>
      <vt:lpstr>Паразитарные системы</vt:lpstr>
      <vt:lpstr>Популяция хозяина и популяция паразита</vt:lpstr>
      <vt:lpstr>Роль паразитов в истории</vt:lpstr>
      <vt:lpstr>Внутривидовые симбиозы</vt:lpstr>
      <vt:lpstr>Внутривидовой симбиоз у растений</vt:lpstr>
      <vt:lpstr>Внутривидовой симбиоз и половая структура у Bonellia viridis</vt:lpstr>
      <vt:lpstr>Ну и мы тоже ...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478</cp:revision>
  <dcterms:created xsi:type="dcterms:W3CDTF">2005-03-02T19:00:00Z</dcterms:created>
  <dcterms:modified xsi:type="dcterms:W3CDTF">2020-03-25T07:21:12Z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1049-11.2.0.9232</vt:lpwstr>
  </property>
</Properties>
</file>