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61"/>
  </p:handoutMasterIdLst>
  <p:sldIdLst>
    <p:sldId id="634" r:id="rId3"/>
    <p:sldId id="1688" r:id="rId4"/>
    <p:sldId id="1638" r:id="rId5"/>
    <p:sldId id="1639" r:id="rId7"/>
    <p:sldId id="1640" r:id="rId8"/>
    <p:sldId id="1641" r:id="rId9"/>
    <p:sldId id="1642" r:id="rId10"/>
    <p:sldId id="1643" r:id="rId11"/>
    <p:sldId id="1644" r:id="rId12"/>
    <p:sldId id="1645" r:id="rId13"/>
    <p:sldId id="1646" r:id="rId14"/>
    <p:sldId id="1647" r:id="rId15"/>
    <p:sldId id="1648" r:id="rId16"/>
    <p:sldId id="1649" r:id="rId17"/>
    <p:sldId id="1650" r:id="rId18"/>
    <p:sldId id="1651" r:id="rId19"/>
    <p:sldId id="1652" r:id="rId20"/>
    <p:sldId id="1689" r:id="rId21"/>
    <p:sldId id="1690" r:id="rId22"/>
    <p:sldId id="1691" r:id="rId23"/>
    <p:sldId id="1653" r:id="rId24"/>
    <p:sldId id="1654" r:id="rId25"/>
    <p:sldId id="1655" r:id="rId26"/>
    <p:sldId id="1692" r:id="rId27"/>
    <p:sldId id="1693" r:id="rId28"/>
    <p:sldId id="1694" r:id="rId29"/>
    <p:sldId id="1656" r:id="rId30"/>
    <p:sldId id="1658" r:id="rId31"/>
    <p:sldId id="1659" r:id="rId32"/>
    <p:sldId id="1660" r:id="rId33"/>
    <p:sldId id="1662" r:id="rId34"/>
    <p:sldId id="1663" r:id="rId35"/>
    <p:sldId id="1664" r:id="rId36"/>
    <p:sldId id="1665" r:id="rId37"/>
    <p:sldId id="1666" r:id="rId38"/>
    <p:sldId id="1667" r:id="rId39"/>
    <p:sldId id="1668" r:id="rId40"/>
    <p:sldId id="1669" r:id="rId41"/>
    <p:sldId id="1670" r:id="rId42"/>
    <p:sldId id="1671" r:id="rId43"/>
    <p:sldId id="1672" r:id="rId44"/>
    <p:sldId id="1673" r:id="rId45"/>
    <p:sldId id="1674" r:id="rId46"/>
    <p:sldId id="1675" r:id="rId47"/>
    <p:sldId id="1676" r:id="rId48"/>
    <p:sldId id="1677" r:id="rId49"/>
    <p:sldId id="1678" r:id="rId50"/>
    <p:sldId id="1679" r:id="rId51"/>
    <p:sldId id="1680" r:id="rId52"/>
    <p:sldId id="1681" r:id="rId53"/>
    <p:sldId id="1682" r:id="rId54"/>
    <p:sldId id="1683" r:id="rId55"/>
    <p:sldId id="1684" r:id="rId56"/>
    <p:sldId id="1685" r:id="rId57"/>
    <p:sldId id="1686" r:id="rId58"/>
    <p:sldId id="1687" r:id="rId59"/>
    <p:sldId id="1695" r:id="rId6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51202" name="Замещающий образ слайда 5120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51203" name="Замещающий текст 5120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71010" name="Замещающий образ слайда 17100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1011" name="Замещающий текст 17101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39938" name="Замещающий образ слайда 3993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9939" name="Замещающий текст 3993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64866" name="Замещающий образ слайда 16486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64867" name="Замещающий текст 16486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67586" name="Замещающий образ слайда 675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67587" name="Замещающий текст 675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72706" name="Замещающий образ слайда 7270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2707" name="Замещающий текст 7270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74754" name="Замещающий образ слайда 7475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4755" name="Замещающий текст 7475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70658" name="Замещающий образ слайда 7065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0659" name="Замещающий текст 7065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76802" name="Замещающий образ слайда 7680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6803" name="Замещающий текст 7680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88418" name="Замещающий образ слайда 18841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88419" name="Замещающий текст 18841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82946" name="Замещающий образ слайда 82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2947" name="Замещающий текст 82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2290" name="Замещающий образ слайда 122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291" name="Замещающий текст 1229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93186" name="Замещающий образ слайда 931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3187" name="Замещающий текст 931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55298" name="Замещающий образ слайда 5529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55299" name="Замещающий текст 5529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98306" name="Замещающий образ слайда 9830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8307" name="Замещающий текст 9830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02402" name="Замещающий образ слайда 10240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02403" name="Замещающий текст 10240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96258" name="Замещающий образ слайда 9625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6259" name="Замещающий текст 9625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04450" name="Замещающий образ слайда 10444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04451" name="Замещающий текст 10445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07522" name="Замещающий образ слайда 1075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07523" name="Замещающий текст 10752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45410" name="Замещающий образ слайда 14540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5411" name="Замещающий текст 14541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20834" name="Замещающий образ слайда 1208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0835" name="Замещающий текст 1208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84994" name="Замещающий образ слайда 849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4995" name="Замещающий текст 8499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4338" name="Замещающий образ слайда 1433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339" name="Замещающий текст 1433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89090" name="Замещающий образ слайда 890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9091" name="Замещающий текст 8909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59394" name="Замещающий образ слайда 593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59395" name="Замещающий текст 5939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63490" name="Замещающий образ слайда 634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63491" name="Замещающий текст 6349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11618" name="Замещающий образ слайда 11161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1619" name="Замещающий текст 11161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41314" name="Замещающий образ слайда 14131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1315" name="Замещающий текст 14131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47458" name="Замещающий образ слайда 14745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7459" name="Замещающий текст 14745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68962" name="Замещающий образ слайда 16896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68963" name="Замещающий текст 16896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58722" name="Замещающий образ слайда 1587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58723" name="Замещающий текст 15872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61794" name="Замещающий образ слайда 1617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61795" name="Замещающий текст 16179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14690" name="Замещающий образ слайда 1146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4691" name="Замещающий текст 11469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6386" name="Замещающий образ слайда 163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6387" name="Замещающий текст 163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52578" name="Замещающий образ слайда 15257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52579" name="Замещающий текст 15257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30050" name="Замещающий образ слайда 13004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0051" name="Замещающий текст 13005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25954" name="Замещающий образ слайда 12595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5955" name="Замещающий текст 12595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34146" name="Замещающий образ слайда 1341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4147" name="Замещающий текст 1341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79202" name="Замещающий образ слайда 17920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9203" name="Замещающий текст 17920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83298" name="Замещающий образ слайда 18329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83299" name="Замещающий текст 18329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73058" name="Замещающий образ слайда 17305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3059" name="Замещающий текст 17305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75106" name="Замещающий образ слайда 17510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5107" name="Замещающий текст 17510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44034" name="Замещающий образ слайда 440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4035" name="Замещающий текст 440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18434" name="Замещающий образ слайда 184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8435" name="Замещающий текст 184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20482" name="Замещающий образ слайда 2048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0483" name="Замещающий текст 2048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46082" name="Замещающий образ слайда 4608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083" name="Замещающий текст 4608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35842" name="Замещающий образ слайда 3584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5843" name="Замещающий текст 3584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номер слайда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41986" name="Замещающий образ слайда 419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1987" name="Замещающий текст 419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>
              <a:latin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>
                <a:latin typeface="Arial" panose="020B0604020202020204" pitchFamily="34" charset="0"/>
              </a:rPr>
            </a:fld>
            <a:endParaRPr 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>
                <a:latin typeface="Arial" panose="020B0604020202020204" pitchFamily="34" charset="0"/>
              </a:rPr>
            </a:fld>
            <a:endParaRPr 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>
          <a:xfrm>
            <a:off x="451485" y="1786255"/>
            <a:ext cx="8241030" cy="2387600"/>
          </a:xfrm>
        </p:spPr>
        <p:txBody>
          <a:bodyPr anchor="ctr"/>
          <a:lstStyle/>
          <a:p>
            <a:pPr defTabSz="914400">
              <a:buSzPct val="100000"/>
            </a:pPr>
            <a:r>
              <a:rPr sz="5400">
                <a:latin typeface="Tahoma" panose="020B0604030504040204" pitchFamily="34" charset="0"/>
                <a:sym typeface="+mn-ea"/>
              </a:rPr>
              <a:t>Закономерности динамики </a:t>
            </a:r>
            <a:r>
              <a:rPr lang="ru-RU" sz="5400">
                <a:latin typeface="Tahoma" panose="020B0604030504040204" pitchFamily="34" charset="0"/>
                <a:sym typeface="+mn-ea"/>
              </a:rPr>
              <a:t>сообществ</a:t>
            </a:r>
            <a:endParaRPr lang="ru-RU" sz="5400" kern="1200" baseline="0">
              <a:latin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Заголовок 34817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sz="4000" err="1"/>
              <a:t>Примеры сукцессионных</a:t>
            </a:r>
            <a:r>
              <a:rPr sz="4000"/>
              <a:t> изменений</a:t>
            </a:r>
            <a:endParaRPr sz="4000"/>
          </a:p>
        </p:txBody>
      </p:sp>
      <p:pic>
        <p:nvPicPr>
          <p:cNvPr id="34821" name="Замещающее содержимое 348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4438" y="1706563"/>
            <a:ext cx="6713537" cy="42862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4" name="Изображение 40963"/>
          <p:cNvPicPr>
            <a:picLocks noChangeAspect="1"/>
          </p:cNvPicPr>
          <p:nvPr/>
        </p:nvPicPr>
        <p:blipFill>
          <a:blip r:embed="rId1"/>
          <a:srcRect r="1256"/>
          <a:stretch>
            <a:fillRect/>
          </a:stretch>
        </p:blipFill>
        <p:spPr>
          <a:xfrm>
            <a:off x="0" y="0"/>
            <a:ext cx="4444365" cy="337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Изображение 409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25" y="3479800"/>
            <a:ext cx="5003800" cy="337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Изображение 40965"/>
          <p:cNvPicPr>
            <a:picLocks noChangeAspect="1"/>
          </p:cNvPicPr>
          <p:nvPr/>
        </p:nvPicPr>
        <p:blipFill>
          <a:blip r:embed="rId3"/>
          <a:srcRect l="2213"/>
          <a:stretch>
            <a:fillRect/>
          </a:stretch>
        </p:blipFill>
        <p:spPr>
          <a:xfrm>
            <a:off x="5292725" y="0"/>
            <a:ext cx="2852738" cy="335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Изображение 40966"/>
          <p:cNvPicPr>
            <a:picLocks noChangeAspect="1"/>
          </p:cNvPicPr>
          <p:nvPr/>
        </p:nvPicPr>
        <p:blipFill>
          <a:blip r:embed="rId4"/>
          <a:srcRect r="1044"/>
          <a:stretch>
            <a:fillRect/>
          </a:stretch>
        </p:blipFill>
        <p:spPr>
          <a:xfrm>
            <a:off x="0" y="3482975"/>
            <a:ext cx="4453890" cy="337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9988" name="Изображение 1699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549275"/>
            <a:ext cx="8135938" cy="5768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6" name="Замещающее содержимое 389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51050" y="1341438"/>
            <a:ext cx="5545138" cy="45847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44" name="Изображение 1638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41438"/>
            <a:ext cx="9144000" cy="4227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4" name="Заголовок 66563"/>
          <p:cNvSpPr>
            <a:spLocks noGrp="1"/>
          </p:cNvSpPr>
          <p:nvPr>
            <p:ph type="ctrTitle"/>
          </p:nvPr>
        </p:nvSpPr>
        <p:spPr>
          <a:xfrm>
            <a:off x="0" y="1768475"/>
            <a:ext cx="9144000" cy="1736725"/>
          </a:xfrm>
        </p:spPr>
        <p:txBody>
          <a:bodyPr anchor="b" anchorCtr="1"/>
          <a:p>
            <a:pPr defTabSz="914400">
              <a:buSzTx/>
            </a:pPr>
            <a:r>
              <a:rPr sz="4800" kern="1200" baseline="0" err="1">
                <a:latin typeface="Tahoma" panose="020B0604030504040204" pitchFamily="34" charset="0"/>
              </a:rPr>
              <a:t>Как можно зарегистрировать сукцессионные</a:t>
            </a:r>
            <a:r>
              <a:rPr sz="4800" kern="1200" baseline="0">
                <a:latin typeface="Tahoma" panose="020B0604030504040204" pitchFamily="34" charset="0"/>
              </a:rPr>
              <a:t> изменения? </a:t>
            </a:r>
            <a:endParaRPr sz="4800" kern="1200" baseline="0">
              <a:latin typeface="Tahoma" panose="020B0604030504040204" pitchFamily="34" charset="0"/>
            </a:endParaRPr>
          </a:p>
        </p:txBody>
      </p:sp>
      <p:sp>
        <p:nvSpPr>
          <p:cNvPr id="66565" name="Подзаголовок 66564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Заголовок 71681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t>Что такое время?</a:t>
            </a:r>
          </a:p>
        </p:txBody>
      </p:sp>
      <p:sp>
        <p:nvSpPr>
          <p:cNvPr id="71683" name="Замещающий текст 71682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t>Существует важное отличие в «чувстве» времени у биолога и физика.</a:t>
            </a:r>
          </a:p>
          <a:p>
            <a:r>
              <a:t>У физика – мир как бы погружен во время.</a:t>
            </a:r>
          </a:p>
          <a:p>
            <a:r>
              <a:t>У биолога время - не фон, на котором происходит изменение объекта, а </a:t>
            </a:r>
            <a:r>
              <a:rPr u="sng"/>
              <a:t>само это изменение</a:t>
            </a:r>
            <a:r>
              <a:t>.</a:t>
            </a:r>
          </a:p>
          <a:p>
            <a:r>
              <a:t>Время – это сама изменчивость объекта.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Заголовок 73729"/>
          <p:cNvSpPr>
            <a:spLocks noGrp="1" noRot="1"/>
          </p:cNvSpPr>
          <p:nvPr>
            <p:ph type="title"/>
          </p:nvPr>
        </p:nvSpPr>
        <p:spPr>
          <a:xfrm>
            <a:off x="118110" y="23495"/>
            <a:ext cx="5556885" cy="1143000"/>
          </a:xfrm>
        </p:spPr>
        <p:txBody>
          <a:bodyPr anchor="ctr"/>
          <a:p>
            <a:pPr algn="l"/>
            <a:r>
              <a:rPr err="1"/>
              <a:t>С. В. Мейен</a:t>
            </a:r>
            <a:r>
              <a:t>, 1982</a:t>
            </a:r>
          </a:p>
        </p:txBody>
      </p:sp>
      <p:sp>
        <p:nvSpPr>
          <p:cNvPr id="73731" name="Замещающий текст 73730"/>
          <p:cNvSpPr>
            <a:spLocks noGrp="1" noRot="1"/>
          </p:cNvSpPr>
          <p:nvPr>
            <p:ph type="body" sz="half" idx="1"/>
          </p:nvPr>
        </p:nvSpPr>
        <p:spPr>
          <a:xfrm>
            <a:off x="118110" y="1010920"/>
            <a:ext cx="5927090" cy="4351655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x-none" sz="2800"/>
              <a:t>«Эта изменчивость (</a:t>
            </a:r>
            <a:r>
              <a:rPr sz="2800" i="1"/>
              <a:t>время</a:t>
            </a:r>
            <a:r>
              <a:rPr lang="en-US" altLang="x-none" sz="2800"/>
              <a:t>)</a:t>
            </a:r>
            <a:r>
              <a:rPr sz="2800"/>
              <a:t> в одних случаях фиксируется непосредственно: разные состояния одного и того же индивида проецируются наблюдателем на его собственную изменчивость, которую можно назвать “психологическим временем” (или “временем наблюдателя”). В других случаях место наблюдателя занимает какой-нибудь прибор». </a:t>
            </a:r>
            <a:endParaRPr sz="2800"/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65545" y="95250"/>
            <a:ext cx="2802255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7345" y="160655"/>
            <a:ext cx="8375650" cy="1143000"/>
          </a:xfrm>
        </p:spPr>
        <p:txBody>
          <a:bodyPr/>
          <a:p>
            <a:r>
              <a:rPr lang="ru-RU" altLang="en-US"/>
              <a:t>Популярные книги С. В. Мейена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11300" y="1693545"/>
            <a:ext cx="3475990" cy="511429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3335" y="1693545"/>
            <a:ext cx="3286125" cy="51403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0800"/>
            <a:ext cx="7772400" cy="1143000"/>
          </a:xfrm>
        </p:spPr>
        <p:txBody>
          <a:bodyPr/>
          <a:p>
            <a:r>
              <a:rPr lang="ru-RU" altLang="en-US"/>
              <a:t>Два типа датировок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2196465"/>
            <a:ext cx="3808476" cy="4114800"/>
          </a:xfrm>
        </p:spPr>
        <p:txBody>
          <a:bodyPr/>
          <a:p>
            <a:r>
              <a:rPr lang="ru-RU" altLang="en-US"/>
              <a:t>Абсолютная датировка</a:t>
            </a:r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9470" y="2196465"/>
            <a:ext cx="4302125" cy="4114800"/>
          </a:xfrm>
        </p:spPr>
        <p:txBody>
          <a:bodyPr/>
          <a:p>
            <a:r>
              <a:rPr lang="ru-RU" altLang="en-US"/>
              <a:t>Относительная датировка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20370" y="1080135"/>
            <a:ext cx="8037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Датировка - определение положения объекта в хронополиморфизме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325"/>
            <a:ext cx="7772400" cy="1143000"/>
          </a:xfrm>
        </p:spPr>
        <p:txBody>
          <a:bodyPr/>
          <a:p>
            <a:r>
              <a:rPr lang="ru-RU" altLang="en-US"/>
              <a:t>Термины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11250"/>
            <a:ext cx="7772400" cy="4114800"/>
          </a:xfrm>
        </p:spPr>
        <p:txBody>
          <a:bodyPr/>
          <a:p>
            <a:r>
              <a:rPr lang="ru-RU" altLang="en-US"/>
              <a:t>Сообщество</a:t>
            </a:r>
            <a:endParaRPr lang="ru-RU" altLang="en-US"/>
          </a:p>
          <a:p>
            <a:r>
              <a:rPr lang="ru-RU" altLang="en-US"/>
              <a:t>Биоценоз</a:t>
            </a:r>
            <a:endParaRPr lang="ru-RU" altLang="en-US"/>
          </a:p>
          <a:p>
            <a:r>
              <a:rPr lang="ru-RU" altLang="en-US"/>
              <a:t>Биогеоценоз</a:t>
            </a:r>
            <a:endParaRPr lang="ru-RU" altLang="en-US"/>
          </a:p>
          <a:p>
            <a:r>
              <a:rPr lang="ru-RU" altLang="en-US"/>
              <a:t>Экосистема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"/>
            <a:ext cx="7772400" cy="1143000"/>
          </a:xfrm>
        </p:spPr>
        <p:txBody>
          <a:bodyPr/>
          <a:p>
            <a:r>
              <a:rPr lang="ru-RU" altLang="en-US"/>
              <a:t>Три типа объектов в отношении времени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29245" cy="4114800"/>
          </a:xfrm>
        </p:spPr>
        <p:txBody>
          <a:bodyPr/>
          <a:p>
            <a:r>
              <a:rPr lang="ru-RU" altLang="en-US"/>
              <a:t>Темподесиненты</a:t>
            </a:r>
            <a:endParaRPr lang="ru-RU" altLang="en-US"/>
          </a:p>
          <a:p>
            <a:r>
              <a:rPr lang="ru-RU" altLang="en-US"/>
              <a:t>Темпосепараторы</a:t>
            </a:r>
            <a:endParaRPr lang="ru-RU" altLang="en-US"/>
          </a:p>
          <a:p>
            <a:r>
              <a:rPr lang="ru-RU" altLang="en-US"/>
              <a:t>Темпофиксаторы</a:t>
            </a:r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Заголовок 69633"/>
          <p:cNvSpPr>
            <a:spLocks noGrp="1" noRot="1"/>
          </p:cNvSpPr>
          <p:nvPr>
            <p:ph type="title"/>
          </p:nvPr>
        </p:nvSpPr>
        <p:spPr>
          <a:xfrm>
            <a:off x="250825" y="0"/>
            <a:ext cx="8591550" cy="1052513"/>
          </a:xfrm>
        </p:spPr>
        <p:txBody>
          <a:bodyPr anchor="ctr"/>
          <a:p>
            <a:r>
              <a:rPr sz="4000" err="1"/>
              <a:t>Методы описания сукцессионных</a:t>
            </a:r>
            <a:r>
              <a:rPr sz="4000"/>
              <a:t> изменений</a:t>
            </a:r>
            <a:endParaRPr sz="4000"/>
          </a:p>
        </p:txBody>
      </p:sp>
      <p:sp>
        <p:nvSpPr>
          <p:cNvPr id="69635" name="Замещающий текст 69634"/>
          <p:cNvSpPr>
            <a:spLocks noGrp="1" noRot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p>
            <a:pPr>
              <a:buClr>
                <a:schemeClr val="hlink"/>
              </a:buClr>
              <a:buSzPct val="80000"/>
              <a:buFont typeface="Arial" panose="020B0604020202020204" pitchFamily="34" charset="0"/>
            </a:pPr>
            <a:r>
              <a:rPr sz="2800" err="1"/>
              <a:t>Прямое наблюдение (мониторнинг</a:t>
            </a:r>
            <a:r>
              <a:rPr sz="2800"/>
              <a:t>).</a:t>
            </a:r>
            <a:endParaRPr sz="2800"/>
          </a:p>
          <a:p>
            <a:pPr>
              <a:buClr>
                <a:schemeClr val="hlink"/>
              </a:buClr>
              <a:buSzPct val="80000"/>
              <a:buFont typeface="Arial" panose="020B0604020202020204" pitchFamily="34" charset="0"/>
            </a:pPr>
            <a:endParaRPr sz="2800"/>
          </a:p>
          <a:p>
            <a:pPr>
              <a:buClr>
                <a:schemeClr val="hlink"/>
              </a:buClr>
              <a:buSzPct val="80000"/>
              <a:buFont typeface="Arial" panose="020B0604020202020204" pitchFamily="34" charset="0"/>
            </a:pPr>
            <a:endParaRPr sz="2800"/>
          </a:p>
          <a:p>
            <a:pPr>
              <a:buClr>
                <a:schemeClr val="hlink"/>
              </a:buClr>
              <a:buSzPct val="80000"/>
              <a:buFont typeface="Arial" panose="020B0604020202020204" pitchFamily="34" charset="0"/>
            </a:pPr>
            <a:endParaRPr sz="2800"/>
          </a:p>
          <a:p>
            <a:pPr>
              <a:buClr>
                <a:schemeClr val="hlink"/>
              </a:buClr>
              <a:buSzPct val="80000"/>
              <a:buFont typeface="Arial" panose="020B0604020202020204" pitchFamily="34" charset="0"/>
            </a:pPr>
            <a:endParaRPr sz="2800"/>
          </a:p>
        </p:txBody>
      </p:sp>
      <p:pic>
        <p:nvPicPr>
          <p:cNvPr id="69636" name="Замещающее содержимое 6963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219700" y="1125538"/>
            <a:ext cx="3362325" cy="5300662"/>
          </a:xfrm>
        </p:spPr>
      </p:pic>
      <p:sp>
        <p:nvSpPr>
          <p:cNvPr id="69638" name="Прямоугольник 69637"/>
          <p:cNvSpPr/>
          <p:nvPr/>
        </p:nvSpPr>
        <p:spPr>
          <a:xfrm>
            <a:off x="395288" y="4803775"/>
            <a:ext cx="4132262" cy="16160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sz="2000">
                <a:latin typeface="Tahoma" panose="020B0604030504040204" pitchFamily="34" charset="0"/>
              </a:rPr>
              <a:t>Динамика видового разнообразия на о. Кракатау после полного уничтожения флоры и фауны вулканическим </a:t>
            </a:r>
            <a:br>
              <a:rPr sz="2000">
                <a:latin typeface="Tahoma" panose="020B0604030504040204" pitchFamily="34" charset="0"/>
              </a:rPr>
            </a:br>
            <a:r>
              <a:rPr sz="2000">
                <a:latin typeface="Tahoma" panose="020B0604030504040204" pitchFamily="34" charset="0"/>
              </a:rPr>
              <a:t>взрывом в 1893 г. </a:t>
            </a:r>
            <a:endParaRPr sz="200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  <p:bldP spid="696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80" name="Прямоугольник 75779"/>
          <p:cNvSpPr>
            <a:spLocks noRot="1"/>
          </p:cNvSpPr>
          <p:nvPr/>
        </p:nvSpPr>
        <p:spPr>
          <a:xfrm>
            <a:off x="250825" y="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lvl="0"/>
            <a:r>
              <a:rPr sz="4000" err="1"/>
              <a:t>Методы описания сукцессионных</a:t>
            </a:r>
            <a:r>
              <a:rPr sz="4000"/>
              <a:t> изменений</a:t>
            </a:r>
            <a:endParaRPr sz="4000"/>
          </a:p>
        </p:txBody>
      </p:sp>
      <p:sp>
        <p:nvSpPr>
          <p:cNvPr id="75781" name="Прямоугольник 75780"/>
          <p:cNvSpPr>
            <a:spLocks noRot="1"/>
          </p:cNvSpPr>
          <p:nvPr/>
        </p:nvSpPr>
        <p:spPr>
          <a:xfrm>
            <a:off x="59055" y="1299210"/>
            <a:ext cx="9037955" cy="965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80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anose="020B0604020202020204" pitchFamily="34" charset="0"/>
              <a:buChar char="§"/>
              <a:defRPr sz="24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anose="020B0604020202020204" pitchFamily="34" charset="0"/>
              <a:buChar char="§"/>
              <a:defRPr sz="1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1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5pPr>
          </a:lstStyle>
          <a:p>
            <a:pPr lvl="0"/>
            <a:r>
              <a:rPr sz="2400"/>
              <a:t>Реконструкция сукцессии по пространственной структуре сообщества.</a:t>
            </a:r>
            <a:endParaRPr sz="2400"/>
          </a:p>
          <a:p>
            <a:pPr lvl="0"/>
            <a:endParaRPr sz="2400"/>
          </a:p>
          <a:p>
            <a:pPr lvl="0"/>
            <a:endParaRPr sz="2400"/>
          </a:p>
          <a:p>
            <a:pPr lvl="0"/>
            <a:endParaRPr sz="2400"/>
          </a:p>
        </p:txBody>
      </p:sp>
      <p:pic>
        <p:nvPicPr>
          <p:cNvPr id="75782" name="Замещающее содержимое 7578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2788285" y="2094230"/>
            <a:ext cx="6308725" cy="473519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6" name="Прямоугольник 187395"/>
          <p:cNvSpPr>
            <a:spLocks noRot="1"/>
          </p:cNvSpPr>
          <p:nvPr/>
        </p:nvSpPr>
        <p:spPr>
          <a:xfrm>
            <a:off x="250825" y="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lvl="0"/>
            <a:r>
              <a:rPr sz="3200" err="1"/>
              <a:t>Методы описания сукцессионных</a:t>
            </a:r>
            <a:r>
              <a:rPr sz="3200"/>
              <a:t> изменений</a:t>
            </a:r>
            <a:endParaRPr sz="3200"/>
          </a:p>
        </p:txBody>
      </p:sp>
      <p:sp>
        <p:nvSpPr>
          <p:cNvPr id="187397" name="Прямоугольник 187396"/>
          <p:cNvSpPr>
            <a:spLocks noRot="1"/>
          </p:cNvSpPr>
          <p:nvPr/>
        </p:nvSpPr>
        <p:spPr>
          <a:xfrm>
            <a:off x="0" y="1268413"/>
            <a:ext cx="9144000" cy="20875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80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anose="020B0604020202020204" pitchFamily="34" charset="0"/>
              <a:buChar char="§"/>
              <a:defRPr sz="24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anose="020B0604020202020204" pitchFamily="34" charset="0"/>
              <a:buChar char="§"/>
              <a:defRPr sz="1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1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defRPr>
            </a:lvl5pPr>
          </a:lstStyle>
          <a:p>
            <a:pPr lvl="0" algn="r"/>
            <a:r>
              <a:rPr sz="2000"/>
              <a:t>Реконструкция на основе</a:t>
            </a:r>
            <a:endParaRPr sz="2000"/>
          </a:p>
          <a:p>
            <a:pPr marL="0" lvl="0" indent="0" algn="r">
              <a:buNone/>
            </a:pPr>
            <a:r>
              <a:rPr sz="2000"/>
              <a:t>следов и останков организмов. </a:t>
            </a:r>
            <a:endParaRPr sz="2000"/>
          </a:p>
          <a:p>
            <a:pPr lvl="0"/>
            <a:endParaRPr sz="2000"/>
          </a:p>
          <a:p>
            <a:pPr lvl="0"/>
            <a:endParaRPr sz="2000"/>
          </a:p>
          <a:p>
            <a:pPr lvl="0"/>
            <a:endParaRPr sz="1000"/>
          </a:p>
          <a:p>
            <a:pPr lvl="0"/>
            <a:endParaRPr sz="1000"/>
          </a:p>
        </p:txBody>
      </p:sp>
      <p:pic>
        <p:nvPicPr>
          <p:cNvPr id="187399" name="Изображение 187398" descr="IMG_80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1275" y="2889250"/>
            <a:ext cx="5292725" cy="396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400" name="Изображение 187399" descr="IMG_3764"/>
          <p:cNvPicPr>
            <a:picLocks noChangeAspect="1"/>
          </p:cNvPicPr>
          <p:nvPr/>
        </p:nvPicPr>
        <p:blipFill>
          <a:blip r:embed="rId2"/>
          <a:srcRect l="20457" r="19240"/>
          <a:stretch>
            <a:fillRect/>
          </a:stretch>
        </p:blipFill>
        <p:spPr>
          <a:xfrm>
            <a:off x="2411413" y="1125538"/>
            <a:ext cx="2592387" cy="5732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401" name="Изображение 187400" descr="IMG_3765"/>
          <p:cNvPicPr>
            <a:picLocks noChangeAspect="1"/>
          </p:cNvPicPr>
          <p:nvPr/>
        </p:nvPicPr>
        <p:blipFill>
          <a:blip r:embed="rId3"/>
          <a:srcRect l="19246" r="25453"/>
          <a:stretch>
            <a:fillRect/>
          </a:stretch>
        </p:blipFill>
        <p:spPr>
          <a:xfrm>
            <a:off x="0" y="1125538"/>
            <a:ext cx="2376488" cy="5732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Заголовок 81921"/>
          <p:cNvSpPr>
            <a:spLocks noGrp="1" noRot="1"/>
          </p:cNvSpPr>
          <p:nvPr/>
        </p:nvSpPr>
        <p:spPr>
          <a:xfrm>
            <a:off x="768350" y="198310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Закономерности с</a:t>
            </a:r>
            <a:r>
              <a:t>укцессий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4115" y="1684020"/>
            <a:ext cx="3263900" cy="472376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05" y="1684020"/>
            <a:ext cx="3082290" cy="4734560"/>
          </a:xfrm>
          <a:prstGeom prst="rect">
            <a:avLst/>
          </a:prstGeom>
        </p:spPr>
      </p:pic>
      <p:sp>
        <p:nvSpPr>
          <p:cNvPr id="81922" name="Заголовок 81921"/>
          <p:cNvSpPr>
            <a:spLocks noGrp="1" noRot="1"/>
          </p:cNvSpPr>
          <p:nvPr/>
        </p:nvSpPr>
        <p:spPr>
          <a:xfrm>
            <a:off x="685800" y="151765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Станислав Михайлович Разумовский</a:t>
            </a: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Заголовок 81921"/>
          <p:cNvSpPr>
            <a:spLocks noGrp="1" noRot="1"/>
          </p:cNvSpPr>
          <p:nvPr/>
        </p:nvSpPr>
        <p:spPr>
          <a:xfrm>
            <a:off x="35560" y="151765"/>
            <a:ext cx="304927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/>
              <a:t>Леонтий </a:t>
            </a:r>
            <a:endParaRPr lang="ru-RU" sz="2800"/>
          </a:p>
          <a:p>
            <a:r>
              <a:rPr lang="ru-RU" sz="2800"/>
              <a:t>Григорьевич </a:t>
            </a:r>
            <a:endParaRPr lang="ru-RU" sz="2800"/>
          </a:p>
          <a:p>
            <a:r>
              <a:rPr lang="ru-RU" sz="2800"/>
              <a:t>Раменский </a:t>
            </a:r>
            <a:endParaRPr lang="ru-RU" sz="280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1908810"/>
            <a:ext cx="2807970" cy="4284345"/>
          </a:xfrm>
          <a:prstGeom prst="rect">
            <a:avLst/>
          </a:prstGeom>
        </p:spPr>
      </p:pic>
      <p:sp>
        <p:nvSpPr>
          <p:cNvPr id="3" name="Заголовок 81921"/>
          <p:cNvSpPr>
            <a:spLocks noGrp="1" noRot="1"/>
          </p:cNvSpPr>
          <p:nvPr/>
        </p:nvSpPr>
        <p:spPr>
          <a:xfrm>
            <a:off x="5947410" y="151765"/>
            <a:ext cx="304927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/>
              <a:t>Henry Allan Gleason</a:t>
            </a:r>
            <a:endParaRPr lang="ru-RU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435" y="1908810"/>
            <a:ext cx="3484245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Заголовок 81921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t>Классификация сукцессий</a:t>
            </a:r>
          </a:p>
        </p:txBody>
      </p:sp>
      <p:sp>
        <p:nvSpPr>
          <p:cNvPr id="81923" name="Замещающий текст 81922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rPr err="1"/>
              <a:t>Аллогенные</a:t>
            </a:r>
            <a:r>
              <a:t> (экзогенные) и эндогенные сукцессии</a:t>
            </a:r>
          </a:p>
          <a:p>
            <a:r>
              <a:t>Естественные и антропогенные сукцессии</a:t>
            </a:r>
          </a:p>
          <a:p>
            <a:r>
              <a:t>Первичные и вторичные сукцессии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4" name="Заголовок 92163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kern="1200" baseline="0">
                <a:latin typeface="Tahoma" panose="020B0604030504040204" pitchFamily="34" charset="0"/>
              </a:rPr>
              <a:t>Первичные сукцессии</a:t>
            </a:r>
            <a:endParaRPr kern="1200" baseline="0">
              <a:latin typeface="Tahoma" panose="020B0604030504040204" pitchFamily="34" charset="0"/>
            </a:endParaRPr>
          </a:p>
        </p:txBody>
      </p:sp>
      <p:sp>
        <p:nvSpPr>
          <p:cNvPr id="92165" name="Подзаголовок 92164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4" name="Изображение 542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623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280" name="Группа 54279"/>
          <p:cNvGrpSpPr/>
          <p:nvPr/>
        </p:nvGrpSpPr>
        <p:grpSpPr>
          <a:xfrm>
            <a:off x="468313" y="1700213"/>
            <a:ext cx="4391025" cy="2160587"/>
            <a:chOff x="295" y="1071"/>
            <a:chExt cx="2766" cy="1361"/>
          </a:xfrm>
        </p:grpSpPr>
        <p:sp>
          <p:nvSpPr>
            <p:cNvPr id="54275" name="Текстовое поле 54274"/>
            <p:cNvSpPr txBox="1"/>
            <p:nvPr/>
          </p:nvSpPr>
          <p:spPr>
            <a:xfrm>
              <a:off x="295" y="1071"/>
              <a:ext cx="2313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000" b="1">
                  <a:solidFill>
                    <a:schemeClr val="bg1"/>
                  </a:solidFill>
                  <a:latin typeface="Tahoma" panose="020B0604030504040204" pitchFamily="34" charset="0"/>
                </a:rPr>
                <a:t>Серийные сообщества</a:t>
              </a:r>
              <a:endParaRPr sz="2000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4276" name="Прямое соединение 54275"/>
            <p:cNvSpPr/>
            <p:nvPr/>
          </p:nvSpPr>
          <p:spPr>
            <a:xfrm flipH="1">
              <a:off x="748" y="1344"/>
              <a:ext cx="272" cy="1088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4277" name="Прямое соединение 54276"/>
            <p:cNvSpPr/>
            <p:nvPr/>
          </p:nvSpPr>
          <p:spPr>
            <a:xfrm>
              <a:off x="1020" y="1344"/>
              <a:ext cx="726" cy="907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4278" name="Прямое соединение 54277"/>
            <p:cNvSpPr/>
            <p:nvPr/>
          </p:nvSpPr>
          <p:spPr>
            <a:xfrm>
              <a:off x="1020" y="1344"/>
              <a:ext cx="1452" cy="816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4279" name="Прямое соединение 54278"/>
            <p:cNvSpPr/>
            <p:nvPr/>
          </p:nvSpPr>
          <p:spPr>
            <a:xfrm>
              <a:off x="1020" y="1344"/>
              <a:ext cx="2041" cy="498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80" name="Заголовок 50179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kern="1200" baseline="0">
                <a:latin typeface="Tahoma" panose="020B0604030504040204" pitchFamily="34" charset="0"/>
              </a:rPr>
              <a:t>Уровни динамики </a:t>
            </a:r>
            <a:r>
              <a:rPr lang="ru-RU" kern="1200" baseline="0">
                <a:latin typeface="Tahoma" panose="020B0604030504040204" pitchFamily="34" charset="0"/>
              </a:rPr>
              <a:t>сообществ</a:t>
            </a:r>
            <a:endParaRPr lang="ru-RU" kern="1200" baseline="0">
              <a:latin typeface="Tahoma" panose="020B0604030504040204" pitchFamily="34" charset="0"/>
            </a:endParaRPr>
          </a:p>
        </p:txBody>
      </p:sp>
      <p:sp>
        <p:nvSpPr>
          <p:cNvPr id="50181" name="Подзаголовок 50180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4" name="Изображение 972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549275"/>
            <a:ext cx="8045450" cy="563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80" name="Изображение 1013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70" y="21590"/>
            <a:ext cx="7585710" cy="6815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236" name="Изображение 95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4075" y="0"/>
            <a:ext cx="43497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8" name="Заголовок 103427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kern="1200" baseline="0">
                <a:latin typeface="Tahoma" panose="020B0604030504040204" pitchFamily="34" charset="0"/>
              </a:rPr>
              <a:t>Нарушения </a:t>
            </a:r>
            <a:endParaRPr kern="1200" baseline="0">
              <a:latin typeface="Tahoma" panose="020B0604030504040204" pitchFamily="34" charset="0"/>
            </a:endParaRPr>
          </a:p>
        </p:txBody>
      </p:sp>
      <p:sp>
        <p:nvSpPr>
          <p:cNvPr id="103429" name="Подзаголовок 103428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r>
              <a:rPr lang="en-US" altLang="x-none" kern="1200" baseline="0">
                <a:latin typeface="Tahoma" panose="020B0604030504040204" pitchFamily="34" charset="0"/>
              </a:rPr>
              <a:t>Disturbance</a:t>
            </a: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8" name="Заголовок 106497"/>
          <p:cNvSpPr>
            <a:spLocks noGrp="1" noRot="1"/>
          </p:cNvSpPr>
          <p:nvPr>
            <p:ph type="title"/>
          </p:nvPr>
        </p:nvSpPr>
        <p:spPr>
          <a:xfrm>
            <a:off x="301625" y="0"/>
            <a:ext cx="8540750" cy="692150"/>
          </a:xfrm>
        </p:spPr>
        <p:txBody>
          <a:bodyPr anchor="ctr"/>
          <a:p>
            <a:r>
              <a:rPr sz="4000"/>
              <a:t>Примеры нарушений</a:t>
            </a:r>
            <a:endParaRPr sz="4000"/>
          </a:p>
        </p:txBody>
      </p:sp>
      <p:pic>
        <p:nvPicPr>
          <p:cNvPr id="106503" name="Замещающее содержимое 106502"/>
          <p:cNvPicPr>
            <a:picLocks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4284663" y="620713"/>
            <a:ext cx="4859337" cy="3794125"/>
          </a:xfrm>
        </p:spPr>
      </p:pic>
      <p:pic>
        <p:nvPicPr>
          <p:cNvPr id="106505" name="Замещающее содержимое 106504"/>
          <p:cNvPicPr>
            <a:picLocks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3563938" y="3440113"/>
            <a:ext cx="5580062" cy="3417887"/>
          </a:xfrm>
        </p:spPr>
      </p:pic>
      <p:pic>
        <p:nvPicPr>
          <p:cNvPr id="106507" name="Изображение 106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3113"/>
            <a:ext cx="5508625" cy="361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508" name="Изображение 1065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713"/>
            <a:ext cx="55245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4403" name="Прямоугольник 144402"/>
          <p:cNvSpPr/>
          <p:nvPr/>
        </p:nvSpPr>
        <p:spPr>
          <a:xfrm>
            <a:off x="0" y="404813"/>
            <a:ext cx="9144000" cy="6453187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grpSp>
        <p:nvGrpSpPr>
          <p:cNvPr id="144388" name="Группа 144387"/>
          <p:cNvGrpSpPr/>
          <p:nvPr/>
        </p:nvGrpSpPr>
        <p:grpSpPr>
          <a:xfrm>
            <a:off x="1968500" y="1139825"/>
            <a:ext cx="6781800" cy="4343400"/>
            <a:chOff x="768" y="1248"/>
            <a:chExt cx="4272" cy="2736"/>
          </a:xfrm>
        </p:grpSpPr>
        <p:sp>
          <p:nvSpPr>
            <p:cNvPr id="144389" name="Прямое соединение 144388"/>
            <p:cNvSpPr/>
            <p:nvPr/>
          </p:nvSpPr>
          <p:spPr>
            <a:xfrm>
              <a:off x="768" y="1248"/>
              <a:ext cx="0" cy="2736"/>
            </a:xfrm>
            <a:prstGeom prst="line">
              <a:avLst/>
            </a:prstGeom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4390" name="Прямое соединение 144389"/>
            <p:cNvSpPr/>
            <p:nvPr/>
          </p:nvSpPr>
          <p:spPr>
            <a:xfrm>
              <a:off x="768" y="3984"/>
              <a:ext cx="4272" cy="0"/>
            </a:xfrm>
            <a:prstGeom prst="line">
              <a:avLst/>
            </a:prstGeom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4391" name="Текстовое поле 144390"/>
          <p:cNvSpPr txBox="1"/>
          <p:nvPr/>
        </p:nvSpPr>
        <p:spPr>
          <a:xfrm>
            <a:off x="2959100" y="5680075"/>
            <a:ext cx="4724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ru-RU" altLang="en-US" sz="3600">
                <a:solidFill>
                  <a:srgbClr val="003399"/>
                </a:solidFill>
                <a:latin typeface="Times"/>
              </a:rPr>
              <a:t>Частота</a:t>
            </a:r>
            <a:endParaRPr lang="en-US" altLang="en-US" sz="2400">
              <a:latin typeface="Times"/>
            </a:endParaRPr>
          </a:p>
        </p:txBody>
      </p:sp>
      <p:sp>
        <p:nvSpPr>
          <p:cNvPr id="144392" name="Текстовое поле 144391"/>
          <p:cNvSpPr txBox="1"/>
          <p:nvPr/>
        </p:nvSpPr>
        <p:spPr>
          <a:xfrm rot="-5400000">
            <a:off x="-912812" y="2874963"/>
            <a:ext cx="457517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600">
                <a:solidFill>
                  <a:srgbClr val="003399"/>
                </a:solidFill>
                <a:latin typeface="Times"/>
              </a:rPr>
              <a:t>Сила  воздействия</a:t>
            </a:r>
            <a:endParaRPr lang="en-US" altLang="en-US" sz="2400">
              <a:latin typeface="Times"/>
            </a:endParaRPr>
          </a:p>
        </p:txBody>
      </p:sp>
      <p:sp>
        <p:nvSpPr>
          <p:cNvPr id="144393" name="Текстовое поле 144392"/>
          <p:cNvSpPr txBox="1"/>
          <p:nvPr/>
        </p:nvSpPr>
        <p:spPr>
          <a:xfrm>
            <a:off x="6948488" y="4873625"/>
            <a:ext cx="2411412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rgbClr val="009999"/>
                </a:solidFill>
                <a:latin typeface="Times New Roman" panose="02020603050405020304" pitchFamily="18" charset="0"/>
              </a:rPr>
              <a:t>Ветровалы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44394" name="Текстовое поле 144393"/>
          <p:cNvSpPr txBox="1"/>
          <p:nvPr/>
        </p:nvSpPr>
        <p:spPr>
          <a:xfrm>
            <a:off x="5321300" y="4492625"/>
            <a:ext cx="17526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ice storm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144395" name="Текстовое поле 144394"/>
          <p:cNvSpPr txBox="1"/>
          <p:nvPr/>
        </p:nvSpPr>
        <p:spPr>
          <a:xfrm>
            <a:off x="6372225" y="4568825"/>
            <a:ext cx="201612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Пожары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44396" name="Текстовое поле 144395"/>
          <p:cNvSpPr txBox="1"/>
          <p:nvPr/>
        </p:nvSpPr>
        <p:spPr>
          <a:xfrm>
            <a:off x="3779838" y="3425825"/>
            <a:ext cx="25209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 err="1">
                <a:solidFill>
                  <a:schemeClr val="bg1"/>
                </a:solidFill>
                <a:latin typeface="Times New Roman" panose="02020603050405020304" pitchFamily="18" charset="0"/>
              </a:rPr>
              <a:t>Ол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е</a:t>
            </a:r>
            <a:r>
              <a:rPr lang="ru-RU" altLang="en-US" sz="3200" err="1">
                <a:solidFill>
                  <a:schemeClr val="bg1"/>
                </a:solidFill>
                <a:latin typeface="Times New Roman" panose="02020603050405020304" pitchFamily="18" charset="0"/>
              </a:rPr>
              <a:t>денения</a:t>
            </a:r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397" name="Текстовое поле 144396"/>
          <p:cNvSpPr txBox="1"/>
          <p:nvPr/>
        </p:nvSpPr>
        <p:spPr>
          <a:xfrm>
            <a:off x="3644900" y="2816225"/>
            <a:ext cx="2438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Вулканы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398" name="Текстовое поле 144397"/>
          <p:cNvSpPr txBox="1"/>
          <p:nvPr/>
        </p:nvSpPr>
        <p:spPr>
          <a:xfrm>
            <a:off x="2044700" y="1444625"/>
            <a:ext cx="3429000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rgbClr val="FF0000"/>
                </a:solidFill>
                <a:latin typeface="Times"/>
              </a:rPr>
              <a:t>Падение астероидов</a:t>
            </a:r>
            <a:endParaRPr lang="en-US" altLang="en-US" sz="320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44401" name="Текстовое поле 144400"/>
          <p:cNvSpPr txBox="1"/>
          <p:nvPr/>
        </p:nvSpPr>
        <p:spPr>
          <a:xfrm>
            <a:off x="6845300" y="3730625"/>
            <a:ext cx="1981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Ураганы</a:t>
            </a:r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05" name="Текстовое поле 144404"/>
          <p:cNvSpPr txBox="1"/>
          <p:nvPr/>
        </p:nvSpPr>
        <p:spPr>
          <a:xfrm>
            <a:off x="4643438" y="3860800"/>
            <a:ext cx="25209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Оп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о</a:t>
            </a:r>
            <a:r>
              <a:rPr lang="ru-RU" altLang="en-US" sz="3200" err="1">
                <a:solidFill>
                  <a:schemeClr val="bg1"/>
                </a:solidFill>
                <a:latin typeface="Times New Roman" panose="02020603050405020304" pitchFamily="18" charset="0"/>
              </a:rPr>
              <a:t>лзни</a:t>
            </a:r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406" name="Текстовое поле 144405"/>
          <p:cNvSpPr txBox="1"/>
          <p:nvPr/>
        </p:nvSpPr>
        <p:spPr>
          <a:xfrm>
            <a:off x="5867400" y="4221163"/>
            <a:ext cx="32766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ru-RU" altLang="en-US" sz="3200">
                <a:solidFill>
                  <a:srgbClr val="009999"/>
                </a:solidFill>
                <a:latin typeface="Times New Roman" panose="02020603050405020304" pitchFamily="18" charset="0"/>
              </a:rPr>
              <a:t>Трупы животных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5" grpId="0"/>
      <p:bldP spid="144396" grpId="0"/>
      <p:bldP spid="144397" grpId="0"/>
      <p:bldP spid="144398" grpId="0"/>
      <p:bldP spid="144401" grpId="0"/>
      <p:bldP spid="144405" grpId="0"/>
      <p:bldP spid="14440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0" name="Заголовок 119809"/>
          <p:cNvSpPr>
            <a:spLocks noGrp="1" noRot="1"/>
          </p:cNvSpPr>
          <p:nvPr>
            <p:ph type="title"/>
          </p:nvPr>
        </p:nvSpPr>
        <p:spPr>
          <a:xfrm>
            <a:off x="612140" y="96520"/>
            <a:ext cx="7772400" cy="1143000"/>
          </a:xfrm>
        </p:spPr>
        <p:txBody>
          <a:bodyPr anchor="ctr"/>
          <a:p>
            <a:r>
              <a:rPr sz="4000" err="1"/>
              <a:t>Пример начальных фаз демутационной</a:t>
            </a:r>
            <a:r>
              <a:rPr sz="4000"/>
              <a:t> серии</a:t>
            </a:r>
            <a:endParaRPr sz="4000"/>
          </a:p>
        </p:txBody>
      </p:sp>
      <p:pic>
        <p:nvPicPr>
          <p:cNvPr id="119812" name="Замещающее содержимое 11981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46100" y="1600200"/>
            <a:ext cx="3703638" cy="4498975"/>
          </a:xfrm>
        </p:spPr>
      </p:pic>
      <p:pic>
        <p:nvPicPr>
          <p:cNvPr id="119814" name="Замещающее содержимое 11981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45100" y="1600200"/>
            <a:ext cx="2998788" cy="449897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Заголовок 83969"/>
          <p:cNvSpPr>
            <a:spLocks noGrp="1" noRot="1"/>
          </p:cNvSpPr>
          <p:nvPr>
            <p:ph type="title"/>
          </p:nvPr>
        </p:nvSpPr>
        <p:spPr>
          <a:xfrm>
            <a:off x="685800" y="87630"/>
            <a:ext cx="7772400" cy="1143000"/>
          </a:xfrm>
        </p:spPr>
        <p:txBody>
          <a:bodyPr anchor="ctr"/>
          <a:p>
            <a:r>
              <a:rPr err="1"/>
              <a:t>Демутацонные</a:t>
            </a:r>
            <a:r>
              <a:t> серии</a:t>
            </a:r>
          </a:p>
        </p:txBody>
      </p:sp>
      <p:pic>
        <p:nvPicPr>
          <p:cNvPr id="83972" name="Замещающее содержимое 8397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2988" y="1341438"/>
            <a:ext cx="7291387" cy="449897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70" name="Заголовок 88069"/>
          <p:cNvSpPr>
            <a:spLocks noGrp="1" noRot="1"/>
          </p:cNvSpPr>
          <p:nvPr>
            <p:ph type="title"/>
          </p:nvPr>
        </p:nvSpPr>
        <p:spPr>
          <a:xfrm>
            <a:off x="685800" y="51435"/>
            <a:ext cx="7772400" cy="1143000"/>
          </a:xfrm>
        </p:spPr>
        <p:txBody>
          <a:bodyPr anchor="ctr"/>
          <a:p>
            <a:r>
              <a:rPr err="1"/>
              <a:t>Демутационные</a:t>
            </a:r>
            <a:r>
              <a:t> серии</a:t>
            </a:r>
          </a:p>
        </p:txBody>
      </p:sp>
      <p:pic>
        <p:nvPicPr>
          <p:cNvPr id="88069" name="Замещающее содержимое 8806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0195" y="1350328"/>
            <a:ext cx="6264275" cy="520541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2" name="Заголовок 58371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kern="1200" baseline="0">
                <a:latin typeface="Tahoma" panose="020B0604030504040204" pitchFamily="34" charset="0"/>
              </a:rPr>
              <a:t>Поему происходят сукцессии?</a:t>
            </a:r>
            <a:endParaRPr kern="1200" baseline="0">
              <a:latin typeface="Tahoma" panose="020B0604030504040204" pitchFamily="34" charset="0"/>
            </a:endParaRPr>
          </a:p>
        </p:txBody>
      </p:sp>
      <p:sp>
        <p:nvSpPr>
          <p:cNvPr id="58373" name="Подзаголовок 58372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r>
              <a:rPr kern="1200" baseline="0">
                <a:latin typeface="Tahoma" panose="020B0604030504040204" pitchFamily="34" charset="0"/>
              </a:rPr>
              <a:t>Механизмы изменений в сообществах</a:t>
            </a: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Заголовок 11265"/>
          <p:cNvSpPr>
            <a:spLocks noGrp="1" noRot="1"/>
          </p:cNvSpPr>
          <p:nvPr>
            <p:ph type="title"/>
          </p:nvPr>
        </p:nvSpPr>
        <p:spPr>
          <a:xfrm>
            <a:off x="721995" y="33655"/>
            <a:ext cx="7772400" cy="1143000"/>
          </a:xfrm>
        </p:spPr>
        <p:txBody>
          <a:bodyPr anchor="ctr"/>
          <a:p>
            <a:r>
              <a:t>Уровни динамики биоценозов</a:t>
            </a:r>
          </a:p>
        </p:txBody>
      </p:sp>
      <p:pic>
        <p:nvPicPr>
          <p:cNvPr id="11268" name="Замещающее содержимое 1126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2745" y="2182495"/>
            <a:ext cx="6057900" cy="4483100"/>
          </a:xfrm>
        </p:spPr>
      </p:pic>
      <p:sp>
        <p:nvSpPr>
          <p:cNvPr id="11270" name="Текстовое поле 11269"/>
          <p:cNvSpPr txBox="1"/>
          <p:nvPr/>
        </p:nvSpPr>
        <p:spPr>
          <a:xfrm>
            <a:off x="1042988" y="1412875"/>
            <a:ext cx="71294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600" err="1">
                <a:latin typeface="Tahoma" panose="020B0604030504040204" pitchFamily="34" charset="0"/>
              </a:rPr>
              <a:t>Суточая</a:t>
            </a:r>
            <a:r>
              <a:rPr sz="3600">
                <a:latin typeface="Tahoma" panose="020B0604030504040204" pitchFamily="34" charset="0"/>
              </a:rPr>
              <a:t> циклическая динамика</a:t>
            </a:r>
            <a:endParaRPr sz="36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Заголовок 62465"/>
          <p:cNvSpPr>
            <a:spLocks noGrp="1" noRot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 anchor="ctr"/>
          <a:p>
            <a:r>
              <a:rPr err="1"/>
              <a:t>Механизмы сукцесии</a:t>
            </a:r>
            <a:endParaRPr err="1"/>
          </a:p>
        </p:txBody>
      </p:sp>
      <p:sp>
        <p:nvSpPr>
          <p:cNvPr id="62467" name="Замещающий текст 62466"/>
          <p:cNvSpPr>
            <a:spLocks noGrp="1" noRot="1"/>
          </p:cNvSpPr>
          <p:nvPr>
            <p:ph type="body" idx="1"/>
          </p:nvPr>
        </p:nvSpPr>
        <p:spPr>
          <a:xfrm>
            <a:off x="0" y="1268413"/>
            <a:ext cx="9144000" cy="5329237"/>
          </a:xfrm>
        </p:spPr>
        <p:txBody>
          <a:bodyPr/>
          <a:p>
            <a:pPr>
              <a:lnSpc>
                <a:spcPct val="80000"/>
              </a:lnSpc>
            </a:pPr>
            <a:r>
              <a:rPr lang="en-US" altLang="x-none" sz="2800"/>
              <a:t>Механизмы «облегчения». </a:t>
            </a:r>
            <a:r>
              <a:rPr sz="2800" dirty="0"/>
              <a:t>Пионерные</a:t>
            </a:r>
            <a:r>
              <a:rPr sz="2800" err="1"/>
              <a:t> виды облегчают вселение позднесукцессионных</a:t>
            </a:r>
            <a:r>
              <a:rPr sz="2800"/>
              <a:t> организмов.</a:t>
            </a:r>
            <a:endParaRPr sz="2800"/>
          </a:p>
          <a:p>
            <a:pPr>
              <a:lnSpc>
                <a:spcPct val="80000"/>
              </a:lnSpc>
            </a:pPr>
            <a:r>
              <a:rPr sz="2800"/>
              <a:t>Механизмы «толерантности». Все виды организмов способны заселять ту или иную территорию более или менее одновременно, но их «расцвет» происходит по мере изменения среды, в которой формируется сообществ и по мере изменения условий конкурентных взаимоотношений между членами сообщества.</a:t>
            </a:r>
            <a:endParaRPr sz="2800"/>
          </a:p>
          <a:p>
            <a:pPr>
              <a:lnSpc>
                <a:spcPct val="80000"/>
              </a:lnSpc>
            </a:pPr>
            <a:r>
              <a:rPr sz="2800"/>
              <a:t>Механизмы «ингибирования». Организмы сообщества, сформировавшегося на той или иной стадии сукцессии, могут предотвращать формирование сообщества следующей стадии.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char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charRg st="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charRg st="90" end="3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charRg st="90" end="3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charRg st="375" end="5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charRg st="375" end="5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4" name="Заголовок 110593"/>
          <p:cNvSpPr>
            <a:spLocks noGrp="1" noRot="1"/>
          </p:cNvSpPr>
          <p:nvPr>
            <p:ph type="title"/>
          </p:nvPr>
        </p:nvSpPr>
        <p:spPr>
          <a:xfrm>
            <a:off x="686435" y="78105"/>
            <a:ext cx="7772400" cy="1143000"/>
          </a:xfrm>
        </p:spPr>
        <p:txBody>
          <a:bodyPr anchor="ctr"/>
          <a:p>
            <a:r>
              <a:rPr sz="4000"/>
              <a:t>Пример действия модели облегчения</a:t>
            </a:r>
            <a:endParaRPr sz="4000"/>
          </a:p>
        </p:txBody>
      </p:sp>
      <p:pic>
        <p:nvPicPr>
          <p:cNvPr id="110596" name="Замещающее содержимое 11059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288" y="1601788"/>
            <a:ext cx="8353425" cy="525621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0292" name="Заголовок 140291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sz="4800" kern="1200" baseline="0">
                <a:latin typeface="Tahoma" panose="020B0604030504040204" pitchFamily="34" charset="0"/>
              </a:rPr>
              <a:t>Пример действия механизма ингибирования</a:t>
            </a:r>
            <a:endParaRPr sz="4800" kern="1200" baseline="0">
              <a:latin typeface="Tahoma" panose="020B0604030504040204" pitchFamily="34" charset="0"/>
            </a:endParaRPr>
          </a:p>
        </p:txBody>
      </p:sp>
      <p:sp>
        <p:nvSpPr>
          <p:cNvPr id="140302" name="Подзаголовок 140301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6441" name="Группа 146440"/>
          <p:cNvGrpSpPr/>
          <p:nvPr/>
        </p:nvGrpSpPr>
        <p:grpSpPr>
          <a:xfrm>
            <a:off x="2195513" y="333375"/>
            <a:ext cx="4968875" cy="6524625"/>
            <a:chOff x="567" y="0"/>
            <a:chExt cx="3220" cy="4320"/>
          </a:xfrm>
        </p:grpSpPr>
        <p:sp>
          <p:nvSpPr>
            <p:cNvPr id="146440" name="Прямоугольник 146439"/>
            <p:cNvSpPr/>
            <p:nvPr/>
          </p:nvSpPr>
          <p:spPr>
            <a:xfrm>
              <a:off x="567" y="0"/>
              <a:ext cx="3220" cy="4320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pic>
          <p:nvPicPr>
            <p:cNvPr id="146436" name="Изображение 146435"/>
            <p:cNvPicPr>
              <a:picLocks noChangeAspect="1"/>
            </p:cNvPicPr>
            <p:nvPr/>
          </p:nvPicPr>
          <p:blipFill>
            <a:blip r:embed="rId1"/>
            <a:srcRect r="4224"/>
            <a:stretch>
              <a:fillRect/>
            </a:stretch>
          </p:blipFill>
          <p:spPr>
            <a:xfrm>
              <a:off x="1066" y="2523"/>
              <a:ext cx="2086" cy="1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6438" name="Изображение 146437"/>
            <p:cNvPicPr>
              <a:picLocks noChangeAspect="1"/>
            </p:cNvPicPr>
            <p:nvPr/>
          </p:nvPicPr>
          <p:blipFill>
            <a:blip r:embed="rId2"/>
            <a:srcRect r="4408"/>
            <a:stretch>
              <a:fillRect/>
            </a:stretch>
          </p:blipFill>
          <p:spPr>
            <a:xfrm>
              <a:off x="1066" y="1162"/>
              <a:ext cx="1995" cy="13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6439" name="Изображение 146438"/>
            <p:cNvPicPr>
              <a:picLocks noChangeAspect="1"/>
            </p:cNvPicPr>
            <p:nvPr/>
          </p:nvPicPr>
          <p:blipFill>
            <a:blip r:embed="rId3"/>
            <a:srcRect r="2110"/>
            <a:stretch>
              <a:fillRect/>
            </a:stretch>
          </p:blipFill>
          <p:spPr>
            <a:xfrm>
              <a:off x="1111" y="0"/>
              <a:ext cx="2087" cy="11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7938" name="Группа 167937"/>
          <p:cNvGrpSpPr/>
          <p:nvPr/>
        </p:nvGrpSpPr>
        <p:grpSpPr>
          <a:xfrm>
            <a:off x="2195513" y="333375"/>
            <a:ext cx="4968875" cy="6524625"/>
            <a:chOff x="567" y="0"/>
            <a:chExt cx="3220" cy="4320"/>
          </a:xfrm>
        </p:grpSpPr>
        <p:sp>
          <p:nvSpPr>
            <p:cNvPr id="167939" name="Прямоугольник 167938"/>
            <p:cNvSpPr/>
            <p:nvPr/>
          </p:nvSpPr>
          <p:spPr>
            <a:xfrm>
              <a:off x="567" y="0"/>
              <a:ext cx="3220" cy="4320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pic>
          <p:nvPicPr>
            <p:cNvPr id="167940" name="Изображение 167939"/>
            <p:cNvPicPr>
              <a:picLocks noChangeAspect="1"/>
            </p:cNvPicPr>
            <p:nvPr/>
          </p:nvPicPr>
          <p:blipFill>
            <a:blip r:embed="rId1"/>
            <a:srcRect r="4224"/>
            <a:stretch>
              <a:fillRect/>
            </a:stretch>
          </p:blipFill>
          <p:spPr>
            <a:xfrm>
              <a:off x="1066" y="2523"/>
              <a:ext cx="2086" cy="1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7941" name="Изображение 167940"/>
            <p:cNvPicPr>
              <a:picLocks noChangeAspect="1"/>
            </p:cNvPicPr>
            <p:nvPr/>
          </p:nvPicPr>
          <p:blipFill>
            <a:blip r:embed="rId2"/>
            <a:srcRect r="4408"/>
            <a:stretch>
              <a:fillRect/>
            </a:stretch>
          </p:blipFill>
          <p:spPr>
            <a:xfrm>
              <a:off x="1066" y="1162"/>
              <a:ext cx="1995" cy="13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7942" name="Изображение 167941"/>
            <p:cNvPicPr>
              <a:picLocks noChangeAspect="1"/>
            </p:cNvPicPr>
            <p:nvPr/>
          </p:nvPicPr>
          <p:blipFill>
            <a:blip r:embed="rId3"/>
            <a:srcRect r="2110"/>
            <a:stretch>
              <a:fillRect/>
            </a:stretch>
          </p:blipFill>
          <p:spPr>
            <a:xfrm>
              <a:off x="1111" y="0"/>
              <a:ext cx="2087" cy="11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7943" name="Прямоугольник 167942"/>
          <p:cNvSpPr/>
          <p:nvPr/>
        </p:nvSpPr>
        <p:spPr>
          <a:xfrm>
            <a:off x="2051050" y="260350"/>
            <a:ext cx="5257800" cy="6597650"/>
          </a:xfrm>
          <a:prstGeom prst="rect">
            <a:avLst/>
          </a:prstGeom>
          <a:solidFill>
            <a:srgbClr val="5F5F5F">
              <a:alpha val="82001"/>
            </a:srgb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167944" name="Прямоугольник 167943"/>
          <p:cNvSpPr/>
          <p:nvPr/>
        </p:nvSpPr>
        <p:spPr>
          <a:xfrm>
            <a:off x="3276600" y="1916113"/>
            <a:ext cx="2376488" cy="14398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latin typeface="Tahoma" panose="020B0604030504040204" pitchFamily="34" charset="0"/>
              </a:rPr>
              <a:t>Сообщество </a:t>
            </a:r>
            <a:endParaRPr>
              <a:latin typeface="Tahoma" panose="020B0604030504040204" pitchFamily="34" charset="0"/>
            </a:endParaRPr>
          </a:p>
          <a:p>
            <a:pPr algn="ctr"/>
            <a:r>
              <a:rPr>
                <a:latin typeface="Tahoma" panose="020B0604030504040204" pitchFamily="34" charset="0"/>
              </a:rPr>
              <a:t>Плотных поселений</a:t>
            </a:r>
            <a:endParaRPr>
              <a:latin typeface="Tahoma" panose="020B0604030504040204" pitchFamily="34" charset="0"/>
            </a:endParaRPr>
          </a:p>
          <a:p>
            <a:pPr algn="ctr"/>
            <a:r>
              <a:rPr>
                <a:latin typeface="Tahoma" panose="020B0604030504040204" pitchFamily="34" charset="0"/>
              </a:rPr>
              <a:t> мидий</a:t>
            </a:r>
            <a:endParaRPr>
              <a:latin typeface="Tahoma" panose="020B0604030504040204" pitchFamily="34" charset="0"/>
            </a:endParaRPr>
          </a:p>
        </p:txBody>
      </p:sp>
      <p:sp>
        <p:nvSpPr>
          <p:cNvPr id="167945" name="Прямоугольник 167944"/>
          <p:cNvSpPr/>
          <p:nvPr/>
        </p:nvSpPr>
        <p:spPr>
          <a:xfrm>
            <a:off x="6516688" y="1916113"/>
            <a:ext cx="2376487" cy="14398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latin typeface="Tahoma" panose="020B0604030504040204" pitchFamily="34" charset="0"/>
              </a:rPr>
              <a:t>Заросли </a:t>
            </a:r>
            <a:endParaRPr>
              <a:latin typeface="Tahoma" panose="020B0604030504040204" pitchFamily="34" charset="0"/>
            </a:endParaRPr>
          </a:p>
          <a:p>
            <a:pPr algn="ctr"/>
            <a:r>
              <a:rPr err="1">
                <a:latin typeface="Tahoma" panose="020B0604030504040204" pitchFamily="34" charset="0"/>
              </a:rPr>
              <a:t>нитчатых вдорослей</a:t>
            </a:r>
            <a:endParaRPr>
              <a:latin typeface="Tahoma" panose="020B0604030504040204" pitchFamily="34" charset="0"/>
            </a:endParaRPr>
          </a:p>
        </p:txBody>
      </p:sp>
      <p:sp>
        <p:nvSpPr>
          <p:cNvPr id="167946" name="Прямоугольник 167945"/>
          <p:cNvSpPr/>
          <p:nvPr/>
        </p:nvSpPr>
        <p:spPr>
          <a:xfrm>
            <a:off x="144463" y="1916113"/>
            <a:ext cx="2376487" cy="14398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latin typeface="Tahoma" panose="020B0604030504040204" pitchFamily="34" charset="0"/>
              </a:rPr>
              <a:t>Сообщество илистого </a:t>
            </a:r>
            <a:endParaRPr>
              <a:latin typeface="Tahoma" panose="020B0604030504040204" pitchFamily="34" charset="0"/>
            </a:endParaRPr>
          </a:p>
          <a:p>
            <a:pPr algn="ctr"/>
            <a:r>
              <a:rPr>
                <a:latin typeface="Tahoma" panose="020B0604030504040204" pitchFamily="34" charset="0"/>
              </a:rPr>
              <a:t>грунта</a:t>
            </a:r>
            <a:endParaRPr>
              <a:latin typeface="Tahoma" panose="020B0604030504040204" pitchFamily="34" charset="0"/>
            </a:endParaRPr>
          </a:p>
        </p:txBody>
      </p:sp>
      <p:sp>
        <p:nvSpPr>
          <p:cNvPr id="167947" name="Стрелка вправо 167946"/>
          <p:cNvSpPr/>
          <p:nvPr/>
        </p:nvSpPr>
        <p:spPr>
          <a:xfrm>
            <a:off x="2413000" y="2563813"/>
            <a:ext cx="1008063" cy="358775"/>
          </a:xfrm>
          <a:prstGeom prst="rightArrow">
            <a:avLst>
              <a:gd name="adj1" fmla="val 50000"/>
              <a:gd name="adj2" fmla="val 7024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67948" name="Стрелка вправо 167947"/>
          <p:cNvSpPr/>
          <p:nvPr/>
        </p:nvSpPr>
        <p:spPr>
          <a:xfrm>
            <a:off x="5580063" y="2492375"/>
            <a:ext cx="1008062" cy="358775"/>
          </a:xfrm>
          <a:prstGeom prst="rightArrow">
            <a:avLst>
              <a:gd name="adj1" fmla="val 50000"/>
              <a:gd name="adj2" fmla="val 7024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67949" name="Прямоугольник 167948"/>
          <p:cNvSpPr/>
          <p:nvPr/>
        </p:nvSpPr>
        <p:spPr>
          <a:xfrm>
            <a:off x="6516688" y="3932238"/>
            <a:ext cx="2376487" cy="14398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spcBef>
                <a:spcPct val="50000"/>
              </a:spcBef>
            </a:pPr>
            <a:r>
              <a:rPr sz="4000"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rPr>
              <a:t>?</a:t>
            </a:r>
            <a:endParaRPr sz="400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7950" name="Стрелка вправо 167949"/>
          <p:cNvSpPr/>
          <p:nvPr/>
        </p:nvSpPr>
        <p:spPr>
          <a:xfrm rot="5400000">
            <a:off x="7054850" y="3536950"/>
            <a:ext cx="1008063" cy="358775"/>
          </a:xfrm>
          <a:prstGeom prst="rightArrow">
            <a:avLst>
              <a:gd name="adj1" fmla="val 50000"/>
              <a:gd name="adj2" fmla="val 7024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4" grpId="0" bldLvl="0" animBg="1"/>
      <p:bldP spid="167945" grpId="0" bldLvl="0" animBg="1"/>
      <p:bldP spid="167946" grpId="0" bldLvl="0" animBg="1"/>
      <p:bldP spid="167949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7698" name="Заголовок 157697"/>
          <p:cNvSpPr>
            <a:spLocks noGrp="1" noRot="1"/>
          </p:cNvSpPr>
          <p:nvPr>
            <p:ph type="title"/>
          </p:nvPr>
        </p:nvSpPr>
        <p:spPr>
          <a:xfrm>
            <a:off x="722630" y="69215"/>
            <a:ext cx="7772400" cy="1143000"/>
          </a:xfrm>
        </p:spPr>
        <p:txBody>
          <a:bodyPr anchor="ctr"/>
          <a:p>
            <a:r>
              <a:rPr sz="4000"/>
              <a:t>Пример действия механизма ингибирования</a:t>
            </a:r>
            <a:endParaRPr sz="4000"/>
          </a:p>
        </p:txBody>
      </p:sp>
      <p:pic>
        <p:nvPicPr>
          <p:cNvPr id="157700" name="Замещающее содержимое 157699" descr="IMG_03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8888" y="1430338"/>
            <a:ext cx="7235825" cy="542766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0772" name="Изображение 160771" descr="IMG_1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6" name="Заголовок 113665"/>
          <p:cNvSpPr>
            <a:spLocks noGrp="1" noRot="1"/>
          </p:cNvSpPr>
          <p:nvPr>
            <p:ph type="title" idx="4294967295"/>
          </p:nvPr>
        </p:nvSpPr>
        <p:spPr>
          <a:xfrm>
            <a:off x="0" y="228600"/>
            <a:ext cx="8540750" cy="1143000"/>
          </a:xfrm>
        </p:spPr>
        <p:txBody>
          <a:bodyPr anchor="ctr"/>
          <a:p>
            <a:r>
              <a:rPr sz="4000"/>
              <a:t>Пример действия модели толерантности </a:t>
            </a:r>
            <a:endParaRPr sz="4000"/>
          </a:p>
        </p:txBody>
      </p:sp>
      <p:pic>
        <p:nvPicPr>
          <p:cNvPr id="113668" name="Замещающее содержимое 113667"/>
          <p:cNvPicPr>
            <a:picLocks noChangeAspect="1"/>
          </p:cNvPicPr>
          <p:nvPr>
            <p:ph sz="half" idx="1"/>
          </p:nvPr>
        </p:nvPicPr>
        <p:blipFill>
          <a:blip r:embed="rId1"/>
          <a:srcRect t="9187" b="10701"/>
          <a:stretch>
            <a:fillRect/>
          </a:stretch>
        </p:blipFill>
        <p:spPr>
          <a:xfrm>
            <a:off x="0" y="1412875"/>
            <a:ext cx="3348038" cy="2509838"/>
          </a:xfrm>
        </p:spPr>
      </p:pic>
      <p:pic>
        <p:nvPicPr>
          <p:cNvPr id="113670" name="Замещающее содержимое 113669"/>
          <p:cNvPicPr>
            <a:picLocks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24525" y="1412875"/>
            <a:ext cx="3419475" cy="2568575"/>
          </a:xfrm>
        </p:spPr>
      </p:pic>
      <p:sp>
        <p:nvSpPr>
          <p:cNvPr id="113683" name="Прямоугольник 113682"/>
          <p:cNvSpPr/>
          <p:nvPr/>
        </p:nvSpPr>
        <p:spPr>
          <a:xfrm>
            <a:off x="0" y="1628775"/>
            <a:ext cx="1763713" cy="431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13672" name="Текстовое поле 113671"/>
          <p:cNvSpPr txBox="1"/>
          <p:nvPr/>
        </p:nvSpPr>
        <p:spPr>
          <a:xfrm>
            <a:off x="0" y="1628775"/>
            <a:ext cx="27368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x-none" sz="2000" b="1" err="1">
                <a:latin typeface="Tahoma" panose="020B0604030504040204" pitchFamily="34" charset="0"/>
              </a:rPr>
              <a:t>Chtamalus</a:t>
            </a:r>
            <a:endParaRPr sz="2000" b="1">
              <a:latin typeface="Tahoma" panose="020B0604030504040204" pitchFamily="34" charset="0"/>
            </a:endParaRPr>
          </a:p>
        </p:txBody>
      </p:sp>
      <p:sp>
        <p:nvSpPr>
          <p:cNvPr id="113684" name="Прямоугольник 113683"/>
          <p:cNvSpPr/>
          <p:nvPr/>
        </p:nvSpPr>
        <p:spPr>
          <a:xfrm>
            <a:off x="5724525" y="1557338"/>
            <a:ext cx="1511300" cy="431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13673" name="Текстовое поле 113672"/>
          <p:cNvSpPr txBox="1"/>
          <p:nvPr/>
        </p:nvSpPr>
        <p:spPr>
          <a:xfrm>
            <a:off x="5795963" y="1557338"/>
            <a:ext cx="2160587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x-none" sz="2000" b="1" err="1">
                <a:latin typeface="Tahoma" panose="020B0604030504040204" pitchFamily="34" charset="0"/>
              </a:rPr>
              <a:t>Balanus</a:t>
            </a:r>
            <a:endParaRPr sz="2000" b="1">
              <a:latin typeface="Tahoma" panose="020B0604030504040204" pitchFamily="34" charset="0"/>
            </a:endParaRPr>
          </a:p>
        </p:txBody>
      </p:sp>
      <p:pic>
        <p:nvPicPr>
          <p:cNvPr id="113674" name="Замещающее содержимое 113673"/>
          <p:cNvPicPr>
            <a:picLocks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4481513"/>
            <a:ext cx="3168650" cy="2376487"/>
          </a:xfrm>
        </p:spPr>
      </p:pic>
      <p:sp>
        <p:nvSpPr>
          <p:cNvPr id="113685" name="Прямоугольник 113684"/>
          <p:cNvSpPr/>
          <p:nvPr/>
        </p:nvSpPr>
        <p:spPr>
          <a:xfrm>
            <a:off x="0" y="4724400"/>
            <a:ext cx="971550" cy="431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13676" name="Текстовое поле 113675"/>
          <p:cNvSpPr txBox="1"/>
          <p:nvPr/>
        </p:nvSpPr>
        <p:spPr>
          <a:xfrm>
            <a:off x="0" y="4724400"/>
            <a:ext cx="1800225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x-none" sz="2000" b="1" err="1">
                <a:latin typeface="Tahoma" panose="020B0604030504040204" pitchFamily="34" charset="0"/>
              </a:rPr>
              <a:t>Fucus</a:t>
            </a:r>
            <a:endParaRPr sz="2000" b="1">
              <a:latin typeface="Tahoma" panose="020B0604030504040204" pitchFamily="34" charset="0"/>
            </a:endParaRPr>
          </a:p>
        </p:txBody>
      </p:sp>
      <p:sp>
        <p:nvSpPr>
          <p:cNvPr id="113677" name="Стрелка вправо 113676"/>
          <p:cNvSpPr/>
          <p:nvPr/>
        </p:nvSpPr>
        <p:spPr>
          <a:xfrm>
            <a:off x="3348038" y="2636838"/>
            <a:ext cx="2303462" cy="504825"/>
          </a:xfrm>
          <a:prstGeom prst="rightArrow">
            <a:avLst>
              <a:gd name="adj1" fmla="val 50000"/>
              <a:gd name="adj2" fmla="val 11407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13678" name="Выгнутая вправо стрелка 113677"/>
          <p:cNvSpPr/>
          <p:nvPr/>
        </p:nvSpPr>
        <p:spPr>
          <a:xfrm rot="1156457">
            <a:off x="6084888" y="4122738"/>
            <a:ext cx="2447925" cy="2735262"/>
          </a:xfrm>
          <a:prstGeom prst="curvedLeftArrow">
            <a:avLst>
              <a:gd name="adj1" fmla="val 8917"/>
              <a:gd name="adj2" fmla="val 30458"/>
              <a:gd name="adj3" fmla="val 3302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113679" name="Изображение 1136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75" y="3357563"/>
            <a:ext cx="3924300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80" name="Текстовое поле 113679"/>
          <p:cNvSpPr txBox="1"/>
          <p:nvPr/>
        </p:nvSpPr>
        <p:spPr>
          <a:xfrm>
            <a:off x="2555875" y="3573463"/>
            <a:ext cx="302418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80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Ингибирование</a:t>
            </a:r>
            <a:endParaRPr sz="28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3681" name="Прямоугольник 113680"/>
          <p:cNvSpPr/>
          <p:nvPr/>
        </p:nvSpPr>
        <p:spPr>
          <a:xfrm>
            <a:off x="7164388" y="4437063"/>
            <a:ext cx="1728787" cy="11525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070709">
                <a:alpha val="50000"/>
              </a:srgbClr>
            </a:outerShdw>
          </a:effectLst>
        </p:spPr>
        <p:txBody>
          <a:bodyPr wrap="none" anchor="ctr"/>
          <a:p>
            <a:pPr algn="r"/>
            <a:r>
              <a:rPr b="1">
                <a:solidFill>
                  <a:srgbClr val="070709"/>
                </a:solidFill>
                <a:latin typeface="Tahoma" panose="020B0604030504040204" pitchFamily="34" charset="0"/>
              </a:rPr>
              <a:t>Облегчение</a:t>
            </a:r>
            <a:endParaRPr b="1">
              <a:solidFill>
                <a:srgbClr val="07070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Заголовок 151553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err="1"/>
              <a:t>Климаксное</a:t>
            </a:r>
            <a:r>
              <a:t> сообщество</a:t>
            </a:r>
          </a:p>
        </p:txBody>
      </p:sp>
      <p:sp>
        <p:nvSpPr>
          <p:cNvPr id="151555" name="Замещающий текст 151554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t>Климакс - заключительное, относительно устойчивое состояние сменяющих друг друга экосистем</a:t>
            </a:r>
          </a:p>
          <a:p>
            <a:r>
              <a:rPr err="1"/>
              <a:t>Моноклимакс</a:t>
            </a:r>
            <a:endParaRPr err="1"/>
          </a:p>
          <a:p>
            <a:r>
              <a:rPr err="1"/>
              <a:t>Поликлимакс</a:t>
            </a:r>
            <a:endParaRPr err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28" name="Заголовок 129027"/>
          <p:cNvSpPr>
            <a:spLocks noGrp="1"/>
          </p:cNvSpPr>
          <p:nvPr>
            <p:ph type="ctrTitle"/>
          </p:nvPr>
        </p:nvSpPr>
        <p:spPr/>
        <p:txBody>
          <a:bodyPr anchor="b" anchorCtr="1"/>
          <a:p>
            <a:pPr defTabSz="914400">
              <a:buSzTx/>
            </a:pPr>
            <a:r>
              <a:rPr kern="1200" baseline="0">
                <a:latin typeface="Tahoma" panose="020B0604030504040204" pitchFamily="34" charset="0"/>
              </a:rPr>
              <a:t>Почему наступает климакс?</a:t>
            </a:r>
            <a:endParaRPr kern="1200" baseline="0">
              <a:latin typeface="Tahoma" panose="020B0604030504040204" pitchFamily="34" charset="0"/>
            </a:endParaRPr>
          </a:p>
        </p:txBody>
      </p:sp>
      <p:sp>
        <p:nvSpPr>
          <p:cNvPr id="129029" name="Подзаголовок 129028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6" name="Заголовок 13315"/>
          <p:cNvSpPr>
            <a:spLocks noGrp="1" noRot="1"/>
          </p:cNvSpPr>
          <p:nvPr>
            <p:ph type="title"/>
          </p:nvPr>
        </p:nvSpPr>
        <p:spPr>
          <a:xfrm>
            <a:off x="685800" y="15240"/>
            <a:ext cx="7772400" cy="1143000"/>
          </a:xfrm>
        </p:spPr>
        <p:txBody>
          <a:bodyPr anchor="ctr"/>
          <a:p>
            <a:r>
              <a:t>Уровни динамики биоценозов</a:t>
            </a:r>
          </a:p>
        </p:txBody>
      </p:sp>
      <p:pic>
        <p:nvPicPr>
          <p:cNvPr id="13318" name="Замещающее содержимое 1331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2852738"/>
            <a:ext cx="4356100" cy="3040062"/>
          </a:xfrm>
        </p:spPr>
      </p:pic>
      <p:sp>
        <p:nvSpPr>
          <p:cNvPr id="13317" name="Текстовое поле 13316"/>
          <p:cNvSpPr txBox="1"/>
          <p:nvPr/>
        </p:nvSpPr>
        <p:spPr>
          <a:xfrm>
            <a:off x="468313" y="1773238"/>
            <a:ext cx="8135937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600">
                <a:latin typeface="Tahoma" panose="020B0604030504040204" pitchFamily="34" charset="0"/>
              </a:rPr>
              <a:t>Сезонная циклическая динамика</a:t>
            </a:r>
            <a:endParaRPr sz="3600">
              <a:latin typeface="Tahoma" panose="020B0604030504040204" pitchFamily="34" charset="0"/>
            </a:endParaRPr>
          </a:p>
        </p:txBody>
      </p:sp>
      <p:pic>
        <p:nvPicPr>
          <p:cNvPr id="13320" name="Замещающее содержимое 13319"/>
          <p:cNvPicPr>
            <a:picLocks noChangeAspect="1"/>
          </p:cNvPicPr>
          <p:nvPr>
            <p:ph sz="half" idx="2"/>
          </p:nvPr>
        </p:nvPicPr>
        <p:blipFill>
          <a:blip r:embed="rId2"/>
          <a:srcRect l="3331" t="3983" r="2234" b="5652"/>
          <a:stretch>
            <a:fillRect/>
          </a:stretch>
        </p:blipFill>
        <p:spPr>
          <a:xfrm>
            <a:off x="4751388" y="2852738"/>
            <a:ext cx="4392612" cy="2955925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4932" name="Изображение 124931"/>
          <p:cNvPicPr>
            <a:picLocks noChangeAspect="1"/>
          </p:cNvPicPr>
          <p:nvPr/>
        </p:nvPicPr>
        <p:blipFill>
          <a:blip r:embed="rId1"/>
          <a:srcRect l="18872"/>
          <a:stretch>
            <a:fillRect/>
          </a:stretch>
        </p:blipFill>
        <p:spPr>
          <a:xfrm>
            <a:off x="0" y="1196975"/>
            <a:ext cx="3635375" cy="296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33" name="Изображение 124932"/>
          <p:cNvPicPr>
            <a:picLocks noChangeAspect="1"/>
          </p:cNvPicPr>
          <p:nvPr/>
        </p:nvPicPr>
        <p:blipFill>
          <a:blip r:embed="rId2"/>
          <a:srcRect r="20724"/>
          <a:stretch>
            <a:fillRect/>
          </a:stretch>
        </p:blipFill>
        <p:spPr>
          <a:xfrm>
            <a:off x="5614988" y="1125538"/>
            <a:ext cx="3529012" cy="296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34" name="Изображение 1249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38" y="4105275"/>
            <a:ext cx="4140200" cy="2752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35" name="Заголовок 124934"/>
          <p:cNvSpPr>
            <a:spLocks noGrp="1" noRot="1"/>
          </p:cNvSpPr>
          <p:nvPr>
            <p:ph type="title"/>
          </p:nvPr>
        </p:nvSpPr>
        <p:spPr>
          <a:xfrm>
            <a:off x="301625" y="228600"/>
            <a:ext cx="8540750" cy="608013"/>
          </a:xfrm>
        </p:spPr>
        <p:txBody>
          <a:bodyPr anchor="ctr"/>
          <a:p>
            <a:r>
              <a:rPr sz="4000" err="1"/>
              <a:t>Постглациальная</a:t>
            </a:r>
            <a:r>
              <a:rPr sz="4000"/>
              <a:t> сукцессия на Аляске</a:t>
            </a:r>
            <a:endParaRPr sz="4000"/>
          </a:p>
        </p:txBody>
      </p:sp>
      <p:sp>
        <p:nvSpPr>
          <p:cNvPr id="124936" name="Стрелка вправо 124935"/>
          <p:cNvSpPr/>
          <p:nvPr/>
        </p:nvSpPr>
        <p:spPr>
          <a:xfrm>
            <a:off x="3563938" y="2636838"/>
            <a:ext cx="2303462" cy="647700"/>
          </a:xfrm>
          <a:prstGeom prst="rightArrow">
            <a:avLst>
              <a:gd name="adj1" fmla="val 50000"/>
              <a:gd name="adj2" fmla="val 8890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24937" name="Выгнутая вправо стрелка 124936"/>
          <p:cNvSpPr/>
          <p:nvPr/>
        </p:nvSpPr>
        <p:spPr>
          <a:xfrm rot="2159639">
            <a:off x="6877050" y="3716338"/>
            <a:ext cx="1439863" cy="2159000"/>
          </a:xfrm>
          <a:prstGeom prst="curvedLeftArrow">
            <a:avLst>
              <a:gd name="adj1" fmla="val 29988"/>
              <a:gd name="adj2" fmla="val 59977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24" name="Заголовок 133123"/>
          <p:cNvSpPr>
            <a:spLocks noGrp="1" noRot="1"/>
          </p:cNvSpPr>
          <p:nvPr>
            <p:ph type="title"/>
          </p:nvPr>
        </p:nvSpPr>
        <p:spPr>
          <a:xfrm>
            <a:off x="53975" y="-31750"/>
            <a:ext cx="9035415" cy="1143000"/>
          </a:xfrm>
        </p:spPr>
        <p:txBody>
          <a:bodyPr anchor="ctr"/>
          <a:p>
            <a:r>
              <a:rPr sz="4000"/>
              <a:t>Изменение концентрации азота в почве</a:t>
            </a:r>
            <a:endParaRPr sz="4000"/>
          </a:p>
        </p:txBody>
      </p:sp>
      <p:pic>
        <p:nvPicPr>
          <p:cNvPr id="133125" name="Замещающее содержимое 1331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4680" y="908050"/>
            <a:ext cx="7599680" cy="5875020"/>
          </a:xfrm>
        </p:spPr>
      </p:pic>
      <p:sp>
        <p:nvSpPr>
          <p:cNvPr id="133127" name="Прямоугольник 133126"/>
          <p:cNvSpPr/>
          <p:nvPr/>
        </p:nvSpPr>
        <p:spPr>
          <a:xfrm>
            <a:off x="3851275" y="3860800"/>
            <a:ext cx="3168650" cy="1655763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80501" dir="2357364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p>
            <a:pPr algn="ctr"/>
            <a:r>
              <a:rPr sz="2400" b="1">
                <a:solidFill>
                  <a:srgbClr val="070709"/>
                </a:solidFill>
                <a:latin typeface="Tahoma" panose="020B0604030504040204" pitchFamily="34" charset="0"/>
              </a:rPr>
              <a:t>Почему азота </a:t>
            </a:r>
            <a:endParaRPr sz="2400" b="1">
              <a:solidFill>
                <a:srgbClr val="070709"/>
              </a:solidFill>
              <a:latin typeface="Tahoma" panose="020B0604030504040204" pitchFamily="34" charset="0"/>
            </a:endParaRPr>
          </a:p>
          <a:p>
            <a:pPr algn="ctr"/>
            <a:r>
              <a:rPr sz="2400" b="1">
                <a:solidFill>
                  <a:srgbClr val="070709"/>
                </a:solidFill>
                <a:latin typeface="Tahoma" panose="020B0604030504040204" pitchFamily="34" charset="0"/>
              </a:rPr>
              <a:t>становится </a:t>
            </a:r>
            <a:endParaRPr sz="2400" b="1">
              <a:solidFill>
                <a:srgbClr val="070709"/>
              </a:solidFill>
              <a:latin typeface="Tahoma" panose="020B0604030504040204" pitchFamily="34" charset="0"/>
            </a:endParaRPr>
          </a:p>
          <a:p>
            <a:pPr algn="ctr"/>
            <a:r>
              <a:rPr sz="2400" b="1">
                <a:solidFill>
                  <a:srgbClr val="070709"/>
                </a:solidFill>
                <a:latin typeface="Tahoma" panose="020B0604030504040204" pitchFamily="34" charset="0"/>
              </a:rPr>
              <a:t>меньше?</a:t>
            </a:r>
            <a:endParaRPr sz="2400" b="1">
              <a:solidFill>
                <a:srgbClr val="070709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8178" name="Заголовок 178177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sz="4000"/>
              <a:t>Энергетический баланс биогеоценоза</a:t>
            </a:r>
            <a:endParaRPr sz="4000"/>
          </a:p>
        </p:txBody>
      </p:sp>
      <p:sp>
        <p:nvSpPr>
          <p:cNvPr id="178179" name="Замещающий текст 178178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rPr lang="en-US" altLang="x-none"/>
              <a:t>E – </a:t>
            </a:r>
            <a:r>
              <a:t>Поступающая в биоценоз энергия</a:t>
            </a:r>
          </a:p>
          <a:p>
            <a:r>
              <a:rPr lang="en-US" altLang="x-none"/>
              <a:t>P – </a:t>
            </a:r>
            <a:r>
              <a:t>Производимое в биоценозе органическое вещество</a:t>
            </a:r>
          </a:p>
          <a:p>
            <a:r>
              <a:rPr lang="en-US" altLang="x-none"/>
              <a:t>R – </a:t>
            </a:r>
            <a:r>
              <a:t>Затраты на дыхание</a:t>
            </a:r>
          </a:p>
          <a:p>
            <a:r>
              <a:rPr lang="en-US" altLang="x-none"/>
              <a:t>D – </a:t>
            </a:r>
            <a:r>
              <a:t>Рассеянная энергия</a:t>
            </a:r>
          </a:p>
          <a:p/>
          <a:p/>
        </p:txBody>
      </p:sp>
      <p:sp>
        <p:nvSpPr>
          <p:cNvPr id="178180" name="Текстовое поле 178179"/>
          <p:cNvSpPr txBox="1"/>
          <p:nvPr/>
        </p:nvSpPr>
        <p:spPr>
          <a:xfrm>
            <a:off x="1993900" y="4621530"/>
            <a:ext cx="4909820" cy="2738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x-none" sz="320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E=R+P+D</a:t>
            </a:r>
            <a:endParaRPr sz="32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/>
            <a:r>
              <a:rPr lang="en-US" altLang="x-none" sz="320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Пусть E’=E-D, тогда</a:t>
            </a:r>
            <a:endParaRPr lang="en-US" altLang="x-none" sz="32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/>
            <a:endParaRPr lang="en-US" altLang="x-none" sz="36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/>
            <a:r>
              <a:rPr lang="en-US" altLang="x-none" sz="3600"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rPr>
              <a:t>E’=R+P </a:t>
            </a:r>
            <a:endParaRPr sz="36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/>
            <a:endParaRPr sz="3600">
              <a:effectLst>
                <a:outerShdw blurRad="38100" dist="38100" dir="2700000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179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charRg st="35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179">
                                            <p:txEl>
                                              <p:charRg st="35" end="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charRg st="86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8179">
                                            <p:txEl>
                                              <p:charRg st="86" end="1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charRg st="109" end="1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8179">
                                            <p:txEl>
                                              <p:charRg st="109" end="1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2279" name="Заголовок 182278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lang="en-US" altLang="x-none" sz="4000"/>
              <a:t>Как зависит R и P</a:t>
            </a:r>
            <a:r>
              <a:rPr sz="4000"/>
              <a:t> от длины трофических цепей?</a:t>
            </a:r>
            <a:endParaRPr sz="4000"/>
          </a:p>
        </p:txBody>
      </p:sp>
      <p:sp>
        <p:nvSpPr>
          <p:cNvPr id="182280" name="Замещающий текст 182279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t>С удлинением цепей питания увеличивается эффективность использования поступающей энергии, </a:t>
            </a:r>
            <a:r>
              <a:rPr lang="ru-RU"/>
              <a:t>растет </a:t>
            </a:r>
            <a:r>
              <a:t>КПД всей системы, так как одна и та же порция энергии идет на поддержание большого количества биомассы.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>
                                            <p:txEl>
                                              <p:charRg st="0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2280">
                                            <p:txEl>
                                              <p:charRg st="0" end="2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2034" name="Заголовок 172033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lang="en-US" altLang="x-none" sz="4000"/>
              <a:t>Как изменяется соотношение R и P </a:t>
            </a:r>
            <a:r>
              <a:rPr sz="4000"/>
              <a:t>в ходе сукцессии?</a:t>
            </a:r>
            <a:endParaRPr sz="4000"/>
          </a:p>
        </p:txBody>
      </p:sp>
      <p:sp>
        <p:nvSpPr>
          <p:cNvPr id="172035" name="Замещающий текст 172034"/>
          <p:cNvSpPr>
            <a:spLocks noGrp="1" noRot="1"/>
          </p:cNvSpPr>
          <p:nvPr>
            <p:ph type="body" idx="1"/>
          </p:nvPr>
        </p:nvSpPr>
        <p:spPr>
          <a:xfrm>
            <a:off x="17780" y="1981200"/>
            <a:ext cx="8440420" cy="4114800"/>
          </a:xfrm>
        </p:spPr>
        <p:txBody>
          <a:bodyPr/>
          <a:p>
            <a:r>
              <a:rPr lang="en-US" altLang="x-none"/>
              <a:t>C</a:t>
            </a:r>
            <a:r>
              <a:rPr err="1"/>
              <a:t>укцессия</a:t>
            </a:r>
            <a:r>
              <a:rPr lang="en-US" altLang="x-none"/>
              <a:t> характеризуется неравенством двух показателей: общей продуктивности (P) и энергетических трат всей системы на поддержание обмена веществ, дыхание (R). </a:t>
            </a:r>
            <a:endParaRPr lang="en-US" altLang="x-none"/>
          </a:p>
          <a:p>
            <a:r>
              <a:rPr lang="en-US" altLang="x-none"/>
              <a:t>При климаксе R=P </a:t>
            </a:r>
            <a:endParaRPr lang="en-US" altLang="x-none"/>
          </a:p>
          <a:p>
            <a:r>
              <a:rPr lang="en-US" altLang="x-none"/>
              <a:t>По мере смен серийных сообществ R      P</a:t>
            </a:r>
            <a:endParaRPr lang="en-US" altLang="x-none"/>
          </a:p>
          <a:p>
            <a:pPr>
              <a:buNone/>
            </a:p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951980" y="4916170"/>
            <a:ext cx="500380" cy="25400"/>
          </a:xfrm>
          <a:prstGeom prst="straightConnector1">
            <a:avLst/>
          </a:prstGeom>
          <a:ln w="444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charRg st="162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2035">
                                            <p:txEl>
                                              <p:charRg st="162" end="1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charRg st="180" end="2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2035">
                                            <p:txEl>
                                              <p:charRg st="180" end="2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86" name="Прямоугольник 174085"/>
          <p:cNvSpPr/>
          <p:nvPr/>
        </p:nvSpPr>
        <p:spPr>
          <a:xfrm>
            <a:off x="0" y="1484313"/>
            <a:ext cx="9144000" cy="5373687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74082" name="Заголовок 174081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rPr sz="2800" err="1"/>
              <a:t>Пример сукцессионного</a:t>
            </a:r>
            <a:r>
              <a:rPr sz="2800"/>
              <a:t> ряда и изменения энергетических характеристик системы</a:t>
            </a:r>
            <a:endParaRPr sz="2800"/>
          </a:p>
        </p:txBody>
      </p:sp>
      <p:pic>
        <p:nvPicPr>
          <p:cNvPr id="174084" name="Замещающее содержимое 174083"/>
          <p:cNvPicPr>
            <a:picLocks noChangeAspect="1"/>
          </p:cNvPicPr>
          <p:nvPr>
            <p:ph idx="1"/>
          </p:nvPr>
        </p:nvPicPr>
        <p:blipFill>
          <a:blip r:embed="rId1"/>
          <a:srcRect t="48906"/>
          <a:stretch>
            <a:fillRect/>
          </a:stretch>
        </p:blipFill>
        <p:spPr>
          <a:xfrm>
            <a:off x="0" y="2846388"/>
            <a:ext cx="9144000" cy="4011612"/>
          </a:xfrm>
        </p:spPr>
      </p:pic>
      <p:sp>
        <p:nvSpPr>
          <p:cNvPr id="174087" name="Текстовое поле 174086"/>
          <p:cNvSpPr txBox="1"/>
          <p:nvPr/>
        </p:nvSpPr>
        <p:spPr>
          <a:xfrm>
            <a:off x="6694488" y="2349500"/>
            <a:ext cx="2449512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000" b="1">
                <a:solidFill>
                  <a:schemeClr val="bg1"/>
                </a:solidFill>
                <a:latin typeface="Tahoma" panose="020B0604030504040204" pitchFamily="34" charset="0"/>
              </a:rPr>
              <a:t>Биомасса</a:t>
            </a:r>
            <a:endParaRPr sz="20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4088" name="Текстовое поле 174087"/>
          <p:cNvSpPr txBox="1"/>
          <p:nvPr/>
        </p:nvSpPr>
        <p:spPr>
          <a:xfrm>
            <a:off x="971550" y="2349500"/>
            <a:ext cx="27368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x-none" sz="2000" b="1">
                <a:solidFill>
                  <a:schemeClr val="bg1"/>
                </a:solidFill>
                <a:latin typeface="Tahoma" panose="020B0604030504040204" pitchFamily="34" charset="0"/>
              </a:rPr>
              <a:t>Продукция (P)</a:t>
            </a:r>
            <a:endParaRPr sz="20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4089" name="Текстовое поле 174088"/>
          <p:cNvSpPr txBox="1"/>
          <p:nvPr/>
        </p:nvSpPr>
        <p:spPr>
          <a:xfrm>
            <a:off x="3492500" y="2636838"/>
            <a:ext cx="27368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x-none" sz="2000" b="1">
                <a:solidFill>
                  <a:schemeClr val="bg1"/>
                </a:solidFill>
                <a:latin typeface="Tahoma" panose="020B0604030504040204" pitchFamily="34" charset="0"/>
              </a:rPr>
              <a:t>Дыхание (R)</a:t>
            </a:r>
            <a:endParaRPr sz="20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4090" name="Прямое соединение 174089"/>
          <p:cNvSpPr/>
          <p:nvPr/>
        </p:nvSpPr>
        <p:spPr>
          <a:xfrm>
            <a:off x="2195513" y="2636838"/>
            <a:ext cx="504825" cy="647700"/>
          </a:xfrm>
          <a:prstGeom prst="line">
            <a:avLst/>
          </a:prstGeom>
          <a:ln w="28575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091" name="Прямое соединение 174090"/>
          <p:cNvSpPr/>
          <p:nvPr/>
        </p:nvSpPr>
        <p:spPr>
          <a:xfrm flipH="1">
            <a:off x="3924300" y="2997200"/>
            <a:ext cx="287338" cy="1008063"/>
          </a:xfrm>
          <a:prstGeom prst="line">
            <a:avLst/>
          </a:prstGeom>
          <a:ln w="28575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092" name="Прямое соединение 174091"/>
          <p:cNvSpPr/>
          <p:nvPr/>
        </p:nvSpPr>
        <p:spPr>
          <a:xfrm>
            <a:off x="7164388" y="2708275"/>
            <a:ext cx="144462" cy="504825"/>
          </a:xfrm>
          <a:prstGeom prst="line">
            <a:avLst/>
          </a:prstGeom>
          <a:ln w="28575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093" name="Прямоугольник 174092"/>
          <p:cNvSpPr/>
          <p:nvPr/>
        </p:nvSpPr>
        <p:spPr>
          <a:xfrm>
            <a:off x="7524750" y="2781300"/>
            <a:ext cx="576263" cy="4318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74094" name="Прямоугольник 174093"/>
          <p:cNvSpPr/>
          <p:nvPr/>
        </p:nvSpPr>
        <p:spPr>
          <a:xfrm>
            <a:off x="2700338" y="3789363"/>
            <a:ext cx="576262" cy="4318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174096" name="Прямоугольник 174095"/>
          <p:cNvSpPr/>
          <p:nvPr/>
        </p:nvSpPr>
        <p:spPr>
          <a:xfrm>
            <a:off x="1835150" y="3068638"/>
            <a:ext cx="576263" cy="4318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2" name="Изображение 43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700213"/>
            <a:ext cx="7056437" cy="441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Заголовок 43012"/>
          <p:cNvSpPr>
            <a:spLocks noGrp="1" noRot="1"/>
          </p:cNvSpPr>
          <p:nvPr>
            <p:ph type="title"/>
          </p:nvPr>
        </p:nvSpPr>
        <p:spPr>
          <a:xfrm>
            <a:off x="685800" y="60325"/>
            <a:ext cx="7772400" cy="1143000"/>
          </a:xfrm>
        </p:spPr>
        <p:txBody>
          <a:bodyPr anchor="ctr"/>
          <a:p>
            <a:r>
              <a:rPr sz="4000"/>
              <a:t>Биомасса, продукция и сукцессия</a:t>
            </a:r>
            <a:endParaRPr sz="4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30" y="1845310"/>
            <a:ext cx="7808595" cy="2223770"/>
          </a:xfrm>
        </p:spPr>
        <p:txBody>
          <a:bodyPr/>
          <a:p>
            <a:r>
              <a:rPr lang="ru-RU" altLang="en-US"/>
              <a:t>Почему самые плодородные почвы в степях, а не в тропическом лесу?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4" name="Заголовок 15363"/>
          <p:cNvSpPr>
            <a:spLocks noGrp="1" noRot="1"/>
          </p:cNvSpPr>
          <p:nvPr>
            <p:ph type="title"/>
          </p:nvPr>
        </p:nvSpPr>
        <p:spPr>
          <a:xfrm>
            <a:off x="650240" y="23495"/>
            <a:ext cx="7772400" cy="1143000"/>
          </a:xfrm>
        </p:spPr>
        <p:txBody>
          <a:bodyPr anchor="ctr"/>
          <a:p>
            <a:r>
              <a:t>Уровни динамики биоценозов</a:t>
            </a:r>
          </a:p>
        </p:txBody>
      </p:sp>
      <p:sp>
        <p:nvSpPr>
          <p:cNvPr id="15365" name="Текстовое поле 15364"/>
          <p:cNvSpPr txBox="1"/>
          <p:nvPr/>
        </p:nvSpPr>
        <p:spPr>
          <a:xfrm>
            <a:off x="468313" y="2349500"/>
            <a:ext cx="8135937" cy="2014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600">
                <a:latin typeface="Tahoma" panose="020B0604030504040204" pitchFamily="34" charset="0"/>
              </a:rPr>
              <a:t>Долговременная направленная</a:t>
            </a:r>
            <a:r>
              <a:rPr>
                <a:latin typeface="Tahoma" panose="020B0604030504040204" pitchFamily="34" charset="0"/>
              </a:rPr>
              <a:t> </a:t>
            </a:r>
            <a:r>
              <a:rPr sz="3600">
                <a:latin typeface="Tahoma" panose="020B0604030504040204" pitchFamily="34" charset="0"/>
              </a:rPr>
              <a:t>или</a:t>
            </a:r>
            <a:r>
              <a:rPr>
                <a:latin typeface="Tahoma" panose="020B0604030504040204" pitchFamily="34" charset="0"/>
              </a:rPr>
              <a:t> </a:t>
            </a:r>
            <a:r>
              <a:rPr sz="3600">
                <a:latin typeface="Tahoma" panose="020B0604030504040204" pitchFamily="34" charset="0"/>
              </a:rPr>
              <a:t>циклическая динамика</a:t>
            </a:r>
            <a:endParaRPr sz="3600"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sz="3600">
                <a:latin typeface="Tahoma" panose="020B0604030504040204" pitchFamily="34" charset="0"/>
              </a:rPr>
              <a:t>(сукцессия)</a:t>
            </a:r>
            <a:endParaRPr sz="36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Заголовок 17411"/>
          <p:cNvSpPr>
            <a:spLocks noGrp="1" noRot="1"/>
          </p:cNvSpPr>
          <p:nvPr>
            <p:ph type="title" sz="quarter"/>
          </p:nvPr>
        </p:nvSpPr>
        <p:spPr>
          <a:xfrm>
            <a:off x="685800" y="53975"/>
            <a:ext cx="7772400" cy="1143000"/>
          </a:xfrm>
        </p:spPr>
        <p:txBody>
          <a:bodyPr anchor="ctr"/>
          <a:p>
            <a:r>
              <a:t>Уровни динамики биоценозов</a:t>
            </a:r>
          </a:p>
        </p:txBody>
      </p:sp>
      <p:pic>
        <p:nvPicPr>
          <p:cNvPr id="17414" name="Замещающее содержимое 1741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949325" y="2420938"/>
            <a:ext cx="2898775" cy="2173287"/>
          </a:xfrm>
        </p:spPr>
      </p:pic>
      <p:pic>
        <p:nvPicPr>
          <p:cNvPr id="17416" name="Замещающее содержимое 17415"/>
          <p:cNvPicPr>
            <a:picLocks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648200" y="2490788"/>
            <a:ext cx="4194175" cy="2033587"/>
          </a:xfrm>
        </p:spPr>
      </p:pic>
      <p:pic>
        <p:nvPicPr>
          <p:cNvPr id="17418" name="Замещающее содержимое 17417"/>
          <p:cNvPicPr>
            <a:picLocks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922338" y="4803775"/>
            <a:ext cx="2952750" cy="2057400"/>
          </a:xfrm>
        </p:spPr>
      </p:pic>
      <p:sp>
        <p:nvSpPr>
          <p:cNvPr id="17413" name="Текстовое поле 17412"/>
          <p:cNvSpPr txBox="1"/>
          <p:nvPr/>
        </p:nvSpPr>
        <p:spPr>
          <a:xfrm>
            <a:off x="468313" y="1196975"/>
            <a:ext cx="8135937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600">
                <a:latin typeface="Tahoma" panose="020B0604030504040204" pitchFamily="34" charset="0"/>
              </a:rPr>
              <a:t>Изменения в биоценозах в масштабах эволюционного процесса</a:t>
            </a:r>
            <a:endParaRPr sz="3600">
              <a:latin typeface="Tahoma" panose="020B0604030504040204" pitchFamily="34" charset="0"/>
            </a:endParaRPr>
          </a:p>
        </p:txBody>
      </p:sp>
      <p:pic>
        <p:nvPicPr>
          <p:cNvPr id="17420" name="Замещающее содержимое 17419"/>
          <p:cNvPicPr>
            <a:picLocks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435600" y="4754563"/>
            <a:ext cx="2898775" cy="21732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61" name="Заголовок 19460"/>
          <p:cNvSpPr>
            <a:spLocks noGrp="1"/>
          </p:cNvSpPr>
          <p:nvPr>
            <p:ph type="ctrTitle"/>
          </p:nvPr>
        </p:nvSpPr>
        <p:spPr>
          <a:xfrm>
            <a:off x="584835" y="1122680"/>
            <a:ext cx="8358505" cy="2387600"/>
          </a:xfrm>
        </p:spPr>
        <p:txBody>
          <a:bodyPr anchor="b" anchorCtr="1"/>
          <a:p>
            <a:pPr defTabSz="914400">
              <a:buSzTx/>
            </a:pPr>
            <a:r>
              <a:rPr sz="4800" kern="1200" baseline="0" err="1">
                <a:latin typeface="Tahoma" panose="020B0604030504040204" pitchFamily="34" charset="0"/>
              </a:rPr>
              <a:t>Сукцессионные</a:t>
            </a:r>
            <a:r>
              <a:rPr sz="4800" kern="1200" baseline="0">
                <a:latin typeface="Tahoma" panose="020B0604030504040204" pitchFamily="34" charset="0"/>
              </a:rPr>
              <a:t> изменения в биоценозах</a:t>
            </a:r>
            <a:endParaRPr sz="4800" kern="1200" baseline="0">
              <a:latin typeface="Tahoma" panose="020B0604030504040204" pitchFamily="34" charset="0"/>
            </a:endParaRPr>
          </a:p>
        </p:txBody>
      </p:sp>
      <p:sp>
        <p:nvSpPr>
          <p:cNvPr id="19462" name="Подзаголовок 19461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>
              <a:buSzPct val="80000"/>
            </a:pPr>
            <a:endParaRPr kern="1200" baseline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Заголовок 45057"/>
          <p:cNvSpPr>
            <a:spLocks noGrp="1" noRot="1"/>
          </p:cNvSpPr>
          <p:nvPr>
            <p:ph type="title"/>
          </p:nvPr>
        </p:nvSpPr>
        <p:spPr/>
        <p:txBody>
          <a:bodyPr anchor="ctr"/>
          <a:p>
            <a:r>
              <a:t>Сукцессия</a:t>
            </a:r>
          </a:p>
        </p:txBody>
      </p:sp>
      <p:sp>
        <p:nvSpPr>
          <p:cNvPr id="45059" name="Замещающий текст 45058"/>
          <p:cNvSpPr>
            <a:spLocks noGrp="1" noRot="1"/>
          </p:cNvSpPr>
          <p:nvPr>
            <p:ph type="body" idx="1"/>
          </p:nvPr>
        </p:nvSpPr>
        <p:spPr/>
        <p:txBody>
          <a:bodyPr/>
          <a:p>
            <a:r>
              <a:t>Сукцессия — последовательная закономерная смена одного сообщества другим на некотором участке среды во времени.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4395</Words>
  <Application>WPS Presentation</Application>
  <PresentationFormat>Экран (4:3)</PresentationFormat>
  <Paragraphs>239</Paragraphs>
  <Slides>57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Comic Sans MS</vt:lpstr>
      <vt:lpstr>Segoe Print</vt:lpstr>
      <vt:lpstr>Tahoma</vt:lpstr>
      <vt:lpstr>Times</vt:lpstr>
      <vt:lpstr>Новая презентация</vt:lpstr>
      <vt:lpstr>Конкурентные взаимоотношения</vt:lpstr>
      <vt:lpstr>PowerPoint 演示文稿</vt:lpstr>
      <vt:lpstr>Уровни динамики биоценозов</vt:lpstr>
      <vt:lpstr>Уровни динамики биоценозов</vt:lpstr>
      <vt:lpstr>Уровни динамики биоценозов</vt:lpstr>
      <vt:lpstr>Уровни динамики биоценозов</vt:lpstr>
      <vt:lpstr>Уровни динамики биоценозов</vt:lpstr>
      <vt:lpstr>Сукцессионные изменения в биоценозах</vt:lpstr>
      <vt:lpstr>Сукцессия</vt:lpstr>
      <vt:lpstr>Примеры сукцессионных изменений</vt:lpstr>
      <vt:lpstr>PowerPoint 演示文稿</vt:lpstr>
      <vt:lpstr>PowerPoint 演示文稿</vt:lpstr>
      <vt:lpstr>PowerPoint 演示文稿</vt:lpstr>
      <vt:lpstr>PowerPoint 演示文稿</vt:lpstr>
      <vt:lpstr>Как можно зарегистрировать сукцессионные изменения? </vt:lpstr>
      <vt:lpstr>Что такое время?</vt:lpstr>
      <vt:lpstr>С. В. Мейен, 1982</vt:lpstr>
      <vt:lpstr>PowerPoint 演示文稿</vt:lpstr>
      <vt:lpstr>PowerPoint 演示文稿</vt:lpstr>
      <vt:lpstr>PowerPoint 演示文稿</vt:lpstr>
      <vt:lpstr>Методы описания сукцессионных изменений</vt:lpstr>
      <vt:lpstr>PowerPoint 演示文稿</vt:lpstr>
      <vt:lpstr>PowerPoint 演示文稿</vt:lpstr>
      <vt:lpstr>Классификация сукцессий</vt:lpstr>
      <vt:lpstr>Классификация сукцессий</vt:lpstr>
      <vt:lpstr>PowerPoint 演示文稿</vt:lpstr>
      <vt:lpstr>Классификация сукцессий</vt:lpstr>
      <vt:lpstr>Первичные сукцессии</vt:lpstr>
      <vt:lpstr>PowerPoint 演示文稿</vt:lpstr>
      <vt:lpstr>PowerPoint 演示文稿</vt:lpstr>
      <vt:lpstr>PowerPoint 演示文稿</vt:lpstr>
      <vt:lpstr>PowerPoint 演示文稿</vt:lpstr>
      <vt:lpstr>Нарушения </vt:lpstr>
      <vt:lpstr>Примеры нарушений</vt:lpstr>
      <vt:lpstr>PowerPoint 演示文稿</vt:lpstr>
      <vt:lpstr>Пример начальных фаз демутационной серии</vt:lpstr>
      <vt:lpstr>Демутацонные серии</vt:lpstr>
      <vt:lpstr>Демутационные серии</vt:lpstr>
      <vt:lpstr>Поему происходят сукцессии?</vt:lpstr>
      <vt:lpstr>Механизмы сукцесии</vt:lpstr>
      <vt:lpstr>Пример действия модели облегчения</vt:lpstr>
      <vt:lpstr>Пример действия механизма ингибирования</vt:lpstr>
      <vt:lpstr>PowerPoint 演示文稿</vt:lpstr>
      <vt:lpstr>PowerPoint 演示文稿</vt:lpstr>
      <vt:lpstr>Пример действия механизма ингибирования</vt:lpstr>
      <vt:lpstr>PowerPoint 演示文稿</vt:lpstr>
      <vt:lpstr>Пример действия модели толерантности </vt:lpstr>
      <vt:lpstr>Климаксное сообщество</vt:lpstr>
      <vt:lpstr>Почему наступает климакс?</vt:lpstr>
      <vt:lpstr>Постглациальная сукцессия на Аляске</vt:lpstr>
      <vt:lpstr>Изменение концентрации азота в почве</vt:lpstr>
      <vt:lpstr>Энергетический баланс биогеоценоза</vt:lpstr>
      <vt:lpstr>Как зависит R и P от длины трофических цепей?</vt:lpstr>
      <vt:lpstr>Как изменяется соотношение R и P в ходе сукцессии?</vt:lpstr>
      <vt:lpstr>Пример сукцессионного ряда и изменения энергетических характеристик системы</vt:lpstr>
      <vt:lpstr>Биомасса, продукция и сукцессия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460</cp:revision>
  <dcterms:created xsi:type="dcterms:W3CDTF">2005-03-02T19:00:00Z</dcterms:created>
  <dcterms:modified xsi:type="dcterms:W3CDTF">2020-05-19T13:40:56Z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1049-11.2.0.9327</vt:lpwstr>
  </property>
</Properties>
</file>