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634" r:id="rId3"/>
    <p:sldId id="1309" r:id="rId4"/>
    <p:sldId id="1271" r:id="rId5"/>
    <p:sldId id="1287" r:id="rId6"/>
    <p:sldId id="1273" r:id="rId7"/>
    <p:sldId id="1274" r:id="rId8"/>
    <p:sldId id="1275" r:id="rId9"/>
    <p:sldId id="1276" r:id="rId10"/>
    <p:sldId id="1277" r:id="rId11"/>
    <p:sldId id="1278" r:id="rId12"/>
    <p:sldId id="1279" r:id="rId13"/>
    <p:sldId id="1280" r:id="rId14"/>
    <p:sldId id="1281" r:id="rId15"/>
    <p:sldId id="1282" r:id="rId16"/>
    <p:sldId id="1283" r:id="rId17"/>
    <p:sldId id="1284" r:id="rId18"/>
    <p:sldId id="1285" r:id="rId19"/>
    <p:sldId id="1286" r:id="rId20"/>
    <p:sldId id="1294" r:id="rId21"/>
    <p:sldId id="1295" r:id="rId22"/>
    <p:sldId id="1357" r:id="rId23"/>
    <p:sldId id="1290" r:id="rId24"/>
    <p:sldId id="1310" r:id="rId25"/>
    <p:sldId id="1288" r:id="rId26"/>
    <p:sldId id="1291" r:id="rId27"/>
    <p:sldId id="1292" r:id="rId28"/>
    <p:sldId id="1297" r:id="rId29"/>
    <p:sldId id="1293" r:id="rId30"/>
    <p:sldId id="1296" r:id="rId31"/>
    <p:sldId id="1299" r:id="rId32"/>
    <p:sldId id="1300" r:id="rId33"/>
    <p:sldId id="1301" r:id="rId34"/>
    <p:sldId id="1302" r:id="rId35"/>
    <p:sldId id="1303" r:id="rId36"/>
    <p:sldId id="1304" r:id="rId37"/>
    <p:sldId id="1305" r:id="rId38"/>
    <p:sldId id="1306" r:id="rId39"/>
    <p:sldId id="1307" r:id="rId40"/>
    <p:sldId id="1308" r:id="rId41"/>
    <p:sldId id="1311" r:id="rId42"/>
    <p:sldId id="1313" r:id="rId43"/>
    <p:sldId id="1314" r:id="rId44"/>
    <p:sldId id="1315" r:id="rId45"/>
    <p:sldId id="1316" r:id="rId4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0"/>
    <p:restoredTop sz="94719"/>
  </p:normalViewPr>
  <p:slideViewPr>
    <p:cSldViewPr showGuides="1">
      <p:cViewPr>
        <p:scale>
          <a:sx n="66" d="100"/>
          <a:sy n="66" d="100"/>
        </p:scale>
        <p:origin x="-2922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Заголовок 4034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x-none" dirty="0"/>
              <a:t>Щелчок правит образец заголовка</a:t>
            </a:r>
            <a:endParaRPr lang="ru-RU" altLang="x-none" dirty="0"/>
          </a:p>
        </p:txBody>
      </p:sp>
      <p:sp>
        <p:nvSpPr>
          <p:cNvPr id="403459" name="Замещающий текст 40345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x-none" dirty="0"/>
              <a:t>Щелчок правит 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lang="ru-RU" altLang="x-none" dirty="0"/>
          </a:p>
        </p:txBody>
      </p:sp>
      <p:sp>
        <p:nvSpPr>
          <p:cNvPr id="403460" name="Замещающая дата 403459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1" name="Замещающий нижний колонтитул 40346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2" name="Замещающий номер слайда 40346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i="0"/>
            </a:lvl1pPr>
          </a:lstStyle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2.wmf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14.xml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1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8.wmf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33.wmf"/><Relationship Id="rId1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36.wmf"/><Relationship Id="rId2" Type="http://schemas.openxmlformats.org/officeDocument/2006/relationships/oleObject" Target="../embeddings/oleObject20.bin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wmf"/><Relationship Id="rId1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48.png"/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52.wmf"/><Relationship Id="rId7" Type="http://schemas.openxmlformats.org/officeDocument/2006/relationships/oleObject" Target="../embeddings/oleObject26.bin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0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49.wmf"/><Relationship Id="rId12" Type="http://schemas.openxmlformats.org/officeDocument/2006/relationships/vmlDrawing" Target="../drawings/vmlDrawing13.vml"/><Relationship Id="rId11" Type="http://schemas.openxmlformats.org/officeDocument/2006/relationships/slideLayout" Target="../slideLayouts/slideLayout14.xml"/><Relationship Id="rId10" Type="http://schemas.openxmlformats.org/officeDocument/2006/relationships/image" Target="../media/image53.wmf"/><Relationship Id="rId1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8.jpeg"/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2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6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7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Заголовок 48640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r>
              <a:rPr lang="ru-RU" altLang="ru-RU" sz="5400" kern="1200" baseline="0">
                <a:latin typeface="Times New Roman" panose="02020603050405020304" pitchFamily="18" charset="0"/>
              </a:rPr>
              <a:t>Динамика популяции</a:t>
            </a:r>
            <a:endParaRPr lang="ru-RU" altLang="ru-RU" sz="5400" kern="120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Прямоугольник 6"/>
          <p:cNvSpPr/>
          <p:nvPr/>
        </p:nvSpPr>
        <p:spPr>
          <a:xfrm>
            <a:off x="2079625" y="2761615"/>
            <a:ext cx="5256530" cy="1800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/>
              <a:t>Мгновенная удельная скорость </a:t>
            </a:r>
            <a:endParaRPr lang="ru-RU" altLang="ru-RU"/>
          </a:p>
        </p:txBody>
      </p:sp>
      <p:graphicFrame>
        <p:nvGraphicFramePr>
          <p:cNvPr id="5" name="Замещающее содержимое 4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2284413" y="3023235"/>
          <a:ext cx="4846955" cy="127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117600" imgH="393700" progId="Equation.KSEE3">
                  <p:embed/>
                </p:oleObj>
              </mc:Choice>
              <mc:Fallback>
                <p:oleObj name="" r:id="rId1" imgW="1117600" imgH="3937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4413" y="3023235"/>
                        <a:ext cx="4846955" cy="1277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772400" cy="1143000"/>
          </a:xfrm>
        </p:spPr>
        <p:txBody>
          <a:bodyPr/>
          <a:p>
            <a:r>
              <a:rPr lang="ru-RU" altLang="ru-RU"/>
              <a:t>Мальтузианский параметр</a:t>
            </a:r>
            <a:endParaRPr lang="ru-RU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6340" y="1637030"/>
            <a:ext cx="2505710" cy="3353435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65" y="1637030"/>
            <a:ext cx="2846705" cy="506095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065" y="1637030"/>
            <a:ext cx="1901825" cy="241427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6693535" y="4051300"/>
            <a:ext cx="2001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Томас Мальтус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Прямоугольник 15"/>
          <p:cNvSpPr/>
          <p:nvPr/>
        </p:nvSpPr>
        <p:spPr>
          <a:xfrm>
            <a:off x="2200910" y="1230630"/>
            <a:ext cx="5256530" cy="1800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7630"/>
            <a:ext cx="7772400" cy="1143000"/>
          </a:xfrm>
        </p:spPr>
        <p:txBody>
          <a:bodyPr/>
          <a:p>
            <a:r>
              <a:rPr lang="ru-RU" altLang="ru-RU"/>
              <a:t>Мальтузианский параметр</a:t>
            </a:r>
            <a:endParaRPr lang="ru-RU" altLang="ru-RU"/>
          </a:p>
        </p:txBody>
      </p:sp>
      <p:sp>
        <p:nvSpPr>
          <p:cNvPr id="13" name="Замещающее содержимое 12"/>
          <p:cNvSpPr>
            <a:spLocks noGrp="1"/>
          </p:cNvSpPr>
          <p:nvPr>
            <p:ph sz="half" idx="1"/>
          </p:nvPr>
        </p:nvSpPr>
        <p:spPr>
          <a:xfrm>
            <a:off x="321945" y="3272155"/>
            <a:ext cx="8500745" cy="2974975"/>
          </a:xfrm>
        </p:spPr>
        <p:txBody>
          <a:bodyPr/>
          <a:p>
            <a:r>
              <a:rPr lang="ru-RU" altLang="en-US" sz="2800">
                <a:sym typeface="+mn-ea"/>
              </a:rPr>
              <a:t>Это врожденная (видоспецифическая) скорость естественного роста численности популяции.</a:t>
            </a:r>
            <a:endParaRPr lang="ru-RU" altLang="en-US" sz="2800">
              <a:sym typeface="+mn-ea"/>
            </a:endParaRPr>
          </a:p>
          <a:p>
            <a:r>
              <a:rPr lang="ru-RU" altLang="en-US" sz="2800">
                <a:sym typeface="+mn-ea"/>
              </a:rPr>
              <a:t>Является мерой мгновенной удельной скорости изменения численности популяции.</a:t>
            </a:r>
            <a:endParaRPr lang="ru-RU" altLang="en-US" sz="2800" i="0"/>
          </a:p>
          <a:p>
            <a:r>
              <a:rPr lang="ru-RU" altLang="en-US" sz="2800">
                <a:sym typeface="+mn-ea"/>
              </a:rPr>
              <a:t>Выражается как число особей на единицу времени в пересчете на одну особь</a:t>
            </a:r>
            <a:r>
              <a:rPr lang="en-US" altLang="ru-RU" sz="2800">
                <a:sym typeface="+mn-ea"/>
              </a:rPr>
              <a:t>.</a:t>
            </a:r>
            <a:endParaRPr lang="en-US" altLang="ru-RU" sz="2800" i="0"/>
          </a:p>
          <a:p>
            <a:endParaRPr lang="ru-RU" altLang="en-US" sz="2800" i="0"/>
          </a:p>
          <a:p>
            <a:endParaRPr lang="ru-RU" altLang="en-US" sz="2800"/>
          </a:p>
        </p:txBody>
      </p:sp>
      <p:graphicFrame>
        <p:nvGraphicFramePr>
          <p:cNvPr id="15" name="Объект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41905" y="1491615"/>
          <a:ext cx="4721225" cy="124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498600" imgH="393700" progId="Equation.KSEE3">
                  <p:embed/>
                </p:oleObj>
              </mc:Choice>
              <mc:Fallback>
                <p:oleObj name="" r:id="rId1" imgW="1498600" imgH="3937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41905" y="1491615"/>
                        <a:ext cx="4721225" cy="1240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Прямоугольник 17"/>
          <p:cNvSpPr/>
          <p:nvPr/>
        </p:nvSpPr>
        <p:spPr>
          <a:xfrm>
            <a:off x="106045" y="1319530"/>
            <a:ext cx="8854440" cy="47637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6530"/>
            <a:ext cx="7772400" cy="1143000"/>
          </a:xfrm>
        </p:spPr>
        <p:txBody>
          <a:bodyPr/>
          <a:p>
            <a:r>
              <a:rPr lang="ru-RU" altLang="ru-RU"/>
              <a:t>Мальтузианская модель</a:t>
            </a:r>
            <a:endParaRPr lang="ru-RU" altLang="ru-RU"/>
          </a:p>
        </p:txBody>
      </p:sp>
      <p:graphicFrame>
        <p:nvGraphicFramePr>
          <p:cNvPr id="5" name="Замещающее содержимое 4">
            <a:hlinkClick r:id="" action="ppaction://ole?verb="/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850265" y="1752600"/>
          <a:ext cx="2000250" cy="127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545465" imgH="393700" progId="Equation.KSEE3">
                  <p:embed/>
                </p:oleObj>
              </mc:Choice>
              <mc:Fallback>
                <p:oleObj name="" r:id="rId1" imgW="545465" imgH="3937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0265" y="1752600"/>
                        <a:ext cx="2000250" cy="1277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Замещающее содержимое 7">
            <a:hlinkClick r:id="" action="ppaction://ole?verb="/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338955" y="1680845"/>
          <a:ext cx="2518410" cy="127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622300" imgH="393700" progId="Equation.KSEE3">
                  <p:embed/>
                </p:oleObj>
              </mc:Choice>
              <mc:Fallback>
                <p:oleObj name="" r:id="rId3" imgW="622300" imgH="3937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8955" y="1680845"/>
                        <a:ext cx="2518410" cy="1277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Замещающее содержимое 9">
            <a:hlinkClick r:id="" action="ppaction://ole?verb="/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850265" y="3348355"/>
          <a:ext cx="2891790" cy="127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800100" imgH="393700" progId="Equation.KSEE3">
                  <p:embed/>
                </p:oleObj>
              </mc:Choice>
              <mc:Fallback>
                <p:oleObj name="" r:id="rId5" imgW="800100" imgH="3937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265" y="3348355"/>
                        <a:ext cx="2891790" cy="1277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95520" y="3592830"/>
          <a:ext cx="2724785" cy="659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7" imgW="927100" imgH="203200" progId="Equation.KSEE3">
                  <p:embed/>
                </p:oleObj>
              </mc:Choice>
              <mc:Fallback>
                <p:oleObj name="" r:id="rId7" imgW="927100" imgH="2032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5520" y="3592830"/>
                        <a:ext cx="2724785" cy="659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36625" y="4958715"/>
          <a:ext cx="3155950" cy="89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9" imgW="596900" imgH="203200" progId="Equation.KSEE3">
                  <p:embed/>
                </p:oleObj>
              </mc:Choice>
              <mc:Fallback>
                <p:oleObj name="" r:id="rId9" imgW="596900" imgH="2032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6625" y="4958715"/>
                        <a:ext cx="3155950" cy="890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77130" y="4886960"/>
          <a:ext cx="3127375" cy="89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1" imgW="634365" imgH="203200" progId="Equation.KSEE3">
                  <p:embed/>
                </p:oleObj>
              </mc:Choice>
              <mc:Fallback>
                <p:oleObj name="" r:id="rId11" imgW="634365" imgH="2032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77130" y="4886960"/>
                        <a:ext cx="3127375" cy="890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3131185" y="2188210"/>
            <a:ext cx="79248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1" name="Стрелка вправо 20"/>
          <p:cNvSpPr/>
          <p:nvPr/>
        </p:nvSpPr>
        <p:spPr>
          <a:xfrm>
            <a:off x="6845935" y="2188210"/>
            <a:ext cx="79248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2" name="Стрелка вправо 21"/>
          <p:cNvSpPr/>
          <p:nvPr/>
        </p:nvSpPr>
        <p:spPr>
          <a:xfrm>
            <a:off x="106045" y="3843020"/>
            <a:ext cx="79248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3" name="Стрелка вправо 22"/>
          <p:cNvSpPr/>
          <p:nvPr/>
        </p:nvSpPr>
        <p:spPr>
          <a:xfrm>
            <a:off x="3677285" y="3826510"/>
            <a:ext cx="79248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4" name="Стрелка вправо 23"/>
          <p:cNvSpPr/>
          <p:nvPr/>
        </p:nvSpPr>
        <p:spPr>
          <a:xfrm>
            <a:off x="7767320" y="3810000"/>
            <a:ext cx="79248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5" name="Стрелка вправо 24"/>
          <p:cNvSpPr/>
          <p:nvPr/>
        </p:nvSpPr>
        <p:spPr>
          <a:xfrm>
            <a:off x="106045" y="5341620"/>
            <a:ext cx="79248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6" name="Стрелка вправо 25"/>
          <p:cNvSpPr/>
          <p:nvPr/>
        </p:nvSpPr>
        <p:spPr>
          <a:xfrm>
            <a:off x="4189730" y="5341620"/>
            <a:ext cx="79248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Прямоугольник 22"/>
          <p:cNvSpPr/>
          <p:nvPr/>
        </p:nvSpPr>
        <p:spPr>
          <a:xfrm>
            <a:off x="43815" y="1319530"/>
            <a:ext cx="8854440" cy="49079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685" y="80010"/>
            <a:ext cx="7772400" cy="1143000"/>
          </a:xfrm>
        </p:spPr>
        <p:txBody>
          <a:bodyPr/>
          <a:p>
            <a:r>
              <a:rPr lang="ru-RU" altLang="ru-RU"/>
              <a:t>Мальтузианская модель</a:t>
            </a:r>
            <a:endParaRPr lang="ru-RU" altLang="ru-RU"/>
          </a:p>
        </p:txBody>
      </p:sp>
      <p:graphicFrame>
        <p:nvGraphicFramePr>
          <p:cNvPr id="16" name="Объект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54885" y="1609090"/>
          <a:ext cx="399859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" imgW="634365" imgH="203200" progId="Equation.KSEE3">
                  <p:embed/>
                </p:oleObj>
              </mc:Choice>
              <mc:Fallback>
                <p:oleObj name="" r:id="rId1" imgW="634365" imgH="2032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54885" y="1609090"/>
                        <a:ext cx="399859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Замещающее содержимое 6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2934335" y="3169920"/>
          <a:ext cx="5492750" cy="10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3" imgW="5631180" imgH="1186815" progId="Equation.KSEE3">
                  <p:embed/>
                </p:oleObj>
              </mc:Choice>
              <mc:Fallback>
                <p:oleObj name="" r:id="rId3" imgW="5631180" imgH="1186815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335" y="3169920"/>
                        <a:ext cx="5492750" cy="106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68905" y="4537075"/>
          <a:ext cx="288988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5" imgW="660400" imgH="241300" progId="Equation.KSEE3">
                  <p:embed/>
                </p:oleObj>
              </mc:Choice>
              <mc:Fallback>
                <p:oleObj name="" r:id="rId5" imgW="660400" imgH="2413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905" y="4537075"/>
                        <a:ext cx="288988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4320" y="3347720"/>
          <a:ext cx="1297940" cy="76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7" imgW="3998595" imgH="1054100" progId="Equation.KSEE3">
                  <p:embed/>
                </p:oleObj>
              </mc:Choice>
              <mc:Fallback>
                <p:oleObj name="" r:id="rId7" imgW="3998595" imgH="10541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320" y="3347720"/>
                        <a:ext cx="1297940" cy="769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Стрелка вправо 23"/>
          <p:cNvSpPr/>
          <p:nvPr/>
        </p:nvSpPr>
        <p:spPr>
          <a:xfrm>
            <a:off x="1779905" y="3557270"/>
            <a:ext cx="79248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2421890" y="4445635"/>
            <a:ext cx="3384550" cy="1440180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1943735" y="2755265"/>
            <a:ext cx="5122545" cy="1800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/>
              <a:t>Мальтузианская модель в дискретной форме</a:t>
            </a:r>
            <a:endParaRPr lang="en-US" altLang="ru-RU"/>
          </a:p>
        </p:txBody>
      </p:sp>
      <p:graphicFrame>
        <p:nvGraphicFramePr>
          <p:cNvPr id="19" name="Объект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02815" y="2942908"/>
          <a:ext cx="4220210" cy="142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" imgW="749300" imgH="241300" progId="Equation.KSEE3">
                  <p:embed/>
                </p:oleObj>
              </mc:Choice>
              <mc:Fallback>
                <p:oleObj name="" r:id="rId1" imgW="749300" imgH="2413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02815" y="2942908"/>
                        <a:ext cx="4220210" cy="1424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4460"/>
            <a:ext cx="7772400" cy="1143000"/>
          </a:xfrm>
        </p:spPr>
        <p:txBody>
          <a:bodyPr/>
          <a:p>
            <a:r>
              <a:rPr lang="ru-RU" altLang="ru-RU"/>
              <a:t>Что предсказывает модель?</a:t>
            </a:r>
            <a:endParaRPr lang="ru-RU" altLang="ru-RU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9890" y="1642745"/>
            <a:ext cx="5824220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ym typeface="+mn-ea"/>
              </a:rPr>
              <a:t>Есть ли в экологии законы, подобные физическим законам?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5800" y="2268220"/>
            <a:ext cx="7772400" cy="2538095"/>
          </a:xfrm>
        </p:spPr>
        <p:txBody>
          <a:bodyPr/>
          <a:p>
            <a:pPr marL="0" indent="0">
              <a:buNone/>
            </a:pPr>
            <a:r>
              <a:rPr lang="ru-RU" altLang="en-US"/>
              <a:t>Если на тело не действуют силы (или их действие скомпенсировано), то данное тело находится в состоянии покоя или равномерного прямолинейного движения.</a:t>
            </a:r>
            <a:endParaRPr lang="ru-RU" altLang="en-US"/>
          </a:p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951730" y="4537075"/>
            <a:ext cx="3580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altLang="en-US"/>
              <a:t>Первый закон Ньютона</a:t>
            </a:r>
            <a:endParaRPr lang="ru-R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ym typeface="+mn-ea"/>
              </a:rPr>
              <a:t>Есть ли в экологии законы, подобные физическим законам?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538095"/>
          </a:xfrm>
        </p:spPr>
        <p:txBody>
          <a:bodyPr/>
          <a:p>
            <a:pPr marL="0" indent="0">
              <a:buNone/>
            </a:pPr>
            <a:r>
              <a:rPr lang="ru-RU" altLang="en-US"/>
              <a:t>Если на популяцию не действуют никакие ограничения, то ее численность будет демонстрировать экспоненциальный рост</a:t>
            </a: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961255" y="3510280"/>
            <a:ext cx="3580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altLang="en-US"/>
              <a:t>Закон Мальтуса</a:t>
            </a:r>
            <a:endParaRPr lang="ru-RU" altLang="en-US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1495" y="3978275"/>
            <a:ext cx="5541645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545"/>
            <a:ext cx="7772400" cy="642620"/>
          </a:xfrm>
        </p:spPr>
        <p:txBody>
          <a:bodyPr/>
          <a:p>
            <a:r>
              <a:rPr lang="ru-RU" altLang="en-US" sz="3200"/>
              <a:t>Экспоненциальный рост в природе</a:t>
            </a:r>
            <a:endParaRPr lang="ru-RU" altLang="en-US" sz="32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2232660"/>
            <a:ext cx="6345555" cy="445071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5" y="1203325"/>
            <a:ext cx="3122930" cy="2073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Заголовок 22529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r>
              <a:rPr sz="4000"/>
              <a:t>Экзогенные и Эндогенные изменения</a:t>
            </a:r>
            <a:endParaRPr sz="4000"/>
          </a:p>
        </p:txBody>
      </p:sp>
      <p:sp>
        <p:nvSpPr>
          <p:cNvPr id="22531" name="Замещающий текст 22530"/>
          <p:cNvSpPr>
            <a:spLocks noGrp="1" noRot="1"/>
          </p:cNvSpPr>
          <p:nvPr>
            <p:ph type="body" idx="1"/>
          </p:nvPr>
        </p:nvSpPr>
        <p:spPr>
          <a:xfrm>
            <a:off x="301625" y="1743710"/>
            <a:ext cx="8540750" cy="4498975"/>
          </a:xfrm>
        </p:spPr>
        <p:txBody>
          <a:bodyPr/>
          <a:p>
            <a:r>
              <a:t>Экзогенные изменения вызваны влиянием внешних по отношению к системе факторов</a:t>
            </a:r>
          </a:p>
          <a:p>
            <a:r>
              <a:t>Эндогенные изменения являются следствием свойств самой системы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"/>
            <a:ext cx="7772400" cy="757555"/>
          </a:xfrm>
        </p:spPr>
        <p:txBody>
          <a:bodyPr/>
          <a:p>
            <a:r>
              <a:rPr lang="ru-RU" altLang="en-US" sz="3200"/>
              <a:t>Экспоненциальный рост в природе</a:t>
            </a:r>
            <a:endParaRPr lang="ru-RU" altLang="en-US" sz="3200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010" y="808990"/>
            <a:ext cx="4946650" cy="443547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05" y="808990"/>
            <a:ext cx="3834765" cy="287591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 r="1892"/>
          <a:stretch>
            <a:fillRect/>
          </a:stretch>
        </p:blipFill>
        <p:spPr>
          <a:xfrm>
            <a:off x="5094605" y="3729990"/>
            <a:ext cx="3834765" cy="15144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020"/>
            <a:ext cx="7772400" cy="1143000"/>
          </a:xfrm>
        </p:spPr>
        <p:txBody>
          <a:bodyPr/>
          <a:p>
            <a:r>
              <a:rPr lang="ru-RU" altLang="en-US" sz="3200"/>
              <a:t>Экспоненциальный рост и падение численности популяции</a:t>
            </a:r>
            <a:endParaRPr lang="ru-RU" altLang="en-US" sz="32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" y="1699260"/>
            <a:ext cx="5309235" cy="5059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65" y="1356360"/>
            <a:ext cx="4093210" cy="1035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65" y="2515870"/>
            <a:ext cx="4154805" cy="3119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5450205" y="5491480"/>
            <a:ext cx="3593465" cy="198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700"/>
              <a:t>https://imagevars.gulfnews.com/2019/07/27/Dead-deer_16c33e82f4f_large.jpg</a:t>
            </a:r>
            <a:endParaRPr lang="ru-RU" altLang="en-US" sz="700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928870" y="2600960"/>
            <a:ext cx="40132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>
                <a:solidFill>
                  <a:srgbClr val="FFFF00"/>
                </a:solidFill>
              </a:rPr>
              <a:t>Over 200 dead reindeer found on Norway's Arctic Svalbard</a:t>
            </a:r>
            <a:endParaRPr lang="ru-RU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/>
              <a:t>А если мы не наблюдаем экспоненциального роста?</a:t>
            </a:r>
            <a:endParaRPr lang="ru-RU" altLang="ru-RU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Популяция стабильна (случайные колебания вокруг среднего)</a:t>
            </a:r>
            <a:endParaRPr lang="ru-RU" altLang="en-US"/>
          </a:p>
          <a:p>
            <a:r>
              <a:rPr lang="ru-RU" altLang="en-US"/>
              <a:t>Популяция демонстрирует циклические изменения численности.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Прямоугольник 15"/>
          <p:cNvSpPr/>
          <p:nvPr/>
        </p:nvSpPr>
        <p:spPr>
          <a:xfrm>
            <a:off x="260350" y="2653030"/>
            <a:ext cx="4227195" cy="13138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86370" name="Заголовок 186369"/>
          <p:cNvSpPr>
            <a:spLocks noGrp="1" noRot="1"/>
          </p:cNvSpPr>
          <p:nvPr>
            <p:ph type="title"/>
          </p:nvPr>
        </p:nvSpPr>
        <p:spPr>
          <a:xfrm>
            <a:off x="685800" y="61595"/>
            <a:ext cx="7772400" cy="1143000"/>
          </a:xfrm>
        </p:spPr>
        <p:txBody>
          <a:bodyPr anchor="ctr"/>
          <a:p>
            <a:r>
              <a:rPr sz="4000"/>
              <a:t>Почему наблюдается ограниченный рост численности?</a:t>
            </a:r>
            <a:endParaRPr sz="4000"/>
          </a:p>
        </p:txBody>
      </p:sp>
      <p:sp>
        <p:nvSpPr>
          <p:cNvPr id="186371" name="Замещающий текст 186370"/>
          <p:cNvSpPr>
            <a:spLocks noGrp="1" noRot="1"/>
          </p:cNvSpPr>
          <p:nvPr>
            <p:ph type="body" idx="1"/>
          </p:nvPr>
        </p:nvSpPr>
        <p:spPr>
          <a:xfrm>
            <a:off x="685800" y="1981200"/>
            <a:ext cx="2922270" cy="599440"/>
          </a:xfrm>
        </p:spPr>
        <p:txBody>
          <a:bodyPr/>
          <a:p>
            <a:pPr marL="0" indent="0">
              <a:buNone/>
            </a:pPr>
            <a:r>
              <a:t>Обратная связь</a:t>
            </a:r>
          </a:p>
          <a:p>
            <a:pPr>
              <a:buNone/>
            </a:pPr>
          </a:p>
        </p:txBody>
      </p:sp>
      <p:graphicFrame>
        <p:nvGraphicFramePr>
          <p:cNvPr id="186372" name="Замещающее содержимое 186371"/>
          <p:cNvGraphicFramePr/>
          <p:nvPr>
            <p:ph sz="half" idx="1"/>
          </p:nvPr>
        </p:nvGraphicFramePr>
        <p:xfrm>
          <a:off x="769779" y="2652871"/>
          <a:ext cx="3531870" cy="115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622300" imgH="203200" progId="Equation.3">
                  <p:embed/>
                </p:oleObj>
              </mc:Choice>
              <mc:Fallback>
                <p:oleObj name="" r:id="rId1" imgW="622300" imgH="203200" progId="Equation.3">
                  <p:embed/>
                  <p:pic>
                    <p:nvPicPr>
                      <p:cNvPr id="0" name="Изображение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9779" y="2652871"/>
                        <a:ext cx="3531870" cy="115316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Прямоугольник 186373"/>
          <p:cNvSpPr/>
          <p:nvPr/>
        </p:nvSpPr>
        <p:spPr>
          <a:xfrm>
            <a:off x="358775" y="4281805"/>
            <a:ext cx="8755380" cy="2085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ru-RU" sz="2400" b="0" i="0">
                <a:effectLst/>
                <a:latin typeface="Tahoma" panose="020B0604030504040204" pitchFamily="34" charset="0"/>
              </a:rPr>
              <a:t>Популяционная регуляция: </a:t>
            </a:r>
            <a:r>
              <a:rPr sz="2400" b="0" i="0">
                <a:effectLst/>
                <a:latin typeface="Tahoma" panose="020B0604030504040204" pitchFamily="34" charset="0"/>
              </a:rPr>
              <a:t>Удельная скорость роста численности популяции зависит от численности популяции</a:t>
            </a:r>
            <a:r>
              <a:rPr lang="ru-RU" sz="2400" b="0" i="0">
                <a:effectLst/>
                <a:latin typeface="Tahoma" panose="020B0604030504040204" pitchFamily="34" charset="0"/>
              </a:rPr>
              <a:t>.</a:t>
            </a:r>
            <a:r>
              <a:rPr sz="2400" b="0" i="0">
                <a:effectLst/>
                <a:latin typeface="Tahoma" panose="020B0604030504040204" pitchFamily="34" charset="0"/>
              </a:rPr>
              <a:t> </a:t>
            </a:r>
            <a:endParaRPr sz="2400" b="0" i="0">
              <a:effectLst/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endParaRPr lang="ru-RU" sz="2400" b="0" i="0">
              <a:effectLst/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ru-RU" sz="2400" b="0" i="0">
                <a:effectLst/>
                <a:latin typeface="Tahoma" panose="020B0604030504040204" pitchFamily="34" charset="0"/>
              </a:rPr>
              <a:t>Механизмы регуляции - весь комплекс взаимоотношений, подразумевающих обратную связь.</a:t>
            </a:r>
            <a:endParaRPr lang="ru-RU" sz="2400" b="0" i="0">
              <a:effectLst/>
              <a:latin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1695" y="2653030"/>
            <a:ext cx="4227195" cy="13138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graphicFrame>
        <p:nvGraphicFramePr>
          <p:cNvPr id="3" name="Объект 2"/>
          <p:cNvGraphicFramePr/>
          <p:nvPr/>
        </p:nvGraphicFramePr>
        <p:xfrm>
          <a:off x="4808220" y="2862580"/>
          <a:ext cx="4008755" cy="89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977900" imgH="203200" progId="Equation.3">
                  <p:embed/>
                </p:oleObj>
              </mc:Choice>
              <mc:Fallback>
                <p:oleObj name="" r:id="rId3" imgW="977900" imgH="203200" progId="Equation.3">
                  <p:embed/>
                  <p:pic>
                    <p:nvPicPr>
                      <p:cNvPr id="0" name="Изображение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8220" y="2862580"/>
                        <a:ext cx="4008755" cy="89408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мещающий текст 186370"/>
          <p:cNvSpPr>
            <a:spLocks noGrp="1" noRot="1"/>
          </p:cNvSpPr>
          <p:nvPr/>
        </p:nvSpPr>
        <p:spPr>
          <a:xfrm>
            <a:off x="4946650" y="1546225"/>
            <a:ext cx="2922270" cy="9740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/>
              <a:t>В общем виде </a:t>
            </a:r>
            <a:r>
              <a:rPr lang="en-US" altLang="ru-RU"/>
              <a:t>r-</a:t>
            </a:r>
            <a:r>
              <a:rPr lang="ru-RU" altLang="ru-RU"/>
              <a:t>функция</a:t>
            </a:r>
            <a:endParaRPr lang="ru-RU" altLang="ru-RU"/>
          </a:p>
          <a:p>
            <a:pPr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Прямоугольник 15"/>
          <p:cNvSpPr/>
          <p:nvPr/>
        </p:nvSpPr>
        <p:spPr>
          <a:xfrm>
            <a:off x="3201670" y="3456305"/>
            <a:ext cx="4534535" cy="28581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2075"/>
            <a:ext cx="7772400" cy="1143000"/>
          </a:xfrm>
        </p:spPr>
        <p:txBody>
          <a:bodyPr/>
          <a:p>
            <a:r>
              <a:rPr lang="ru-RU" altLang="en-US"/>
              <a:t>Модель Ферхюльста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138805" y="1574165"/>
            <a:ext cx="5626100" cy="2555875"/>
          </a:xfrm>
        </p:spPr>
        <p:txBody>
          <a:bodyPr/>
          <a:p>
            <a:r>
              <a:rPr lang="ru-RU" altLang="en-US"/>
              <a:t>Простая популяция</a:t>
            </a:r>
            <a:endParaRPr lang="ru-RU" altLang="en-US"/>
          </a:p>
          <a:p>
            <a:r>
              <a:rPr lang="en-US" altLang="en-US"/>
              <a:t>r - </a:t>
            </a:r>
            <a:r>
              <a:rPr lang="ru-RU" altLang="en-US"/>
              <a:t>мальтузианский параметр</a:t>
            </a:r>
            <a:endParaRPr lang="ru-RU" altLang="en-US"/>
          </a:p>
          <a:p>
            <a:r>
              <a:rPr lang="en-US" altLang="en-US"/>
              <a:t>K - </a:t>
            </a:r>
            <a:r>
              <a:rPr lang="ru-RU" altLang="en-US"/>
              <a:t>емкость среды</a:t>
            </a:r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74165"/>
            <a:ext cx="2846705" cy="4398010"/>
          </a:xfrm>
          <a:prstGeom prst="rect">
            <a:avLst/>
          </a:prstGeom>
        </p:spPr>
      </p:pic>
      <p:graphicFrame>
        <p:nvGraphicFramePr>
          <p:cNvPr id="5" name="Замещающее содержимое 4">
            <a:hlinkClick r:id="" action="ppaction://ole?verb=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624580" y="3623945"/>
          <a:ext cx="3569335" cy="103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Изображение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24580" y="3623945"/>
                        <a:ext cx="3569335" cy="1033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Объект 105478"/>
          <p:cNvGraphicFramePr/>
          <p:nvPr/>
        </p:nvGraphicFramePr>
        <p:xfrm>
          <a:off x="3519805" y="4886325"/>
          <a:ext cx="3674110" cy="117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4" imgW="4446270" imgH="1407795" progId="Equation.3">
                  <p:embed/>
                </p:oleObj>
              </mc:Choice>
              <mc:Fallback>
                <p:oleObj name="" r:id="rId4" imgW="4446270" imgH="1407795" progId="Equation.3">
                  <p:embed/>
                  <p:pic>
                    <p:nvPicPr>
                      <p:cNvPr id="0" name="Изображение 308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9805" y="4886325"/>
                        <a:ext cx="3674110" cy="11760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Прямоугольник 15"/>
          <p:cNvSpPr/>
          <p:nvPr/>
        </p:nvSpPr>
        <p:spPr>
          <a:xfrm>
            <a:off x="1624965" y="2500630"/>
            <a:ext cx="5563235" cy="20116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Модель ограниченного роста в дискретной форме  </a:t>
            </a:r>
            <a:endParaRPr lang="ru-RU" altLang="en-US"/>
          </a:p>
        </p:txBody>
      </p:sp>
      <p:graphicFrame>
        <p:nvGraphicFramePr>
          <p:cNvPr id="6" name="Замещающее содержимое 5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1803400" y="2679700"/>
          <a:ext cx="5384800" cy="149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155700" imgH="355600" progId="Equation.KSEE3">
                  <p:embed/>
                </p:oleObj>
              </mc:Choice>
              <mc:Fallback>
                <p:oleObj name="" r:id="rId1" imgW="1155700" imgH="355600" progId="Equation.KSEE3">
                  <p:embed/>
                  <p:pic>
                    <p:nvPicPr>
                      <p:cNvPr id="0" name="Изображение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03400" y="2679700"/>
                        <a:ext cx="5384800" cy="1499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/>
          <p:cNvSpPr/>
          <p:nvPr/>
        </p:nvSpPr>
        <p:spPr>
          <a:xfrm>
            <a:off x="5399405" y="2564765"/>
            <a:ext cx="1548765" cy="1368425"/>
          </a:xfrm>
          <a:prstGeom prst="ellipse">
            <a:avLst/>
          </a:prstGeom>
          <a:noFill/>
          <a:ln w="47625"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836160" y="4940935"/>
            <a:ext cx="32048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Уменьшает значение </a:t>
            </a:r>
            <a:r>
              <a:rPr lang="en-US" altLang="en-US"/>
              <a:t>r</a:t>
            </a:r>
            <a:r>
              <a:rPr lang="ru-RU" altLang="en-US"/>
              <a:t> по мере приближения </a:t>
            </a:r>
            <a:r>
              <a:rPr lang="en-US" altLang="en-US"/>
              <a:t>N </a:t>
            </a:r>
            <a:r>
              <a:rPr lang="ru-RU" altLang="en-US"/>
              <a:t>к емкости среды</a:t>
            </a:r>
            <a:endParaRPr lang="en-US" altLang="en-US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6155690" y="4004945"/>
            <a:ext cx="283210" cy="9359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4460"/>
            <a:ext cx="7772400" cy="845185"/>
          </a:xfrm>
        </p:spPr>
        <p:txBody>
          <a:bodyPr/>
          <a:p>
            <a:r>
              <a:rPr lang="ru-RU" altLang="ru-RU"/>
              <a:t>Что предсказывает модель?</a:t>
            </a:r>
            <a:endParaRPr lang="ru-RU" alt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1180" y="1514475"/>
            <a:ext cx="5502275" cy="36080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700"/>
            <a:ext cx="7772400" cy="604520"/>
          </a:xfrm>
        </p:spPr>
        <p:txBody>
          <a:bodyPr/>
          <a:p>
            <a:r>
              <a:rPr lang="ru-RU" altLang="en-US"/>
              <a:t>Логистический рост в природе</a:t>
            </a:r>
            <a:endParaRPr lang="ru-RU" alt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"/>
          <a:srcRect l="14651"/>
          <a:stretch>
            <a:fillRect/>
          </a:stretch>
        </p:blipFill>
        <p:spPr>
          <a:xfrm>
            <a:off x="3774440" y="704850"/>
            <a:ext cx="5299710" cy="426085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4639310"/>
            <a:ext cx="5300345" cy="2213610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13335" y="3318510"/>
            <a:ext cx="37033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Post-invasion demography of prehistoric humans in</a:t>
            </a:r>
            <a:endParaRPr lang="ru-RU" altLang="en-US"/>
          </a:p>
          <a:p>
            <a:r>
              <a:rPr lang="ru-RU" altLang="en-US"/>
              <a:t>South America </a:t>
            </a:r>
            <a:endParaRPr lang="ru-RU" altLang="en-US"/>
          </a:p>
          <a:p>
            <a:pPr algn="r"/>
            <a:r>
              <a:rPr lang="ru-RU" altLang="en-US"/>
              <a:t>Goldberg </a:t>
            </a:r>
            <a:r>
              <a:rPr lang="en-US" altLang="ru-RU"/>
              <a:t>et al, 2016</a:t>
            </a:r>
            <a:endParaRPr lang="en-US" altLang="ru-RU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704215"/>
            <a:ext cx="3718560" cy="24796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"/>
            <a:ext cx="7772400" cy="1143000"/>
          </a:xfrm>
        </p:spPr>
        <p:txBody>
          <a:bodyPr/>
          <a:p>
            <a:r>
              <a:rPr lang="ru-RU" altLang="ru-RU"/>
              <a:t>Не все так просто...</a:t>
            </a:r>
            <a:endParaRPr lang="ru-RU" altLang="ru-RU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>
          <a:xfrm>
            <a:off x="685800" y="5587365"/>
            <a:ext cx="8272780" cy="1172210"/>
          </a:xfrm>
        </p:spPr>
        <p:txBody>
          <a:bodyPr/>
          <a:p>
            <a:pPr marL="0" indent="0">
              <a:buNone/>
            </a:pPr>
            <a:r>
              <a:rPr lang="ru-RU" altLang="en-US" sz="2400"/>
              <a:t>При некоторых значениях мальтузианского параметра модель предсказывает хаотические изменения численности</a:t>
            </a:r>
            <a:endParaRPr lang="ru-RU" altLang="en-US" sz="24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8905" y="1203960"/>
            <a:ext cx="6346825" cy="41617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9695"/>
            <a:ext cx="7772400" cy="979805"/>
          </a:xfrm>
        </p:spPr>
        <p:txBody>
          <a:bodyPr/>
          <a:p>
            <a:r>
              <a:rPr lang="ru-RU" altLang="ru-RU" sz="3200"/>
              <a:t>«Эффект бабочки» в логистической модели</a:t>
            </a:r>
            <a:endParaRPr lang="ru-RU" altLang="ru-RU" sz="32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5800" y="999490"/>
            <a:ext cx="7772400" cy="1325245"/>
          </a:xfrm>
        </p:spPr>
        <p:txBody>
          <a:bodyPr/>
          <a:p>
            <a:r>
              <a:rPr lang="ru-RU" altLang="en-US"/>
              <a:t>Хаотическая система - это система чувствительная к начальным состояниям.</a:t>
            </a:r>
            <a:endParaRPr lang="ru-RU" altLang="en-US"/>
          </a:p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0" y="2199005"/>
            <a:ext cx="6426835" cy="421449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9390" y="2513330"/>
            <a:ext cx="24479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Начальная численность двух временных рядов  отличается только на одну особь!</a:t>
            </a:r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ru-RU" altLang="en-US"/>
              <a:t>Динамика «простой» популяции</a:t>
            </a:r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Динамика первого и второго порядка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06065"/>
          </a:xfrm>
        </p:spPr>
        <p:txBody>
          <a:bodyPr/>
          <a:p>
            <a:r>
              <a:rPr lang="ru-RU" altLang="en-US"/>
              <a:t>Динамический процесс первого порядка  </a:t>
            </a:r>
            <a:endParaRPr lang="ru-RU" altLang="en-US"/>
          </a:p>
          <a:p>
            <a:pPr marL="914400" lvl="2" indent="0">
              <a:buNone/>
            </a:pPr>
            <a:r>
              <a:rPr lang="en-US" altLang="en-US"/>
              <a:t>r = F(N</a:t>
            </a:r>
            <a:r>
              <a:rPr lang="en-US" altLang="en-US" baseline="-25000"/>
              <a:t>t-1</a:t>
            </a:r>
            <a:r>
              <a:rPr lang="en-US" altLang="en-US"/>
              <a:t>)</a:t>
            </a:r>
            <a:endParaRPr lang="en-US" altLang="en-US"/>
          </a:p>
          <a:p>
            <a:r>
              <a:rPr lang="ru-RU" altLang="en-US">
                <a:sym typeface="+mn-ea"/>
              </a:rPr>
              <a:t>Динамический </a:t>
            </a:r>
            <a:r>
              <a:rPr lang="ru-RU" altLang="en-US"/>
              <a:t>процесс второго порядка </a:t>
            </a:r>
            <a:endParaRPr lang="ru-RU" altLang="en-US"/>
          </a:p>
          <a:p>
            <a:pPr marL="914400" lvl="2" indent="0">
              <a:buNone/>
            </a:pPr>
            <a:r>
              <a:rPr lang="en-US" altLang="en-US"/>
              <a:t>r = F(N</a:t>
            </a:r>
            <a:r>
              <a:rPr lang="en-US" altLang="en-US" baseline="-25000"/>
              <a:t>t-1</a:t>
            </a:r>
            <a:r>
              <a:rPr lang="en-US" altLang="en-US"/>
              <a:t>,N</a:t>
            </a:r>
            <a:r>
              <a:rPr lang="en-US" altLang="en-US" baseline="-25000"/>
              <a:t>t-2</a:t>
            </a:r>
            <a:r>
              <a:rPr lang="en-US" altLang="en-US"/>
              <a:t>)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rcRect b="19835"/>
          <a:stretch>
            <a:fillRect/>
          </a:stretch>
        </p:blipFill>
        <p:spPr>
          <a:xfrm>
            <a:off x="337185" y="3740150"/>
            <a:ext cx="4449445" cy="2591435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67605" y="3740150"/>
            <a:ext cx="3422650" cy="229362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5850255" y="6033770"/>
            <a:ext cx="25400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1000"/>
              <a:t>https://images.auscape.com.au/p/632/caterpillar-larch-budmoth-zeiraphera-diniana-15360463.jpg</a:t>
            </a:r>
            <a:endParaRPr lang="ru-RU" altLang="en-US" sz="1000"/>
          </a:p>
        </p:txBody>
      </p:sp>
      <p:pic>
        <p:nvPicPr>
          <p:cNvPr id="10" name="Замещающее содержимое 9"/>
          <p:cNvPicPr>
            <a:picLocks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337185" y="400685"/>
            <a:ext cx="4373245" cy="280797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85" y="400685"/>
            <a:ext cx="4055110" cy="2703830"/>
          </a:xfrm>
          <a:prstGeom prst="rect">
            <a:avLst/>
          </a:prstGeom>
        </p:spPr>
      </p:pic>
      <p:sp>
        <p:nvSpPr>
          <p:cNvPr id="14" name="Текстовое поле 13"/>
          <p:cNvSpPr txBox="1"/>
          <p:nvPr/>
        </p:nvSpPr>
        <p:spPr>
          <a:xfrm>
            <a:off x="6386195" y="40068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900"/>
              <a:t>https://www6.inra.fr/var/internet6_national_encyclopedie_pucerons/storage/images/media/1-copyrights/pucerons-in-vivo/c-d/drepanosiphum-platanoidis-02-vl-c-900/43448-3-fre-FR/Drepanosiphum-platanoidis-02-VL-C-900.jpg</a:t>
            </a:r>
            <a:endParaRPr lang="ru-RU" altLang="en-US" sz="900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2456815" y="3259455"/>
            <a:ext cx="2402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Turchin, Taylor, 1992</a:t>
            </a:r>
            <a:endParaRPr lang="en-US" altLang="ru-RU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2171065" y="6328410"/>
            <a:ext cx="2672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Berryman,Turchin, 2001</a:t>
            </a:r>
            <a:endParaRPr lang="en-US" alt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68930" y="404495"/>
            <a:ext cx="1630680" cy="792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5850255" y="3371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ru-RU" altLang="en-US"/>
              <a:t>Zeiraphera diniana</a:t>
            </a:r>
            <a:endParaRPr lang="ru-RU" altLang="en-US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5415280" y="36195"/>
            <a:ext cx="35109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ru-RU" altLang="en-US"/>
              <a:t>Drepanosiphum platanoides</a:t>
            </a:r>
            <a:endParaRPr lang="ru-RU" altLang="en-US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1476375" y="483870"/>
            <a:ext cx="31502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>
                <a:solidFill>
                  <a:srgbClr val="FF0000"/>
                </a:solidFill>
                <a:sym typeface="+mn-ea"/>
              </a:rPr>
              <a:t>Динамика первого порядка </a:t>
            </a:r>
            <a:endParaRPr lang="ru-RU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1459865" y="3696335"/>
            <a:ext cx="32137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>
                <a:solidFill>
                  <a:srgbClr val="FF0000"/>
                </a:solidFill>
                <a:sym typeface="+mn-ea"/>
              </a:rPr>
              <a:t>Динамика второго порядка </a:t>
            </a:r>
            <a:endParaRPr lang="ru-RU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ru-RU" altLang="ru-RU"/>
              <a:t>Динамика «сложной» популяции </a:t>
            </a:r>
            <a:endParaRPr lang="ru-RU" alt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Прямоугольник 11"/>
          <p:cNvSpPr/>
          <p:nvPr/>
        </p:nvSpPr>
        <p:spPr>
          <a:xfrm>
            <a:off x="2617470" y="2489835"/>
            <a:ext cx="6241415" cy="3384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257935" y="2489835"/>
            <a:ext cx="1152525" cy="3384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015" y="109220"/>
            <a:ext cx="7772400" cy="1143000"/>
          </a:xfrm>
        </p:spPr>
        <p:txBody>
          <a:bodyPr/>
          <a:p>
            <a:r>
              <a:rPr lang="ru-RU" altLang="en-US" sz="2800"/>
              <a:t>Как описать изменения если в популяции выделяются возрастные когорты?</a:t>
            </a:r>
            <a:endParaRPr lang="ru-RU" altLang="en-US" sz="2800"/>
          </a:p>
        </p:txBody>
      </p:sp>
      <p:graphicFrame>
        <p:nvGraphicFramePr>
          <p:cNvPr id="4" name="Замещающее содержимое 3">
            <a:hlinkClick r:id="" action="ppaction://ole?verb="/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434783" y="2576989"/>
          <a:ext cx="695325" cy="314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520065" imgH="2352675" progId="Equation.KSEE3">
                  <p:embed/>
                </p:oleObj>
              </mc:Choice>
              <mc:Fallback>
                <p:oleObj name="" r:id="rId1" imgW="520065" imgH="2352675" progId="Equation.KSEE3">
                  <p:embed/>
                  <p:pic>
                    <p:nvPicPr>
                      <p:cNvPr id="0" name="Изображение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34783" y="2576989"/>
                        <a:ext cx="695325" cy="314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Замещающее содержимое 4">
            <a:hlinkClick r:id="" action="ppaction://ole?verb="/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713990" y="3414395"/>
          <a:ext cx="3665855" cy="90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3" imgW="977900" imgH="241300" progId="Equation.KSEE3">
                  <p:embed/>
                </p:oleObj>
              </mc:Choice>
              <mc:Fallback>
                <p:oleObj name="" r:id="rId3" imgW="977900" imgH="241300" progId="Equation.KSEE3">
                  <p:embed/>
                  <p:pic>
                    <p:nvPicPr>
                      <p:cNvPr id="0" name="Изображение 4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3990" y="3414395"/>
                        <a:ext cx="3665855" cy="905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Замещающее содержимое 5">
            <a:hlinkClick r:id="" action="ppaction://ole?verb="/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691130" y="4093210"/>
          <a:ext cx="3760470" cy="90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002665" imgH="241300" progId="Equation.KSEE3">
                  <p:embed/>
                </p:oleObj>
              </mc:Choice>
              <mc:Fallback>
                <p:oleObj name="" r:id="rId5" imgW="1002665" imgH="241300" progId="Equation.KSEE3">
                  <p:embed/>
                  <p:pic>
                    <p:nvPicPr>
                      <p:cNvPr id="0" name="Изображение 40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1130" y="4093210"/>
                        <a:ext cx="3760470" cy="906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74620" y="4817110"/>
          <a:ext cx="3760470" cy="90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7" imgW="1002665" imgH="241300" progId="Equation.KSEE3">
                  <p:embed/>
                </p:oleObj>
              </mc:Choice>
              <mc:Fallback>
                <p:oleObj name="" r:id="rId7" imgW="1002665" imgH="241300" progId="Equation.KSEE3">
                  <p:embed/>
                  <p:pic>
                    <p:nvPicPr>
                      <p:cNvPr id="0" name="Изображение 409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4620" y="4817110"/>
                        <a:ext cx="3760470" cy="906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13990" y="2576830"/>
          <a:ext cx="5713095" cy="90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524000" imgH="241300" progId="Equation.KSEE3">
                  <p:embed/>
                </p:oleObj>
              </mc:Choice>
              <mc:Fallback>
                <p:oleObj name="" r:id="rId9" imgW="1524000" imgH="241300" progId="Equation.KSEE3">
                  <p:embed/>
                  <p:pic>
                    <p:nvPicPr>
                      <p:cNvPr id="0" name="Изображение 409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13990" y="2576830"/>
                        <a:ext cx="5713095" cy="905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овое поле 12"/>
          <p:cNvSpPr txBox="1"/>
          <p:nvPr/>
        </p:nvSpPr>
        <p:spPr>
          <a:xfrm>
            <a:off x="758190" y="1719580"/>
            <a:ext cx="2602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Демографический вектор</a:t>
            </a:r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3888105" y="1719580"/>
            <a:ext cx="4131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Преобразование демографического вектора</a:t>
            </a:r>
            <a:endParaRPr lang="ru-RU" altLang="en-US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2553970" y="6002020"/>
            <a:ext cx="6431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P - </a:t>
            </a:r>
            <a:r>
              <a:rPr lang="ru-RU" altLang="en-US"/>
              <a:t>Вероятность перехода из одной когорты в другую</a:t>
            </a:r>
            <a:endParaRPr lang="ru-RU" altLang="en-US"/>
          </a:p>
          <a:p>
            <a:r>
              <a:rPr lang="en-US" altLang="en-US"/>
              <a:t>F - </a:t>
            </a:r>
            <a:r>
              <a:rPr lang="ru-RU" altLang="en-US"/>
              <a:t>Плодовитость</a:t>
            </a:r>
            <a:endParaRPr lang="ru-RU" altLang="en-US"/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834390" y="4220845"/>
            <a:ext cx="353060" cy="16567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817880" y="2665095"/>
            <a:ext cx="353060" cy="147383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33020" y="4732020"/>
            <a:ext cx="862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Adult</a:t>
            </a:r>
            <a:endParaRPr lang="en-US" altLang="ru-RU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16510" y="3065145"/>
            <a:ext cx="862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Juv</a:t>
            </a:r>
            <a:endParaRPr lang="en-US" alt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595"/>
            <a:ext cx="7772400" cy="1143000"/>
          </a:xfrm>
        </p:spPr>
        <p:txBody>
          <a:bodyPr/>
          <a:p>
            <a:r>
              <a:rPr lang="ru-RU" altLang="ru-RU" sz="3200"/>
              <a:t>Модель динамики поселения моллюсков-фильтраторов с планктонным развитием</a:t>
            </a:r>
            <a:endParaRPr lang="ru-RU" altLang="ru-RU" sz="3200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>
          <a:xfrm>
            <a:off x="88900" y="1204595"/>
            <a:ext cx="5530215" cy="5182235"/>
          </a:xfrm>
        </p:spPr>
        <p:txBody>
          <a:bodyPr/>
          <a:p>
            <a:r>
              <a:rPr lang="ru-RU" altLang="en-US" sz="2400"/>
              <a:t>Взрослые моллюски производят на свет большое количество потомства.</a:t>
            </a:r>
            <a:endParaRPr lang="ru-RU" altLang="en-US" sz="2400"/>
          </a:p>
          <a:p>
            <a:r>
              <a:rPr lang="ru-RU" altLang="en-US" sz="2400"/>
              <a:t>Потомство всегда в избытке. Личинки формируют </a:t>
            </a:r>
            <a:r>
              <a:rPr lang="ru-RU" altLang="en-US" sz="2400" i="1"/>
              <a:t>общий пул</a:t>
            </a:r>
            <a:r>
              <a:rPr lang="ru-RU" altLang="en-US" sz="2400"/>
              <a:t> для </a:t>
            </a:r>
            <a:r>
              <a:rPr lang="ru-RU" altLang="en-US" sz="2400" i="1"/>
              <a:t>метапопуляции</a:t>
            </a:r>
            <a:r>
              <a:rPr lang="ru-RU" altLang="en-US" sz="2400"/>
              <a:t>.</a:t>
            </a:r>
            <a:endParaRPr lang="ru-RU" altLang="en-US" sz="2400"/>
          </a:p>
          <a:p>
            <a:r>
              <a:rPr lang="ru-RU" altLang="en-US" sz="2400"/>
              <a:t>Взрослые особи могут отфильтровывать планктонных личинок или иным образом негативно на них влиять. </a:t>
            </a:r>
            <a:endParaRPr lang="ru-RU" altLang="en-US" sz="2400"/>
          </a:p>
          <a:p>
            <a:r>
              <a:rPr lang="ru-RU" altLang="en-US" sz="2400"/>
              <a:t>Чем больше взрослых моллюсков, тем труднее осесть молоди.</a:t>
            </a:r>
            <a:endParaRPr lang="ru-RU" altLang="en-US" sz="240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8355" y="1310640"/>
            <a:ext cx="2715260" cy="409067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5555615" y="5461000"/>
            <a:ext cx="3380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Андрей Донатович Наумов</a:t>
            </a:r>
            <a:endParaRPr lang="ru-RU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" y="22860"/>
            <a:ext cx="9002395" cy="1143000"/>
          </a:xfrm>
        </p:spPr>
        <p:txBody>
          <a:bodyPr/>
          <a:p>
            <a:r>
              <a:rPr lang="ru-RU" altLang="en-US" sz="3000"/>
              <a:t>Динамика численности, предсказанная моделью и наблюдаемые изменения: нет точного соответствия</a:t>
            </a:r>
            <a:endParaRPr lang="en-US" altLang="ru-RU" sz="30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1252220"/>
            <a:ext cx="3752215" cy="246126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2930525"/>
            <a:ext cx="5252720" cy="388556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1252855"/>
            <a:ext cx="5252085" cy="1605915"/>
          </a:xfrm>
          <a:prstGeom prst="rect">
            <a:avLst/>
          </a:prstGeom>
        </p:spPr>
      </p:pic>
      <p:pic>
        <p:nvPicPr>
          <p:cNvPr id="47106" name="Замещающее содержимое 47105" descr="IMG_8072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0" y="3816350"/>
            <a:ext cx="3757930" cy="2818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Проблема множественности моделей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855720"/>
          </a:xfrm>
        </p:spPr>
        <p:txBody>
          <a:bodyPr/>
          <a:p>
            <a:r>
              <a:rPr lang="ru-RU" altLang="en-US"/>
              <a:t>Одни и те же изменения в популяциях могут объясняться очень разными механизмами</a:t>
            </a:r>
            <a:endParaRPr lang="ru-RU" altLang="en-US"/>
          </a:p>
          <a:p>
            <a:r>
              <a:rPr lang="ru-RU" altLang="en-US"/>
              <a:t>Можно построить много разных моделей</a:t>
            </a:r>
            <a:endParaRPr lang="ru-RU" altLang="en-US"/>
          </a:p>
          <a:p>
            <a:r>
              <a:rPr lang="ru-RU" altLang="en-US"/>
              <a:t>Поиск «работающей» модели - задача для специального и сложного исследования.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115" y="60960"/>
            <a:ext cx="9196705" cy="489585"/>
          </a:xfrm>
        </p:spPr>
        <p:txBody>
          <a:bodyPr/>
          <a:p>
            <a:r>
              <a:rPr lang="ru-RU" altLang="ru-RU" sz="2800"/>
              <a:t>Динамика лабораторной популяции </a:t>
            </a:r>
            <a:r>
              <a:rPr lang="ru-RU" altLang="ru-RU" sz="2800" i="1"/>
              <a:t>Lucilia cuprina</a:t>
            </a:r>
            <a:endParaRPr lang="ru-RU" altLang="ru-RU" sz="2800" i="1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half" idx="1"/>
          </p:nvPr>
        </p:nvSpPr>
        <p:spPr>
          <a:xfrm>
            <a:off x="190500" y="4430395"/>
            <a:ext cx="8763000" cy="2055495"/>
          </a:xfrm>
        </p:spPr>
        <p:txBody>
          <a:bodyPr/>
          <a:p>
            <a:r>
              <a:rPr lang="ru-RU" altLang="en-US" sz="2800"/>
              <a:t>Динамика второго порядка:есть какие-то взаимоотношения.</a:t>
            </a:r>
            <a:endParaRPr lang="ru-RU" altLang="en-US" sz="2800"/>
          </a:p>
          <a:p>
            <a:r>
              <a:rPr lang="ru-RU" altLang="en-US" sz="2800"/>
              <a:t>Возможны два типа внутривидовой конкуренции:</a:t>
            </a:r>
            <a:endParaRPr lang="ru-RU" altLang="en-US" sz="2800"/>
          </a:p>
          <a:p>
            <a:pPr lvl="2"/>
            <a:r>
              <a:rPr lang="ru-RU" altLang="en-US"/>
              <a:t>Конкуренция взрослых (</a:t>
            </a:r>
            <a:r>
              <a:rPr lang="en-US" altLang="en-US"/>
              <a:t>A)</a:t>
            </a:r>
            <a:endParaRPr lang="en-US" altLang="en-US"/>
          </a:p>
          <a:p>
            <a:pPr lvl="2"/>
            <a:r>
              <a:rPr lang="ru-RU" altLang="en-US"/>
              <a:t>Конкуренция личинок </a:t>
            </a:r>
            <a:r>
              <a:rPr lang="en-US" altLang="ru-RU"/>
              <a:t>(L)</a:t>
            </a:r>
            <a:endParaRPr lang="en-US" altLang="ru-RU"/>
          </a:p>
        </p:txBody>
      </p:sp>
      <p:pic>
        <p:nvPicPr>
          <p:cNvPr id="7" name="Замещающее содержимое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110230" y="677545"/>
            <a:ext cx="5922645" cy="281813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65" y="3341370"/>
            <a:ext cx="4817110" cy="1022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77545"/>
            <a:ext cx="2868930" cy="19126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210" y="60960"/>
            <a:ext cx="7772400" cy="1143000"/>
          </a:xfrm>
        </p:spPr>
        <p:txBody>
          <a:bodyPr/>
          <a:p>
            <a:r>
              <a:rPr lang="ru-RU" altLang="ru-RU" sz="3200"/>
              <a:t>Сравнение поведения моделей и реальных данных</a:t>
            </a:r>
            <a:endParaRPr lang="ru-RU" altLang="ru-RU" sz="3200"/>
          </a:p>
        </p:txBody>
      </p:sp>
      <p:pic>
        <p:nvPicPr>
          <p:cNvPr id="8" name="Замещающее содержимое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284470" y="1132205"/>
            <a:ext cx="3311525" cy="5640070"/>
          </a:xfrm>
          <a:prstGeom prst="rect">
            <a:avLst/>
          </a:prstGeom>
        </p:spPr>
      </p:pic>
      <p:sp>
        <p:nvSpPr>
          <p:cNvPr id="5" name="Замещающее содержимое 4"/>
          <p:cNvSpPr>
            <a:spLocks noGrp="1"/>
          </p:cNvSpPr>
          <p:nvPr>
            <p:ph sz="half" idx="2"/>
          </p:nvPr>
        </p:nvSpPr>
        <p:spPr>
          <a:xfrm>
            <a:off x="80645" y="1203960"/>
            <a:ext cx="5114925" cy="4893945"/>
          </a:xfrm>
        </p:spPr>
        <p:txBody>
          <a:bodyPr/>
          <a:p>
            <a:r>
              <a:rPr lang="ru-RU" altLang="en-US"/>
              <a:t>Реальные данные и данные, сгенерированные двумя моделями, описывались по многим параметрам (период колебаний, амплитуда, разброс значений и т.п.)</a:t>
            </a:r>
            <a:endParaRPr lang="ru-RU" altLang="en-US"/>
          </a:p>
          <a:p>
            <a:r>
              <a:rPr lang="ru-RU" altLang="en-US"/>
              <a:t>На основе описаний был проведен многомерный анализ (</a:t>
            </a:r>
            <a:r>
              <a:rPr lang="en-US" altLang="en-US"/>
              <a:t>PCA)</a:t>
            </a:r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43000" y="535623"/>
            <a:ext cx="6858000" cy="2387600"/>
          </a:xfrm>
        </p:spPr>
        <p:txBody>
          <a:bodyPr/>
          <a:p>
            <a:r>
              <a:rPr lang="ru-RU" altLang="en-US"/>
              <a:t>Динамика популяций человека </a:t>
            </a:r>
            <a:endParaRPr lang="ru-RU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" y="3119120"/>
            <a:ext cx="8689975" cy="2764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Есть ли в экологии законы, подобные физическим законам?</a:t>
            </a:r>
            <a:endParaRPr lang="ru-RU" altLang="en-US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0" y="3146425"/>
            <a:ext cx="5880100" cy="3392805"/>
          </a:xfrm>
          <a:prstGeom prst="rect">
            <a:avLst/>
          </a:prstGeom>
        </p:spPr>
      </p:pic>
      <p:pic>
        <p:nvPicPr>
          <p:cNvPr id="9" name="Замещающее содержимое 8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395" y="2156460"/>
            <a:ext cx="3171825" cy="2258060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6541770" y="4510405"/>
            <a:ext cx="2206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ru-RU"/>
              <a:t>Peter Turchin</a:t>
            </a:r>
            <a:endParaRPr lang="en-US" alt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4" name="Заголовок 151553"/>
          <p:cNvSpPr>
            <a:spLocks noGrp="1" noRot="1"/>
          </p:cNvSpPr>
          <p:nvPr>
            <p:ph type="title"/>
          </p:nvPr>
        </p:nvSpPr>
        <p:spPr>
          <a:xfrm>
            <a:off x="795020" y="99695"/>
            <a:ext cx="7772400" cy="758190"/>
          </a:xfrm>
        </p:spPr>
        <p:txBody>
          <a:bodyPr anchor="ctr"/>
          <a:p>
            <a:r>
              <a:t>Всем знакомая </a:t>
            </a:r>
            <a:r>
              <a:rPr lang="ru-RU"/>
              <a:t>картина</a:t>
            </a:r>
            <a:r>
              <a:t>…</a:t>
            </a:r>
          </a:p>
        </p:txBody>
      </p:sp>
      <p:pic>
        <p:nvPicPr>
          <p:cNvPr id="151556" name="Замещающее содержимое 15155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99235" y="857568"/>
            <a:ext cx="5976938" cy="4937125"/>
          </a:xfrm>
        </p:spPr>
      </p:pic>
      <p:sp>
        <p:nvSpPr>
          <p:cNvPr id="2" name="Текстовое поле 1"/>
          <p:cNvSpPr txBox="1"/>
          <p:nvPr/>
        </p:nvSpPr>
        <p:spPr>
          <a:xfrm>
            <a:off x="3411220" y="6015355"/>
            <a:ext cx="215265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r>
              <a:rPr sz="3600">
                <a:latin typeface="Tahoma" panose="020B0604030504040204" pitchFamily="34" charset="0"/>
                <a:sym typeface="+mn-ea"/>
              </a:rPr>
              <a:t>А так ли?</a:t>
            </a:r>
            <a:endParaRPr lang="ru-RU" altLang="en-US" sz="3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5652" name="Изображение 1556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26075" cy="6669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53" name="Заголовок 155652"/>
          <p:cNvSpPr>
            <a:spLocks noGrp="1" noRot="1"/>
          </p:cNvSpPr>
          <p:nvPr>
            <p:ph type="title"/>
          </p:nvPr>
        </p:nvSpPr>
        <p:spPr>
          <a:xfrm>
            <a:off x="5435600" y="228600"/>
            <a:ext cx="3406775" cy="1143000"/>
          </a:xfrm>
        </p:spPr>
        <p:txBody>
          <a:bodyPr anchor="ctr"/>
          <a:p>
            <a:r>
              <a:t>Китай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6676" name="Изображение 156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989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677" name="Заголовок 156676"/>
          <p:cNvSpPr>
            <a:spLocks noGrp="1" noRot="1"/>
          </p:cNvSpPr>
          <p:nvPr>
            <p:ph type="title"/>
          </p:nvPr>
        </p:nvSpPr>
        <p:spPr>
          <a:xfrm>
            <a:off x="4140200" y="228600"/>
            <a:ext cx="4702175" cy="1143000"/>
          </a:xfrm>
        </p:spPr>
        <p:txBody>
          <a:bodyPr anchor="ctr"/>
          <a:p>
            <a:r>
              <a:t>Римская империя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7700" name="Изображение 1576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927725" cy="5932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7701" name="Заголовок 157700"/>
          <p:cNvSpPr>
            <a:spLocks noGrp="1" noRot="1"/>
          </p:cNvSpPr>
          <p:nvPr>
            <p:ph type="title"/>
          </p:nvPr>
        </p:nvSpPr>
        <p:spPr>
          <a:xfrm>
            <a:off x="5867400" y="549275"/>
            <a:ext cx="2974975" cy="679450"/>
          </a:xfrm>
        </p:spPr>
        <p:txBody>
          <a:bodyPr anchor="ctr"/>
          <a:p>
            <a:r>
              <a:rPr sz="4000"/>
              <a:t>Великий Новгород</a:t>
            </a:r>
            <a:endParaRPr sz="4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2818" name="Заголовок 162817"/>
          <p:cNvSpPr>
            <a:spLocks noGrp="1" noRot="1"/>
          </p:cNvSpPr>
          <p:nvPr>
            <p:ph type="title"/>
          </p:nvPr>
        </p:nvSpPr>
        <p:spPr>
          <a:xfrm>
            <a:off x="301625" y="0"/>
            <a:ext cx="5854700" cy="836613"/>
          </a:xfrm>
        </p:spPr>
        <p:txBody>
          <a:bodyPr anchor="ctr"/>
          <a:p>
            <a:r>
              <a:t>Модель</a:t>
            </a:r>
          </a:p>
        </p:txBody>
      </p:sp>
      <p:sp>
        <p:nvSpPr>
          <p:cNvPr id="162822" name="Замещающий текст 162821"/>
          <p:cNvSpPr>
            <a:spLocks noGrp="1" noRot="1"/>
          </p:cNvSpPr>
          <p:nvPr>
            <p:ph type="body" idx="1"/>
          </p:nvPr>
        </p:nvSpPr>
        <p:spPr>
          <a:xfrm>
            <a:off x="6366510" y="1557655"/>
            <a:ext cx="2777490" cy="3239770"/>
          </a:xfrm>
        </p:spPr>
        <p:txBody>
          <a:bodyPr/>
          <a:p>
            <a:r>
              <a:rPr lang="en-US" altLang="x-none" sz="2000"/>
              <a:t>N </a:t>
            </a:r>
            <a:r>
              <a:rPr lang="ru-RU" altLang="en-US" sz="2000"/>
              <a:t>- </a:t>
            </a:r>
            <a:r>
              <a:rPr sz="2000"/>
              <a:t>численность популяции</a:t>
            </a:r>
            <a:endParaRPr sz="2000"/>
          </a:p>
          <a:p>
            <a:r>
              <a:rPr lang="en-US" altLang="x-none" sz="2000"/>
              <a:t>S </a:t>
            </a:r>
            <a:r>
              <a:rPr lang="ru-RU" altLang="en-US" sz="2000"/>
              <a:t>- </a:t>
            </a:r>
            <a:r>
              <a:rPr lang="en-US" altLang="x-none" sz="2000"/>
              <a:t>количество ресурсов в государстве</a:t>
            </a:r>
            <a:endParaRPr lang="en-US" altLang="x-none" sz="2000"/>
          </a:p>
          <a:p>
            <a:r>
              <a:rPr lang="en-US" altLang="x-none" sz="2000"/>
              <a:t>W </a:t>
            </a:r>
            <a:r>
              <a:rPr lang="ru-RU" altLang="en-US" sz="2000"/>
              <a:t>-</a:t>
            </a:r>
            <a:r>
              <a:rPr lang="en-US" altLang="x-none" sz="2000"/>
              <a:t> </a:t>
            </a:r>
            <a:r>
              <a:rPr sz="2000"/>
              <a:t>интенсивность </a:t>
            </a:r>
            <a:r>
              <a:rPr lang="ru-RU" sz="2000"/>
              <a:t>конфликтов (индекс нестабильности)</a:t>
            </a:r>
            <a:endParaRPr lang="ru-RU" sz="2000"/>
          </a:p>
          <a:p>
            <a:endParaRPr sz="2000"/>
          </a:p>
        </p:txBody>
      </p:sp>
      <p:pic>
        <p:nvPicPr>
          <p:cNvPr id="162820" name="Замещающее содержимое 16281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49313"/>
            <a:ext cx="6588125" cy="6008687"/>
          </a:xfrm>
        </p:spPr>
      </p:pic>
      <p:sp>
        <p:nvSpPr>
          <p:cNvPr id="162823" name="Прямоугольник 162822"/>
          <p:cNvSpPr>
            <a:spLocks noRot="1"/>
          </p:cNvSpPr>
          <p:nvPr/>
        </p:nvSpPr>
        <p:spPr>
          <a:xfrm>
            <a:off x="6647815" y="189230"/>
            <a:ext cx="2496185" cy="15570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defRPr>
            </a:lvl5pPr>
          </a:lstStyle>
          <a:p>
            <a:pPr lvl="0"/>
            <a:r>
              <a:rPr lang="en-US" altLang="x-none" sz="2000" b="0"/>
              <a:t>N=</a:t>
            </a:r>
            <a:r>
              <a:rPr lang="en-US" altLang="x-none" sz="2000" b="0" err="1"/>
              <a:t>f(S</a:t>
            </a:r>
            <a:r>
              <a:rPr lang="en-US" altLang="x-none" sz="2000" b="0"/>
              <a:t>, W)</a:t>
            </a:r>
            <a:endParaRPr lang="en-US" altLang="x-none" sz="2000" b="0"/>
          </a:p>
          <a:p>
            <a:pPr lvl="0"/>
            <a:r>
              <a:rPr lang="en-US" altLang="x-none" sz="2000" b="0"/>
              <a:t>S=</a:t>
            </a:r>
            <a:r>
              <a:rPr lang="en-US" altLang="x-none" sz="2000" b="0" err="1"/>
              <a:t>f(N</a:t>
            </a:r>
            <a:r>
              <a:rPr lang="en-US" altLang="x-none" sz="2000" b="0"/>
              <a:t>)</a:t>
            </a:r>
            <a:endParaRPr lang="en-US" altLang="x-none" sz="2000" b="0"/>
          </a:p>
          <a:p>
            <a:pPr lvl="0"/>
            <a:r>
              <a:rPr lang="en-US" altLang="x-none" sz="2000" b="0"/>
              <a:t>W=</a:t>
            </a:r>
            <a:r>
              <a:rPr lang="en-US" altLang="x-none" sz="2000" b="0" err="1"/>
              <a:t>f(S,N</a:t>
            </a:r>
            <a:r>
              <a:rPr lang="en-US" altLang="x-none" sz="2000" b="0"/>
              <a:t>)</a:t>
            </a:r>
            <a:endParaRPr sz="20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/>
              <a:t>Редуцируем систему до «простой» популяции</a:t>
            </a:r>
            <a:endParaRPr lang="ru-RU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19405" y="2169160"/>
            <a:ext cx="6241415" cy="4114800"/>
          </a:xfrm>
        </p:spPr>
        <p:txBody>
          <a:bodyPr/>
          <a:p>
            <a:r>
              <a:rPr lang="ru-RU" altLang="en-US"/>
              <a:t>Особи размножаются</a:t>
            </a:r>
            <a:endParaRPr lang="ru-RU" altLang="en-US"/>
          </a:p>
          <a:p>
            <a:r>
              <a:rPr lang="ru-RU" altLang="en-US"/>
              <a:t>Гибнут</a:t>
            </a:r>
            <a:endParaRPr lang="ru-RU" altLang="en-US"/>
          </a:p>
          <a:p>
            <a:r>
              <a:rPr lang="ru-RU" altLang="en-US"/>
              <a:t>Перемещаются в пространстве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Прямоугольник 6"/>
          <p:cNvSpPr/>
          <p:nvPr/>
        </p:nvSpPr>
        <p:spPr>
          <a:xfrm>
            <a:off x="2051685" y="2637155"/>
            <a:ext cx="5256530" cy="1800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Основное уравнение динамики численности популяции</a:t>
            </a:r>
            <a:endParaRPr lang="ru-RU" altLang="en-US"/>
          </a:p>
        </p:txBody>
      </p:sp>
      <p:graphicFrame>
        <p:nvGraphicFramePr>
          <p:cNvPr id="5" name="Замещающее содержимое 4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2299335" y="3241040"/>
          <a:ext cx="4545330" cy="6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450080" imgH="647065" progId="Equation.KSEE3">
                  <p:embed/>
                </p:oleObj>
              </mc:Choice>
              <mc:Fallback>
                <p:oleObj name="" r:id="rId1" imgW="4450080" imgH="647065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9335" y="3241040"/>
                        <a:ext cx="4545330" cy="66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Прямоугольник 6"/>
          <p:cNvSpPr/>
          <p:nvPr/>
        </p:nvSpPr>
        <p:spPr>
          <a:xfrm>
            <a:off x="2051685" y="2637155"/>
            <a:ext cx="5256530" cy="1800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/>
              <a:t> Модель для замкнутой популяции</a:t>
            </a:r>
            <a:endParaRPr lang="ru-RU" altLang="ru-RU"/>
          </a:p>
        </p:txBody>
      </p:sp>
      <p:graphicFrame>
        <p:nvGraphicFramePr>
          <p:cNvPr id="5" name="Замещающее содержимое 4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2893060" y="3049905"/>
          <a:ext cx="3358515" cy="75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787400" imgH="177165" progId="Equation.KSEE3">
                  <p:embed/>
                </p:oleObj>
              </mc:Choice>
              <mc:Fallback>
                <p:oleObj name="" r:id="rId1" imgW="787400" imgH="177165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93060" y="3049905"/>
                        <a:ext cx="3358515" cy="75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Прямоугольник 6"/>
          <p:cNvSpPr/>
          <p:nvPr/>
        </p:nvSpPr>
        <p:spPr>
          <a:xfrm>
            <a:off x="2051685" y="2637155"/>
            <a:ext cx="5256530" cy="1800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Удельные величины</a:t>
            </a:r>
            <a:endParaRPr lang="ru-RU" altLang="en-US"/>
          </a:p>
        </p:txBody>
      </p:sp>
      <p:graphicFrame>
        <p:nvGraphicFramePr>
          <p:cNvPr id="5" name="Замещающее содержимое 4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2782570" y="3011170"/>
          <a:ext cx="4151630" cy="1258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889000" imgH="393700" progId="Equation.KSEE3">
                  <p:embed/>
                </p:oleObj>
              </mc:Choice>
              <mc:Fallback>
                <p:oleObj name="" r:id="rId1" imgW="889000" imgH="3937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82570" y="3011170"/>
                        <a:ext cx="4151630" cy="1258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Прямоугольник 6"/>
          <p:cNvSpPr/>
          <p:nvPr/>
        </p:nvSpPr>
        <p:spPr>
          <a:xfrm>
            <a:off x="2051685" y="2637155"/>
            <a:ext cx="5256530" cy="1800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/>
              <a:t>Удельная скорость</a:t>
            </a:r>
            <a:endParaRPr lang="ru-RU" altLang="ru-RU"/>
          </a:p>
        </p:txBody>
      </p:sp>
      <p:graphicFrame>
        <p:nvGraphicFramePr>
          <p:cNvPr id="5" name="Замещающее содержимое 4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2219960" y="3077845"/>
          <a:ext cx="4848860" cy="109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193800" imgH="393700" progId="Equation.KSEE3">
                  <p:embed/>
                </p:oleObj>
              </mc:Choice>
              <mc:Fallback>
                <p:oleObj name="" r:id="rId1" imgW="1193800" imgH="3937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19960" y="3077845"/>
                        <a:ext cx="4848860" cy="1094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Новая презентация">
  <a:themeElements>
    <a:clrScheme name="">
      <a:dk1>
        <a:srgbClr val="FFFFFF"/>
      </a:dk1>
      <a:lt1>
        <a:srgbClr val="0000FF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AAAAFF"/>
      </a:accent3>
      <a:accent4>
        <a:srgbClr val="DCDCDC"/>
      </a:accent4>
      <a:accent5>
        <a:srgbClr val="FFCAAA"/>
      </a:accent5>
      <a:accent6>
        <a:srgbClr val="00E5E5"/>
      </a:accent6>
      <a:hlink>
        <a:srgbClr val="FF0000"/>
      </a:hlink>
      <a:folHlink>
        <a:srgbClr val="969696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4837</Words>
  <Application>WPS Presentation</Application>
  <PresentationFormat>Экран (4:3)</PresentationFormat>
  <Paragraphs>209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27</vt:i4>
      </vt:variant>
      <vt:variant>
        <vt:lpstr>幻灯片标题</vt:lpstr>
      </vt:variant>
      <vt:variant>
        <vt:i4>44</vt:i4>
      </vt:variant>
    </vt:vector>
  </HeadingPairs>
  <TitlesOfParts>
    <vt:vector size="82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Tahoma</vt:lpstr>
      <vt:lpstr>Segoe Print</vt:lpstr>
      <vt:lpstr>Новая презентация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Equation.3</vt:lpstr>
      <vt:lpstr>Equation.3</vt:lpstr>
      <vt:lpstr>Equation.KSEE3</vt:lpstr>
      <vt:lpstr>Equation.KSEE3</vt:lpstr>
      <vt:lpstr>Equation.3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Динамика популяции</vt:lpstr>
      <vt:lpstr>Экзогенные и Эндогенные изменения</vt:lpstr>
      <vt:lpstr>Динамика «простой» популяции</vt:lpstr>
      <vt:lpstr>Есть ли в экологии законы, подобные физическим законам?</vt:lpstr>
      <vt:lpstr>Редуцируем систему до «простой» популяции</vt:lpstr>
      <vt:lpstr>Основное уравнение динамики численности популяции</vt:lpstr>
      <vt:lpstr> Модель для замкнутой популяции</vt:lpstr>
      <vt:lpstr>Удельные величины</vt:lpstr>
      <vt:lpstr>Удельная скорость</vt:lpstr>
      <vt:lpstr>Мгновенная удельная скорость </vt:lpstr>
      <vt:lpstr>Мальтузианский параметр</vt:lpstr>
      <vt:lpstr>Мальтузианский параметр</vt:lpstr>
      <vt:lpstr>Мальтузианская модель</vt:lpstr>
      <vt:lpstr>Мальтузианская модель</vt:lpstr>
      <vt:lpstr>Мальтузианская модель в дискретной форме</vt:lpstr>
      <vt:lpstr>Что предсказывает модель?</vt:lpstr>
      <vt:lpstr>Есть ли в экологии законы, подобные физическим законам?</vt:lpstr>
      <vt:lpstr>Есть ли в экологии законы, подобные физическим законам?</vt:lpstr>
      <vt:lpstr>Экспоненциальный рост в природе</vt:lpstr>
      <vt:lpstr>Экспоненциальный рост в природе</vt:lpstr>
      <vt:lpstr>Экспоненциальный рост и падение численности популяции</vt:lpstr>
      <vt:lpstr>А если мы не наблюдаем экспоненциального роста?</vt:lpstr>
      <vt:lpstr>Почему наблюдается ограниченный рост численности?</vt:lpstr>
      <vt:lpstr>Модель Ферхюльста</vt:lpstr>
      <vt:lpstr>Модель ограниченного роста в дискретной форме  </vt:lpstr>
      <vt:lpstr>Что предсказывает модель?</vt:lpstr>
      <vt:lpstr>Логистический рост в природе</vt:lpstr>
      <vt:lpstr>Не все так просто...</vt:lpstr>
      <vt:lpstr>«Эффект бабочки» в логистической модели</vt:lpstr>
      <vt:lpstr>Динамика первого и второго порядка</vt:lpstr>
      <vt:lpstr>PowerPoint 演示文稿</vt:lpstr>
      <vt:lpstr>Динамика «сложной» популяции </vt:lpstr>
      <vt:lpstr>Как описать изменения если в популяции выделяются возрастные когорты?</vt:lpstr>
      <vt:lpstr>Модель динамики поселения моллюсков-фильтраторов с планктонным развитием</vt:lpstr>
      <vt:lpstr>Динамика численности, предсказанная моделью и наблюдаемые изменения: нет точного соответствия</vt:lpstr>
      <vt:lpstr>Проблема множественности моделей</vt:lpstr>
      <vt:lpstr>Динамика лабораторной популяции Lucilia cuprina</vt:lpstr>
      <vt:lpstr>Сравнение поведения моделей и реальных данных</vt:lpstr>
      <vt:lpstr>Динамика популяций человека </vt:lpstr>
      <vt:lpstr>Всем знакомая картина…</vt:lpstr>
      <vt:lpstr>Китай</vt:lpstr>
      <vt:lpstr>Римская империя</vt:lpstr>
      <vt:lpstr>Великий Новгород</vt:lpstr>
      <vt:lpstr>Модель</vt:lpstr>
    </vt:vector>
  </TitlesOfParts>
  <Company>СПбГУ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Riftia pachyptila</dc:title>
  <dc:creator>Наталья Николаевна Шунатова</dc:creator>
  <cp:lastModifiedBy>Vadim Khaitov</cp:lastModifiedBy>
  <cp:revision>440</cp:revision>
  <dcterms:created xsi:type="dcterms:W3CDTF">2005-03-02T19:00:00Z</dcterms:created>
  <dcterms:modified xsi:type="dcterms:W3CDTF">2020-03-31T17:22:46Z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1049-11.2.0.9232</vt:lpwstr>
  </property>
</Properties>
</file>