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4"/>
  </p:notesMasterIdLst>
  <p:handoutMasterIdLst>
    <p:handoutMasterId r:id="rId75"/>
  </p:handoutMasterIdLst>
  <p:sldIdLst>
    <p:sldId id="634" r:id="rId3"/>
    <p:sldId id="1327" r:id="rId4"/>
    <p:sldId id="1319" r:id="rId5"/>
    <p:sldId id="1475" r:id="rId6"/>
    <p:sldId id="1476" r:id="rId7"/>
    <p:sldId id="1325" r:id="rId8"/>
    <p:sldId id="1416" r:id="rId9"/>
    <p:sldId id="1417" r:id="rId10"/>
    <p:sldId id="1477" r:id="rId11"/>
    <p:sldId id="1478" r:id="rId12"/>
    <p:sldId id="1418" r:id="rId13"/>
    <p:sldId id="1419" r:id="rId14"/>
    <p:sldId id="1587" r:id="rId15"/>
    <p:sldId id="1586" r:id="rId16"/>
    <p:sldId id="1320" r:id="rId17"/>
    <p:sldId id="1321" r:id="rId18"/>
    <p:sldId id="1322" r:id="rId19"/>
    <p:sldId id="1420" r:id="rId20"/>
    <p:sldId id="1323" r:id="rId21"/>
    <p:sldId id="1330" r:id="rId22"/>
    <p:sldId id="1331" r:id="rId23"/>
    <p:sldId id="1329" r:id="rId24"/>
    <p:sldId id="1332" r:id="rId25"/>
    <p:sldId id="1337" r:id="rId26"/>
    <p:sldId id="1422" r:id="rId27"/>
    <p:sldId id="1423" r:id="rId28"/>
    <p:sldId id="1429" r:id="rId29"/>
    <p:sldId id="1479" r:id="rId30"/>
    <p:sldId id="1426" r:id="rId31"/>
    <p:sldId id="1339" r:id="rId32"/>
    <p:sldId id="1425" r:id="rId33"/>
    <p:sldId id="1430" r:id="rId34"/>
    <p:sldId id="1428" r:id="rId35"/>
    <p:sldId id="1336" r:id="rId36"/>
    <p:sldId id="1433" r:id="rId37"/>
    <p:sldId id="1432" r:id="rId38"/>
    <p:sldId id="1588" r:id="rId39"/>
    <p:sldId id="1431" r:id="rId40"/>
    <p:sldId id="1434" r:id="rId41"/>
    <p:sldId id="1338" r:id="rId42"/>
    <p:sldId id="1333" r:id="rId43"/>
    <p:sldId id="1435" r:id="rId44"/>
    <p:sldId id="1436" r:id="rId45"/>
    <p:sldId id="1437" r:id="rId46"/>
    <p:sldId id="1334" r:id="rId47"/>
    <p:sldId id="1440" r:id="rId48"/>
    <p:sldId id="1558" r:id="rId49"/>
    <p:sldId id="1559" r:id="rId50"/>
    <p:sldId id="1442" r:id="rId51"/>
    <p:sldId id="1441" r:id="rId52"/>
    <p:sldId id="1438" r:id="rId53"/>
    <p:sldId id="1341" r:id="rId54"/>
    <p:sldId id="1342" r:id="rId55"/>
    <p:sldId id="1343" r:id="rId56"/>
    <p:sldId id="1452" r:id="rId57"/>
    <p:sldId id="1453" r:id="rId58"/>
    <p:sldId id="1540" r:id="rId59"/>
    <p:sldId id="1447" r:id="rId60"/>
    <p:sldId id="1346" r:id="rId61"/>
    <p:sldId id="1448" r:id="rId62"/>
    <p:sldId id="1449" r:id="rId63"/>
    <p:sldId id="1446" r:id="rId64"/>
    <p:sldId id="1541" r:id="rId65"/>
    <p:sldId id="1542" r:id="rId66"/>
    <p:sldId id="1543" r:id="rId67"/>
    <p:sldId id="1345" r:id="rId68"/>
    <p:sldId id="1451" r:id="rId69"/>
    <p:sldId id="1544" r:id="rId70"/>
    <p:sldId id="1340" r:id="rId71"/>
    <p:sldId id="1649" r:id="rId72"/>
    <p:sldId id="1545" r:id="rId73"/>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60"/>
    <p:restoredTop sz="94719"/>
  </p:normalViewPr>
  <p:slideViewPr>
    <p:cSldViewPr showGuides="1">
      <p:cViewPr>
        <p:scale>
          <a:sx n="66" d="100"/>
          <a:sy n="66" d="100"/>
        </p:scale>
        <p:origin x="-2922" y="-1056"/>
      </p:cViewPr>
      <p:guideLst>
        <p:guide orient="horz" pos="2132"/>
        <p:guide pos="29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8" Type="http://schemas.openxmlformats.org/officeDocument/2006/relationships/tableStyles" Target="tableStyles.xml"/><Relationship Id="rId77" Type="http://schemas.openxmlformats.org/officeDocument/2006/relationships/viewProps" Target="viewProps.xml"/><Relationship Id="rId76" Type="http://schemas.openxmlformats.org/officeDocument/2006/relationships/presProps" Target="presProps.xml"/><Relationship Id="rId75" Type="http://schemas.openxmlformats.org/officeDocument/2006/relationships/handoutMaster" Target="handoutMasters/handoutMaster1.xml"/><Relationship Id="rId74" Type="http://schemas.openxmlformats.org/officeDocument/2006/relationships/notesMaster" Target="notesMasters/notesMaster1.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285ADB-1465-4FCF-8D1B-E067E37D3CEE}" type="datetimeFigureOut">
              <a:rPr lang="ru-RU" smtClean="0"/>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A9B2AF-2D09-4280-84D1-4F6D53786F2B}" type="slidenum">
              <a:rPr lang="ru-RU" smtClean="0"/>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D652B2-8C6E-419B-8E93-813F678ADC08}" type="datetimeFigureOut">
              <a:rPr lang="ru-RU" smtClean="0"/>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6DC3D-C717-495C-B489-C044A339A551}" type="slidenum">
              <a:rPr lang="ru-RU" smtClean="0"/>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endParaRPr lang="ru-RU" altLang="x-none">
              <a:latin typeface="Times New Roman" panose="02020603050405020304" pitchFamily="18" charset="0"/>
            </a:endParaRPr>
          </a:p>
        </p:txBody>
      </p:sp>
      <p:sp>
        <p:nvSpPr>
          <p:cNvPr id="5" name="Нижний колонтитул 4"/>
          <p:cNvSpPr>
            <a:spLocks noGrp="1"/>
          </p:cNvSpPr>
          <p:nvPr>
            <p:ph type="ftr" sz="quarter" idx="11"/>
          </p:nvPr>
        </p:nvSpPr>
        <p:spPr/>
        <p:txBody>
          <a:bodyPr/>
          <a:lstStyle/>
          <a:p>
            <a:pPr lvl="0"/>
            <a:endParaRPr lang="ru-RU" altLang="x-none">
              <a:latin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lvl="0"/>
            <a:fld id="{9A0DB2DC-4C9A-4742-B13C-FB6460FD3503}" type="slidenum">
              <a:rPr lang="ru-RU" altLang="x-none">
                <a:latin typeface="Times New Roman" panose="02020603050405020304" pitchFamily="18" charset="0"/>
              </a:rPr>
            </a:fld>
            <a:endParaRPr lang="ru-RU" altLang="x-none">
              <a:latin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pPr lvl="0"/>
            <a:endParaRPr lang="ru-RU" altLang="x-none">
              <a:latin typeface="Times New Roman" panose="02020603050405020304" pitchFamily="18" charset="0"/>
            </a:endParaRPr>
          </a:p>
        </p:txBody>
      </p:sp>
      <p:sp>
        <p:nvSpPr>
          <p:cNvPr id="5" name="Нижний колонтитул 4"/>
          <p:cNvSpPr>
            <a:spLocks noGrp="1"/>
          </p:cNvSpPr>
          <p:nvPr>
            <p:ph type="ftr" sz="quarter" idx="11"/>
          </p:nvPr>
        </p:nvSpPr>
        <p:spPr/>
        <p:txBody>
          <a:bodyPr/>
          <a:lstStyle/>
          <a:p>
            <a:pPr lvl="0"/>
            <a:endParaRPr lang="ru-RU" altLang="x-none">
              <a:latin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lvl="0"/>
            <a:fld id="{9A0DB2DC-4C9A-4742-B13C-FB6460FD3503}" type="slidenum">
              <a:rPr lang="ru-RU" altLang="x-none">
                <a:latin typeface="Times New Roman" panose="02020603050405020304" pitchFamily="18" charset="0"/>
              </a:rPr>
            </a:fld>
            <a:endParaRPr lang="ru-RU" altLang="x-none">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716657" cy="5486400"/>
          </a:xfrm>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pPr lvl="0"/>
            <a:endParaRPr lang="ru-RU" altLang="x-none">
              <a:latin typeface="Times New Roman" panose="02020603050405020304" pitchFamily="18" charset="0"/>
            </a:endParaRPr>
          </a:p>
        </p:txBody>
      </p:sp>
      <p:sp>
        <p:nvSpPr>
          <p:cNvPr id="5" name="Нижний колонтитул 4"/>
          <p:cNvSpPr>
            <a:spLocks noGrp="1"/>
          </p:cNvSpPr>
          <p:nvPr>
            <p:ph type="ftr" sz="quarter" idx="11"/>
          </p:nvPr>
        </p:nvSpPr>
        <p:spPr/>
        <p:txBody>
          <a:bodyPr/>
          <a:lstStyle/>
          <a:p>
            <a:pPr lvl="0"/>
            <a:endParaRPr lang="ru-RU" altLang="x-none">
              <a:latin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lvl="0"/>
            <a:fld id="{9A0DB2DC-4C9A-4742-B13C-FB6460FD3503}" type="slidenum">
              <a:rPr lang="ru-RU" altLang="x-none">
                <a:latin typeface="Times New Roman" panose="02020603050405020304" pitchFamily="18" charset="0"/>
              </a:rPr>
            </a:fld>
            <a:endParaRPr lang="ru-RU" altLang="x-none">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Текст 2"/>
          <p:cNvSpPr>
            <a:spLocks noGrp="1"/>
          </p:cNvSpPr>
          <p:nvPr>
            <p:ph type="body" sz="half" idx="1"/>
          </p:nvPr>
        </p:nvSpPr>
        <p:spPr>
          <a:xfrm>
            <a:off x="628650" y="1825625"/>
            <a:ext cx="3886200" cy="4351338"/>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5" name="Дата 4"/>
          <p:cNvSpPr>
            <a:spLocks noGrp="1"/>
          </p:cNvSpPr>
          <p:nvPr>
            <p:ph type="dt" sz="half" idx="10"/>
          </p:nvPr>
        </p:nvSpPr>
        <p:spPr/>
        <p:txBody>
          <a:bodyPr/>
          <a:lstStyle/>
          <a:p>
            <a:pPr lvl="0"/>
            <a:endParaRPr lang="ru-RU" altLang="x-none">
              <a:latin typeface="Times New Roman" panose="02020603050405020304" pitchFamily="18" charset="0"/>
            </a:endParaRPr>
          </a:p>
        </p:txBody>
      </p:sp>
      <p:sp>
        <p:nvSpPr>
          <p:cNvPr id="6" name="Нижний колонтитул 5"/>
          <p:cNvSpPr>
            <a:spLocks noGrp="1"/>
          </p:cNvSpPr>
          <p:nvPr>
            <p:ph type="ftr" sz="quarter" idx="11"/>
          </p:nvPr>
        </p:nvSpPr>
        <p:spPr/>
        <p:txBody>
          <a:bodyPr/>
          <a:lstStyle/>
          <a:p>
            <a:pPr lvl="0"/>
            <a:endParaRPr lang="ru-RU" altLang="x-none">
              <a:latin typeface="Times New Roman" panose="02020603050405020304" pitchFamily="18" charset="0"/>
            </a:endParaRPr>
          </a:p>
        </p:txBody>
      </p:sp>
      <p:sp>
        <p:nvSpPr>
          <p:cNvPr id="7" name="Номер слайда 6"/>
          <p:cNvSpPr>
            <a:spLocks noGrp="1"/>
          </p:cNvSpPr>
          <p:nvPr>
            <p:ph type="sldNum" sz="quarter" idx="12"/>
          </p:nvPr>
        </p:nvSpPr>
        <p:spPr/>
        <p:txBody>
          <a:bodyPr/>
          <a:lstStyle/>
          <a:p>
            <a:pPr lvl="0"/>
            <a:fld id="{9A0DB2DC-4C9A-4742-B13C-FB6460FD3503}" type="slidenum">
              <a:rPr lang="ru-RU" altLang="x-none">
                <a:latin typeface="Times New Roman" panose="02020603050405020304" pitchFamily="18" charset="0"/>
              </a:rPr>
            </a:fld>
            <a:endParaRPr lang="ru-RU" altLang="x-none">
              <a:latin typeface="Times New Roman" panose="02020603050405020304"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Текст 2"/>
          <p:cNvSpPr>
            <a:spLocks noGrp="1"/>
          </p:cNvSpPr>
          <p:nvPr>
            <p:ph type="body" sz="half" idx="1"/>
          </p:nvPr>
        </p:nvSpPr>
        <p:spPr>
          <a:xfrm>
            <a:off x="628650" y="1825625"/>
            <a:ext cx="3886200" cy="4351338"/>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Объект 3"/>
          <p:cNvSpPr>
            <a:spLocks noGrp="1"/>
          </p:cNvSpPr>
          <p:nvPr>
            <p:ph sz="quarter" idx="2"/>
          </p:nvPr>
        </p:nvSpPr>
        <p:spPr>
          <a:xfrm>
            <a:off x="4629150" y="1825625"/>
            <a:ext cx="3886200" cy="2098675"/>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5" name="Объект 4"/>
          <p:cNvSpPr>
            <a:spLocks noGrp="1"/>
          </p:cNvSpPr>
          <p:nvPr>
            <p:ph sz="quarter" idx="3"/>
          </p:nvPr>
        </p:nvSpPr>
        <p:spPr>
          <a:xfrm>
            <a:off x="4629150" y="4076700"/>
            <a:ext cx="3886200" cy="2100263"/>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6" name="Дата 5"/>
          <p:cNvSpPr>
            <a:spLocks noGrp="1"/>
          </p:cNvSpPr>
          <p:nvPr>
            <p:ph type="dt" sz="half" idx="10"/>
          </p:nvPr>
        </p:nvSpPr>
        <p:spPr/>
        <p:txBody>
          <a:bodyPr/>
          <a:lstStyle/>
          <a:p>
            <a:pPr lvl="0"/>
            <a:endParaRPr lang="ru-RU" altLang="x-none">
              <a:latin typeface="Times New Roman" panose="02020603050405020304" pitchFamily="18" charset="0"/>
            </a:endParaRPr>
          </a:p>
        </p:txBody>
      </p:sp>
      <p:sp>
        <p:nvSpPr>
          <p:cNvPr id="7" name="Нижний колонтитул 6"/>
          <p:cNvSpPr>
            <a:spLocks noGrp="1"/>
          </p:cNvSpPr>
          <p:nvPr>
            <p:ph type="ftr" sz="quarter" idx="11"/>
          </p:nvPr>
        </p:nvSpPr>
        <p:spPr/>
        <p:txBody>
          <a:bodyPr/>
          <a:lstStyle/>
          <a:p>
            <a:pPr lvl="0"/>
            <a:endParaRPr lang="ru-RU" altLang="x-none">
              <a:latin typeface="Times New Roman" panose="02020603050405020304" pitchFamily="18" charset="0"/>
            </a:endParaRPr>
          </a:p>
        </p:txBody>
      </p:sp>
      <p:sp>
        <p:nvSpPr>
          <p:cNvPr id="8" name="Номер слайда 7"/>
          <p:cNvSpPr>
            <a:spLocks noGrp="1"/>
          </p:cNvSpPr>
          <p:nvPr>
            <p:ph type="sldNum" sz="quarter" idx="12"/>
          </p:nvPr>
        </p:nvSpPr>
        <p:spPr/>
        <p:txBody>
          <a:bodyPr/>
          <a:lstStyle/>
          <a:p>
            <a:pPr lvl="0"/>
            <a:fld id="{9A0DB2DC-4C9A-4742-B13C-FB6460FD3503}" type="slidenum">
              <a:rPr lang="ru-RU" altLang="x-none">
                <a:latin typeface="Times New Roman" panose="02020603050405020304" pitchFamily="18" charset="0"/>
              </a:rPr>
            </a:fld>
            <a:endParaRPr lang="ru-RU" altLang="x-none">
              <a:latin typeface="Times New Roman" panose="02020603050405020304"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Объект 3"/>
          <p:cNvSpPr>
            <a:spLocks noGrp="1"/>
          </p:cNvSpPr>
          <p:nvPr>
            <p:ph sz="quarter" idx="2"/>
          </p:nvPr>
        </p:nvSpPr>
        <p:spPr>
          <a:xfrm>
            <a:off x="4629150" y="1825625"/>
            <a:ext cx="3886200" cy="2098675"/>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5" name="Объект 4"/>
          <p:cNvSpPr>
            <a:spLocks noGrp="1"/>
          </p:cNvSpPr>
          <p:nvPr>
            <p:ph sz="quarter" idx="3"/>
          </p:nvPr>
        </p:nvSpPr>
        <p:spPr>
          <a:xfrm>
            <a:off x="4629150" y="4076700"/>
            <a:ext cx="3886200" cy="2100263"/>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6" name="Дата 5"/>
          <p:cNvSpPr>
            <a:spLocks noGrp="1"/>
          </p:cNvSpPr>
          <p:nvPr>
            <p:ph type="dt" sz="half" idx="10"/>
          </p:nvPr>
        </p:nvSpPr>
        <p:spPr/>
        <p:txBody>
          <a:bodyPr/>
          <a:lstStyle/>
          <a:p>
            <a:pPr lvl="0"/>
            <a:endParaRPr lang="ru-RU"/>
          </a:p>
        </p:txBody>
      </p:sp>
      <p:sp>
        <p:nvSpPr>
          <p:cNvPr id="7" name="Нижний колонтитул 6"/>
          <p:cNvSpPr>
            <a:spLocks noGrp="1"/>
          </p:cNvSpPr>
          <p:nvPr>
            <p:ph type="ftr" sz="quarter" idx="11"/>
          </p:nvPr>
        </p:nvSpPr>
        <p:spPr/>
        <p:txBody>
          <a:bodyPr/>
          <a:lstStyle/>
          <a:p>
            <a:pPr lvl="0"/>
            <a:endParaRPr lang="ru-RU"/>
          </a:p>
        </p:txBody>
      </p:sp>
      <p:sp>
        <p:nvSpPr>
          <p:cNvPr id="8" name="Номер слайда 7"/>
          <p:cNvSpPr>
            <a:spLocks noGrp="1"/>
          </p:cNvSpPr>
          <p:nvPr>
            <p:ph type="sldNum" sz="quarter" idx="12"/>
          </p:nvPr>
        </p:nvSpPr>
        <p:spPr/>
        <p:txBody>
          <a:bodyPr/>
          <a:lstStyle/>
          <a:p>
            <a:pPr lvl="0"/>
            <a:fld id="{9A0DB2DC-4C9A-4742-B13C-FB6460FD3503}" type="slidenum">
              <a:rPr lang="ru-RU"/>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Дата 3"/>
          <p:cNvSpPr>
            <a:spLocks noGrp="1"/>
          </p:cNvSpPr>
          <p:nvPr>
            <p:ph type="dt" sz="half" idx="10"/>
          </p:nvPr>
        </p:nvSpPr>
        <p:spPr/>
        <p:txBody>
          <a:bodyPr/>
          <a:lstStyle/>
          <a:p>
            <a:pPr lvl="0"/>
            <a:endParaRPr lang="ru-RU" altLang="x-none">
              <a:latin typeface="Times New Roman" panose="02020603050405020304" pitchFamily="18" charset="0"/>
            </a:endParaRPr>
          </a:p>
        </p:txBody>
      </p:sp>
      <p:sp>
        <p:nvSpPr>
          <p:cNvPr id="5" name="Нижний колонтитул 4"/>
          <p:cNvSpPr>
            <a:spLocks noGrp="1"/>
          </p:cNvSpPr>
          <p:nvPr>
            <p:ph type="ftr" sz="quarter" idx="11"/>
          </p:nvPr>
        </p:nvSpPr>
        <p:spPr/>
        <p:txBody>
          <a:bodyPr/>
          <a:lstStyle/>
          <a:p>
            <a:pPr lvl="0"/>
            <a:endParaRPr lang="ru-RU" altLang="x-none">
              <a:latin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lvl="0"/>
            <a:fld id="{9A0DB2DC-4C9A-4742-B13C-FB6460FD3503}" type="slidenum">
              <a:rPr lang="ru-RU" altLang="x-none">
                <a:latin typeface="Times New Roman" panose="02020603050405020304" pitchFamily="18" charset="0"/>
              </a:rPr>
            </a:fld>
            <a:endParaRPr lang="ru-RU" altLang="x-none">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endParaRPr lang="ru-RU" smtClean="0"/>
          </a:p>
        </p:txBody>
      </p:sp>
      <p:sp>
        <p:nvSpPr>
          <p:cNvPr id="4" name="Дата 3"/>
          <p:cNvSpPr>
            <a:spLocks noGrp="1"/>
          </p:cNvSpPr>
          <p:nvPr>
            <p:ph type="dt" sz="half" idx="10"/>
          </p:nvPr>
        </p:nvSpPr>
        <p:spPr/>
        <p:txBody>
          <a:bodyPr/>
          <a:lstStyle/>
          <a:p>
            <a:pPr lvl="0"/>
            <a:endParaRPr lang="ru-RU" altLang="x-none">
              <a:latin typeface="Times New Roman" panose="02020603050405020304" pitchFamily="18" charset="0"/>
            </a:endParaRPr>
          </a:p>
        </p:txBody>
      </p:sp>
      <p:sp>
        <p:nvSpPr>
          <p:cNvPr id="5" name="Нижний колонтитул 4"/>
          <p:cNvSpPr>
            <a:spLocks noGrp="1"/>
          </p:cNvSpPr>
          <p:nvPr>
            <p:ph type="ftr" sz="quarter" idx="11"/>
          </p:nvPr>
        </p:nvSpPr>
        <p:spPr/>
        <p:txBody>
          <a:bodyPr/>
          <a:lstStyle/>
          <a:p>
            <a:pPr lvl="0"/>
            <a:endParaRPr lang="ru-RU" altLang="x-none">
              <a:latin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lvl="0"/>
            <a:fld id="{9A0DB2DC-4C9A-4742-B13C-FB6460FD3503}" type="slidenum">
              <a:rPr lang="ru-RU" altLang="x-none">
                <a:latin typeface="Times New Roman" panose="02020603050405020304" pitchFamily="18" charset="0"/>
              </a:rPr>
            </a:fld>
            <a:endParaRPr lang="ru-RU" altLang="x-none">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76" cy="4114800"/>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Объект 3"/>
          <p:cNvSpPr>
            <a:spLocks noGrp="1"/>
          </p:cNvSpPr>
          <p:nvPr>
            <p:ph sz="half" idx="2"/>
          </p:nvPr>
        </p:nvSpPr>
        <p:spPr>
          <a:xfrm>
            <a:off x="4649724" y="1981200"/>
            <a:ext cx="3808476" cy="4114800"/>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5" name="Дата 4"/>
          <p:cNvSpPr>
            <a:spLocks noGrp="1"/>
          </p:cNvSpPr>
          <p:nvPr>
            <p:ph type="dt" sz="half" idx="10"/>
          </p:nvPr>
        </p:nvSpPr>
        <p:spPr/>
        <p:txBody>
          <a:bodyPr/>
          <a:lstStyle/>
          <a:p>
            <a:pPr lvl="0"/>
            <a:endParaRPr lang="ru-RU" altLang="x-none">
              <a:latin typeface="Times New Roman" panose="02020603050405020304" pitchFamily="18" charset="0"/>
            </a:endParaRPr>
          </a:p>
        </p:txBody>
      </p:sp>
      <p:sp>
        <p:nvSpPr>
          <p:cNvPr id="6" name="Нижний колонтитул 5"/>
          <p:cNvSpPr>
            <a:spLocks noGrp="1"/>
          </p:cNvSpPr>
          <p:nvPr>
            <p:ph type="ftr" sz="quarter" idx="11"/>
          </p:nvPr>
        </p:nvSpPr>
        <p:spPr/>
        <p:txBody>
          <a:bodyPr/>
          <a:lstStyle/>
          <a:p>
            <a:pPr lvl="0"/>
            <a:endParaRPr lang="ru-RU" altLang="x-none">
              <a:latin typeface="Times New Roman" panose="02020603050405020304" pitchFamily="18" charset="0"/>
            </a:endParaRPr>
          </a:p>
        </p:txBody>
      </p:sp>
      <p:sp>
        <p:nvSpPr>
          <p:cNvPr id="7" name="Номер слайда 6"/>
          <p:cNvSpPr>
            <a:spLocks noGrp="1"/>
          </p:cNvSpPr>
          <p:nvPr>
            <p:ph type="sldNum" sz="quarter" idx="12"/>
          </p:nvPr>
        </p:nvSpPr>
        <p:spPr/>
        <p:txBody>
          <a:bodyPr/>
          <a:lstStyle/>
          <a:p>
            <a:pPr lvl="0"/>
            <a:fld id="{9A0DB2DC-4C9A-4742-B13C-FB6460FD3503}" type="slidenum">
              <a:rPr lang="ru-RU" altLang="x-none">
                <a:latin typeface="Times New Roman" panose="02020603050405020304" pitchFamily="18" charset="0"/>
              </a:rPr>
            </a:fld>
            <a:endParaRPr lang="ru-RU" altLang="x-none">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endParaRPr lang="ru-RU" smtClean="0"/>
          </a:p>
        </p:txBody>
      </p:sp>
      <p:sp>
        <p:nvSpPr>
          <p:cNvPr id="4" name="Объект 3"/>
          <p:cNvSpPr>
            <a:spLocks noGrp="1"/>
          </p:cNvSpPr>
          <p:nvPr>
            <p:ph sz="half" idx="2"/>
          </p:nvPr>
        </p:nvSpPr>
        <p:spPr>
          <a:xfrm>
            <a:off x="629841" y="2505075"/>
            <a:ext cx="3868340" cy="3684588"/>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endParaRPr lang="ru-RU" smtClean="0"/>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7" name="Дата 6"/>
          <p:cNvSpPr>
            <a:spLocks noGrp="1"/>
          </p:cNvSpPr>
          <p:nvPr>
            <p:ph type="dt" sz="half" idx="10"/>
          </p:nvPr>
        </p:nvSpPr>
        <p:spPr/>
        <p:txBody>
          <a:bodyPr/>
          <a:lstStyle/>
          <a:p>
            <a:pPr lvl="0"/>
            <a:endParaRPr lang="ru-RU" altLang="x-none">
              <a:latin typeface="Times New Roman" panose="02020603050405020304" pitchFamily="18" charset="0"/>
            </a:endParaRPr>
          </a:p>
        </p:txBody>
      </p:sp>
      <p:sp>
        <p:nvSpPr>
          <p:cNvPr id="8" name="Нижний колонтитул 7"/>
          <p:cNvSpPr>
            <a:spLocks noGrp="1"/>
          </p:cNvSpPr>
          <p:nvPr>
            <p:ph type="ftr" sz="quarter" idx="11"/>
          </p:nvPr>
        </p:nvSpPr>
        <p:spPr/>
        <p:txBody>
          <a:bodyPr/>
          <a:lstStyle/>
          <a:p>
            <a:pPr lvl="0"/>
            <a:endParaRPr lang="ru-RU" altLang="x-none">
              <a:latin typeface="Times New Roman" panose="02020603050405020304" pitchFamily="18" charset="0"/>
            </a:endParaRPr>
          </a:p>
        </p:txBody>
      </p:sp>
      <p:sp>
        <p:nvSpPr>
          <p:cNvPr id="9" name="Номер слайда 8"/>
          <p:cNvSpPr>
            <a:spLocks noGrp="1"/>
          </p:cNvSpPr>
          <p:nvPr>
            <p:ph type="sldNum" sz="quarter" idx="12"/>
          </p:nvPr>
        </p:nvSpPr>
        <p:spPr/>
        <p:txBody>
          <a:bodyPr/>
          <a:lstStyle/>
          <a:p>
            <a:pPr lvl="0"/>
            <a:fld id="{9A0DB2DC-4C9A-4742-B13C-FB6460FD3503}" type="slidenum">
              <a:rPr lang="ru-RU" altLang="x-none">
                <a:latin typeface="Times New Roman" panose="02020603050405020304" pitchFamily="18" charset="0"/>
              </a:rPr>
            </a:fld>
            <a:endParaRPr lang="ru-RU" altLang="x-none">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endParaRPr lang="ru-RU" altLang="x-none">
              <a:latin typeface="Times New Roman" panose="02020603050405020304" pitchFamily="18" charset="0"/>
            </a:endParaRPr>
          </a:p>
        </p:txBody>
      </p:sp>
      <p:sp>
        <p:nvSpPr>
          <p:cNvPr id="4" name="Нижний колонтитул 3"/>
          <p:cNvSpPr>
            <a:spLocks noGrp="1"/>
          </p:cNvSpPr>
          <p:nvPr>
            <p:ph type="ftr" sz="quarter" idx="11"/>
          </p:nvPr>
        </p:nvSpPr>
        <p:spPr/>
        <p:txBody>
          <a:bodyPr/>
          <a:lstStyle/>
          <a:p>
            <a:pPr lvl="0"/>
            <a:endParaRPr lang="ru-RU" altLang="x-none">
              <a:latin typeface="Times New Roman" panose="02020603050405020304" pitchFamily="18" charset="0"/>
            </a:endParaRPr>
          </a:p>
        </p:txBody>
      </p:sp>
      <p:sp>
        <p:nvSpPr>
          <p:cNvPr id="5" name="Номер слайда 4"/>
          <p:cNvSpPr>
            <a:spLocks noGrp="1"/>
          </p:cNvSpPr>
          <p:nvPr>
            <p:ph type="sldNum" sz="quarter" idx="12"/>
          </p:nvPr>
        </p:nvSpPr>
        <p:spPr/>
        <p:txBody>
          <a:bodyPr/>
          <a:lstStyle/>
          <a:p>
            <a:pPr lvl="0"/>
            <a:fld id="{9A0DB2DC-4C9A-4742-B13C-FB6460FD3503}" type="slidenum">
              <a:rPr lang="ru-RU" altLang="x-none">
                <a:latin typeface="Times New Roman" panose="02020603050405020304" pitchFamily="18" charset="0"/>
              </a:rPr>
            </a:fld>
            <a:endParaRPr lang="ru-RU" altLang="x-none">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endParaRPr lang="ru-RU" altLang="x-none">
              <a:latin typeface="Times New Roman" panose="02020603050405020304" pitchFamily="18" charset="0"/>
            </a:endParaRPr>
          </a:p>
        </p:txBody>
      </p:sp>
      <p:sp>
        <p:nvSpPr>
          <p:cNvPr id="3" name="Нижний колонтитул 2"/>
          <p:cNvSpPr>
            <a:spLocks noGrp="1"/>
          </p:cNvSpPr>
          <p:nvPr>
            <p:ph type="ftr" sz="quarter" idx="11"/>
          </p:nvPr>
        </p:nvSpPr>
        <p:spPr/>
        <p:txBody>
          <a:bodyPr/>
          <a:lstStyle/>
          <a:p>
            <a:pPr lvl="0"/>
            <a:endParaRPr lang="ru-RU" altLang="x-none">
              <a:latin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lvl="0"/>
            <a:fld id="{9A0DB2DC-4C9A-4742-B13C-FB6460FD3503}" type="slidenum">
              <a:rPr lang="ru-RU" altLang="x-none">
                <a:latin typeface="Times New Roman" panose="02020603050405020304" pitchFamily="18" charset="0"/>
              </a:rPr>
            </a:fld>
            <a:endParaRPr lang="ru-RU" altLang="x-none">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endParaRPr lang="ru-RU" smtClean="0"/>
          </a:p>
        </p:txBody>
      </p:sp>
      <p:sp>
        <p:nvSpPr>
          <p:cNvPr id="5" name="Дата 4"/>
          <p:cNvSpPr>
            <a:spLocks noGrp="1"/>
          </p:cNvSpPr>
          <p:nvPr>
            <p:ph type="dt" sz="half" idx="10"/>
          </p:nvPr>
        </p:nvSpPr>
        <p:spPr/>
        <p:txBody>
          <a:bodyPr/>
          <a:lstStyle/>
          <a:p>
            <a:pPr lvl="0"/>
            <a:endParaRPr lang="ru-RU" altLang="x-none">
              <a:latin typeface="Times New Roman" panose="02020603050405020304" pitchFamily="18" charset="0"/>
            </a:endParaRPr>
          </a:p>
        </p:txBody>
      </p:sp>
      <p:sp>
        <p:nvSpPr>
          <p:cNvPr id="6" name="Нижний колонтитул 5"/>
          <p:cNvSpPr>
            <a:spLocks noGrp="1"/>
          </p:cNvSpPr>
          <p:nvPr>
            <p:ph type="ftr" sz="quarter" idx="11"/>
          </p:nvPr>
        </p:nvSpPr>
        <p:spPr/>
        <p:txBody>
          <a:bodyPr/>
          <a:lstStyle/>
          <a:p>
            <a:pPr lvl="0"/>
            <a:endParaRPr lang="ru-RU" altLang="x-none">
              <a:latin typeface="Times New Roman" panose="02020603050405020304" pitchFamily="18" charset="0"/>
            </a:endParaRPr>
          </a:p>
        </p:txBody>
      </p:sp>
      <p:sp>
        <p:nvSpPr>
          <p:cNvPr id="7" name="Номер слайда 6"/>
          <p:cNvSpPr>
            <a:spLocks noGrp="1"/>
          </p:cNvSpPr>
          <p:nvPr>
            <p:ph type="sldNum" sz="quarter" idx="12"/>
          </p:nvPr>
        </p:nvSpPr>
        <p:spPr/>
        <p:txBody>
          <a:bodyPr/>
          <a:lstStyle/>
          <a:p>
            <a:pPr lvl="0"/>
            <a:fld id="{9A0DB2DC-4C9A-4742-B13C-FB6460FD3503}" type="slidenum">
              <a:rPr lang="ru-RU" altLang="x-none">
                <a:latin typeface="Times New Roman" panose="02020603050405020304" pitchFamily="18" charset="0"/>
              </a:rPr>
            </a:fld>
            <a:endParaRPr lang="ru-RU" altLang="x-none">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endParaRPr lang="ru-RU" smtClean="0"/>
          </a:p>
        </p:txBody>
      </p:sp>
      <p:sp>
        <p:nvSpPr>
          <p:cNvPr id="5" name="Дата 4"/>
          <p:cNvSpPr>
            <a:spLocks noGrp="1"/>
          </p:cNvSpPr>
          <p:nvPr>
            <p:ph type="dt" sz="half" idx="10"/>
          </p:nvPr>
        </p:nvSpPr>
        <p:spPr/>
        <p:txBody>
          <a:bodyPr/>
          <a:lstStyle/>
          <a:p>
            <a:pPr lvl="0"/>
            <a:endParaRPr lang="ru-RU" altLang="x-none">
              <a:latin typeface="Times New Roman" panose="02020603050405020304" pitchFamily="18" charset="0"/>
            </a:endParaRPr>
          </a:p>
        </p:txBody>
      </p:sp>
      <p:sp>
        <p:nvSpPr>
          <p:cNvPr id="6" name="Нижний колонтитул 5"/>
          <p:cNvSpPr>
            <a:spLocks noGrp="1"/>
          </p:cNvSpPr>
          <p:nvPr>
            <p:ph type="ftr" sz="quarter" idx="11"/>
          </p:nvPr>
        </p:nvSpPr>
        <p:spPr/>
        <p:txBody>
          <a:bodyPr/>
          <a:lstStyle/>
          <a:p>
            <a:pPr lvl="0"/>
            <a:endParaRPr lang="ru-RU" altLang="x-none">
              <a:latin typeface="Times New Roman" panose="02020603050405020304" pitchFamily="18" charset="0"/>
            </a:endParaRPr>
          </a:p>
        </p:txBody>
      </p:sp>
      <p:sp>
        <p:nvSpPr>
          <p:cNvPr id="7" name="Номер слайда 6"/>
          <p:cNvSpPr>
            <a:spLocks noGrp="1"/>
          </p:cNvSpPr>
          <p:nvPr>
            <p:ph type="sldNum" sz="quarter" idx="12"/>
          </p:nvPr>
        </p:nvSpPr>
        <p:spPr/>
        <p:txBody>
          <a:bodyPr/>
          <a:lstStyle/>
          <a:p>
            <a:pPr lvl="0"/>
            <a:fld id="{9A0DB2DC-4C9A-4742-B13C-FB6460FD3503}" type="slidenum">
              <a:rPr lang="ru-RU" altLang="x-none">
                <a:latin typeface="Times New Roman" panose="02020603050405020304" pitchFamily="18" charset="0"/>
              </a:rPr>
            </a:fld>
            <a:endParaRPr lang="ru-RU" altLang="x-none">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3366FF"/>
            </a:gs>
          </a:gsLst>
          <a:lin ang="5400000" scaled="1"/>
          <a:tileRect/>
        </a:gradFill>
        <a:effectLst/>
      </p:bgPr>
    </p:bg>
    <p:spTree>
      <p:nvGrpSpPr>
        <p:cNvPr id="1" name=""/>
        <p:cNvGrpSpPr/>
        <p:nvPr/>
      </p:nvGrpSpPr>
      <p:grpSpPr>
        <a:xfrm>
          <a:off x="0" y="0"/>
          <a:ext cx="0" cy="0"/>
          <a:chOff x="0" y="0"/>
          <a:chExt cx="0" cy="0"/>
        </a:xfrm>
      </p:grpSpPr>
      <p:sp>
        <p:nvSpPr>
          <p:cNvPr id="403458" name="Заголовок 403457"/>
          <p:cNvSpPr>
            <a:spLocks noGrp="1"/>
          </p:cNvSpPr>
          <p:nvPr>
            <p:ph type="title"/>
          </p:nvPr>
        </p:nvSpPr>
        <p:spPr>
          <a:xfrm>
            <a:off x="685800" y="609600"/>
            <a:ext cx="7772400" cy="1143000"/>
          </a:xfrm>
          <a:prstGeom prst="rect">
            <a:avLst/>
          </a:prstGeom>
          <a:noFill/>
          <a:ln w="9525">
            <a:noFill/>
          </a:ln>
        </p:spPr>
        <p:txBody>
          <a:bodyPr anchor="ctr"/>
          <a:lstStyle/>
          <a:p>
            <a:pPr lvl="0"/>
            <a:r>
              <a:rPr lang="ru-RU" altLang="x-none" dirty="0"/>
              <a:t>Щелчок правит образец заголовка</a:t>
            </a:r>
            <a:endParaRPr lang="ru-RU" altLang="x-none" dirty="0"/>
          </a:p>
        </p:txBody>
      </p:sp>
      <p:sp>
        <p:nvSpPr>
          <p:cNvPr id="403459" name="Замещающий текст 403458"/>
          <p:cNvSpPr>
            <a:spLocks noGrp="1"/>
          </p:cNvSpPr>
          <p:nvPr>
            <p:ph type="body" idx="1"/>
          </p:nvPr>
        </p:nvSpPr>
        <p:spPr>
          <a:xfrm>
            <a:off x="685800" y="1981200"/>
            <a:ext cx="7772400" cy="4114800"/>
          </a:xfrm>
          <a:prstGeom prst="rect">
            <a:avLst/>
          </a:prstGeom>
          <a:noFill/>
          <a:ln w="9525">
            <a:noFill/>
          </a:ln>
        </p:spPr>
        <p:txBody>
          <a:bodyPr/>
          <a:lstStyle/>
          <a:p>
            <a:pPr lvl="0"/>
            <a:r>
              <a:rPr lang="ru-RU" altLang="x-none" dirty="0"/>
              <a:t>Щелчок правит образец текста</a:t>
            </a:r>
            <a:endParaRPr lang="ru-RU" altLang="x-none" dirty="0"/>
          </a:p>
          <a:p>
            <a:pPr lvl="1"/>
            <a:r>
              <a:rPr lang="ru-RU" altLang="x-none" dirty="0"/>
              <a:t>Второй уровень</a:t>
            </a:r>
            <a:endParaRPr lang="ru-RU" altLang="x-none" dirty="0"/>
          </a:p>
          <a:p>
            <a:pPr lvl="2"/>
            <a:r>
              <a:rPr lang="ru-RU" altLang="x-none" dirty="0"/>
              <a:t>Третий уровень</a:t>
            </a:r>
            <a:endParaRPr lang="ru-RU" altLang="x-none" dirty="0"/>
          </a:p>
          <a:p>
            <a:pPr lvl="3"/>
            <a:r>
              <a:rPr lang="ru-RU" altLang="x-none" dirty="0"/>
              <a:t>Четвертый уровень</a:t>
            </a:r>
            <a:endParaRPr lang="ru-RU" altLang="x-none" dirty="0"/>
          </a:p>
          <a:p>
            <a:pPr lvl="4"/>
            <a:r>
              <a:rPr lang="ru-RU" altLang="x-none" dirty="0"/>
              <a:t>Пятый уровень</a:t>
            </a:r>
            <a:endParaRPr lang="ru-RU" altLang="x-none" dirty="0"/>
          </a:p>
        </p:txBody>
      </p:sp>
      <p:sp>
        <p:nvSpPr>
          <p:cNvPr id="403460" name="Замещающая дата 403459"/>
          <p:cNvSpPr>
            <a:spLocks noGrp="1"/>
          </p:cNvSpPr>
          <p:nvPr>
            <p:ph type="dt" sz="half" idx="2"/>
          </p:nvPr>
        </p:nvSpPr>
        <p:spPr>
          <a:xfrm>
            <a:off x="685800" y="6248400"/>
            <a:ext cx="1905000" cy="457200"/>
          </a:xfrm>
          <a:prstGeom prst="rect">
            <a:avLst/>
          </a:prstGeom>
          <a:noFill/>
          <a:ln w="9525">
            <a:noFill/>
          </a:ln>
        </p:spPr>
        <p:txBody>
          <a:bodyPr/>
          <a:lstStyle>
            <a:lvl1pPr>
              <a:defRPr sz="1400" i="0"/>
            </a:lvl1pPr>
          </a:lstStyle>
          <a:p>
            <a:pPr lvl="0"/>
            <a:endParaRPr lang="ru-RU" altLang="x-none">
              <a:latin typeface="Times New Roman" panose="02020603050405020304" pitchFamily="18" charset="0"/>
            </a:endParaRPr>
          </a:p>
        </p:txBody>
      </p:sp>
      <p:sp>
        <p:nvSpPr>
          <p:cNvPr id="403461" name="Замещающий нижний колонтитул 403460"/>
          <p:cNvSpPr>
            <a:spLocks noGrp="1"/>
          </p:cNvSpPr>
          <p:nvPr>
            <p:ph type="ftr" sz="quarter" idx="3"/>
          </p:nvPr>
        </p:nvSpPr>
        <p:spPr>
          <a:xfrm>
            <a:off x="3124200" y="6248400"/>
            <a:ext cx="2895600" cy="457200"/>
          </a:xfrm>
          <a:prstGeom prst="rect">
            <a:avLst/>
          </a:prstGeom>
          <a:noFill/>
          <a:ln w="9525">
            <a:noFill/>
          </a:ln>
        </p:spPr>
        <p:txBody>
          <a:bodyPr/>
          <a:lstStyle>
            <a:lvl1pPr algn="ctr">
              <a:defRPr sz="1400" i="0"/>
            </a:lvl1pPr>
          </a:lstStyle>
          <a:p>
            <a:pPr lvl="0"/>
            <a:endParaRPr lang="ru-RU" altLang="x-none">
              <a:latin typeface="Times New Roman" panose="02020603050405020304" pitchFamily="18" charset="0"/>
            </a:endParaRPr>
          </a:p>
        </p:txBody>
      </p:sp>
      <p:sp>
        <p:nvSpPr>
          <p:cNvPr id="403462" name="Замещающий номер слайда 403461"/>
          <p:cNvSpPr>
            <a:spLocks noGrp="1"/>
          </p:cNvSpPr>
          <p:nvPr>
            <p:ph type="sldNum" sz="quarter" idx="4"/>
          </p:nvPr>
        </p:nvSpPr>
        <p:spPr>
          <a:xfrm>
            <a:off x="6553200" y="6248400"/>
            <a:ext cx="1905000" cy="457200"/>
          </a:xfrm>
          <a:prstGeom prst="rect">
            <a:avLst/>
          </a:prstGeom>
          <a:noFill/>
          <a:ln w="9525">
            <a:noFill/>
          </a:ln>
        </p:spPr>
        <p:txBody>
          <a:bodyPr/>
          <a:lstStyle>
            <a:lvl1pPr algn="r">
              <a:defRPr sz="1400" i="0"/>
            </a:lvl1pPr>
          </a:lstStyle>
          <a:p>
            <a:pPr lvl="0"/>
            <a:fld id="{9A0DB2DC-4C9A-4742-B13C-FB6460FD3503}" type="slidenum">
              <a:rPr lang="ru-RU" altLang="x-none">
                <a:latin typeface="Times New Roman" panose="02020603050405020304" pitchFamily="18" charset="0"/>
              </a:rPr>
            </a:fld>
            <a:endParaRPr lang="ru-RU" altLang="x-none">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marL="0" lvl="0" indent="0" algn="ctr" defTabSz="914400" rtl="0" eaLnBrk="0" fontAlgn="base" latinLnBrk="0" hangingPunct="0">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0" fontAlgn="base" latinLnBrk="0" hangingPunct="0">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mn-lt"/>
          <a:ea typeface="+mn-ea"/>
          <a:cs typeface="+mn-cs"/>
        </a:defRPr>
      </a:lvl1pPr>
      <a:lvl2pPr marL="457200" lvl="1" indent="0" algn="l" defTabSz="914400" rtl="0" eaLnBrk="0" fontAlgn="base" latinLnBrk="0" hangingPunct="0">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4.pn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emf"/><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emf"/><Relationship Id="rId1" Type="http://schemas.openxmlformats.org/officeDocument/2006/relationships/image" Target="../media/image19.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emf"/><Relationship Id="rId1" Type="http://schemas.openxmlformats.org/officeDocument/2006/relationships/image" Target="../media/image21.emf"/></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image" Target="../media/image23.emf"/></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image" Target="../media/image41.em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46.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3.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7.emf"/><Relationship Id="rId1" Type="http://schemas.openxmlformats.org/officeDocument/2006/relationships/image" Target="../media/image56.emf"/></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2.emf"/></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4.emf"/><Relationship Id="rId1" Type="http://schemas.openxmlformats.org/officeDocument/2006/relationships/image" Target="../media/image63.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emf"/><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emf"/></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4" name="Заголовок 486403"/>
          <p:cNvSpPr>
            <a:spLocks noGrp="1"/>
          </p:cNvSpPr>
          <p:nvPr>
            <p:ph type="ctrTitle"/>
          </p:nvPr>
        </p:nvSpPr>
        <p:spPr/>
        <p:txBody>
          <a:bodyPr anchor="ctr"/>
          <a:lstStyle/>
          <a:p>
            <a:pPr defTabSz="914400">
              <a:buSzPct val="100000"/>
            </a:pPr>
            <a:r>
              <a:rPr lang="ru-RU" altLang="ru-RU" sz="5400" kern="1200" baseline="0">
                <a:latin typeface="Times New Roman" panose="02020603050405020304" pitchFamily="18" charset="0"/>
              </a:rPr>
              <a:t>Взаимоотношения организмов</a:t>
            </a:r>
            <a:endParaRPr lang="ru-RU" altLang="ru-RU" sz="5400" kern="1200" baseline="0">
              <a:latin typeface="Times New Roman" panose="02020603050405020304" pitchFamily="18" charset="0"/>
            </a:endParaRPr>
          </a:p>
        </p:txBody>
      </p:sp>
      <p:sp>
        <p:nvSpPr>
          <p:cNvPr id="3" name="Подзаголовок 2"/>
          <p:cNvSpPr>
            <a:spLocks noGrp="1"/>
          </p:cNvSpPr>
          <p:nvPr>
            <p:ph type="subTitle" idx="1"/>
          </p:nvPr>
        </p:nvSpPr>
        <p:spPr/>
        <p:txBody>
          <a:bodyPr/>
          <a:p>
            <a:r>
              <a:rPr lang="ru-RU" altLang="ru-RU"/>
              <a:t>Часть 2</a:t>
            </a:r>
            <a:endParaRPr lang="ru-RU" altLang="ru-RU"/>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Изображение 5"/>
          <p:cNvPicPr>
            <a:picLocks noChangeAspect="1"/>
          </p:cNvPicPr>
          <p:nvPr/>
        </p:nvPicPr>
        <p:blipFill>
          <a:blip r:embed="rId1"/>
          <a:stretch>
            <a:fillRect/>
          </a:stretch>
        </p:blipFill>
        <p:spPr>
          <a:xfrm>
            <a:off x="64770" y="1752600"/>
            <a:ext cx="5570220" cy="2697480"/>
          </a:xfrm>
          <a:prstGeom prst="rect">
            <a:avLst/>
          </a:prstGeom>
        </p:spPr>
      </p:pic>
      <p:pic>
        <p:nvPicPr>
          <p:cNvPr id="8" name="Замещающее содержимое 7"/>
          <p:cNvPicPr>
            <a:picLocks noChangeAspect="1"/>
          </p:cNvPicPr>
          <p:nvPr>
            <p:ph idx="1"/>
          </p:nvPr>
        </p:nvPicPr>
        <p:blipFill>
          <a:blip r:embed="rId2"/>
          <a:stretch>
            <a:fillRect/>
          </a:stretch>
        </p:blipFill>
        <p:spPr>
          <a:xfrm>
            <a:off x="4875530" y="4450080"/>
            <a:ext cx="4146550" cy="2332355"/>
          </a:xfrm>
          <a:prstGeom prst="rect">
            <a:avLst/>
          </a:prstGeom>
        </p:spPr>
      </p:pic>
      <p:pic>
        <p:nvPicPr>
          <p:cNvPr id="4" name="Изображение 3"/>
          <p:cNvPicPr>
            <a:picLocks noChangeAspect="1"/>
          </p:cNvPicPr>
          <p:nvPr/>
        </p:nvPicPr>
        <p:blipFill>
          <a:blip r:embed="rId3"/>
          <a:stretch>
            <a:fillRect/>
          </a:stretch>
        </p:blipFill>
        <p:spPr>
          <a:xfrm>
            <a:off x="3465195" y="213995"/>
            <a:ext cx="5383530" cy="1683385"/>
          </a:xfrm>
          <a:prstGeom prst="rect">
            <a:avLst/>
          </a:prstGeom>
          <a:ln>
            <a:solidFill>
              <a:schemeClr val="accent1"/>
            </a:solidFill>
          </a:ln>
        </p:spPr>
      </p:pic>
      <p:sp>
        <p:nvSpPr>
          <p:cNvPr id="2" name="Текстовое поле 1"/>
          <p:cNvSpPr txBox="1"/>
          <p:nvPr/>
        </p:nvSpPr>
        <p:spPr>
          <a:xfrm>
            <a:off x="64770" y="4555490"/>
            <a:ext cx="4507230" cy="2030095"/>
          </a:xfrm>
          <a:prstGeom prst="rect">
            <a:avLst/>
          </a:prstGeom>
          <a:noFill/>
        </p:spPr>
        <p:txBody>
          <a:bodyPr wrap="square" rtlCol="0">
            <a:spAutoFit/>
          </a:bodyPr>
          <a:p>
            <a:r>
              <a:rPr lang="ru-RU" altLang="en-US">
                <a:sym typeface="+mn-ea"/>
              </a:rPr>
              <a:t>На уровне популяции паразит оказывает отрицательное воздействие: снижает репродукцию. Но на уровне особей - воздействие положительное: </a:t>
            </a:r>
            <a:r>
              <a:rPr lang="ru-RU" altLang="en-US"/>
              <a:t>зараженные улитки крупнее и они могут осваивать новые местообитания. </a:t>
            </a:r>
            <a:endParaRPr lang="ru-RU"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Заголовок 4"/>
          <p:cNvSpPr>
            <a:spLocks noGrp="1"/>
          </p:cNvSpPr>
          <p:nvPr>
            <p:ph type="title"/>
          </p:nvPr>
        </p:nvSpPr>
        <p:spPr>
          <a:xfrm>
            <a:off x="245745" y="175260"/>
            <a:ext cx="8653145" cy="1011555"/>
          </a:xfrm>
        </p:spPr>
        <p:txBody>
          <a:bodyPr/>
          <a:p>
            <a:r>
              <a:rPr lang="ru-RU" altLang="en-US" sz="2800">
                <a:sym typeface="+mn-ea"/>
              </a:rPr>
              <a:t>Разнонаправленный результат на уровне взаимодействующих особей и на уровне популяций</a:t>
            </a:r>
            <a:br>
              <a:rPr lang="ru-RU" altLang="en-US" sz="2800"/>
            </a:br>
            <a:endParaRPr lang="ru-RU" altLang="en-US" sz="2800"/>
          </a:p>
        </p:txBody>
      </p:sp>
      <p:pic>
        <p:nvPicPr>
          <p:cNvPr id="4" name="Замещающее содержимое 3"/>
          <p:cNvPicPr>
            <a:picLocks noChangeAspect="1"/>
          </p:cNvPicPr>
          <p:nvPr>
            <p:ph idx="1"/>
          </p:nvPr>
        </p:nvPicPr>
        <p:blipFill>
          <a:blip r:embed="rId1"/>
          <a:srcRect r="33587" b="31298"/>
          <a:stretch>
            <a:fillRect/>
          </a:stretch>
        </p:blipFill>
        <p:spPr>
          <a:xfrm>
            <a:off x="2876550" y="3171190"/>
            <a:ext cx="6022340" cy="3715385"/>
          </a:xfrm>
          <a:prstGeom prst="rect">
            <a:avLst/>
          </a:prstGeom>
        </p:spPr>
      </p:pic>
      <p:sp>
        <p:nvSpPr>
          <p:cNvPr id="6" name="Текстовое поле 5"/>
          <p:cNvSpPr txBox="1"/>
          <p:nvPr/>
        </p:nvSpPr>
        <p:spPr>
          <a:xfrm>
            <a:off x="3484245" y="3345180"/>
            <a:ext cx="3143250" cy="368300"/>
          </a:xfrm>
          <a:prstGeom prst="rect">
            <a:avLst/>
          </a:prstGeom>
          <a:noFill/>
        </p:spPr>
        <p:txBody>
          <a:bodyPr wrap="square" rtlCol="0" anchor="t">
            <a:spAutoFit/>
          </a:bodyPr>
          <a:p>
            <a:r>
              <a:rPr lang="ru-RU" altLang="en-US">
                <a:solidFill>
                  <a:schemeClr val="bg2"/>
                </a:solidFill>
              </a:rPr>
              <a:t>http://www.fao.org/faostat/ru/</a:t>
            </a:r>
            <a:endParaRPr lang="ru-RU" altLang="en-US">
              <a:solidFill>
                <a:schemeClr val="bg2"/>
              </a:solidFill>
            </a:endParaRPr>
          </a:p>
        </p:txBody>
      </p:sp>
      <p:pic>
        <p:nvPicPr>
          <p:cNvPr id="7" name="Изображение 6"/>
          <p:cNvPicPr>
            <a:picLocks noChangeAspect="1"/>
          </p:cNvPicPr>
          <p:nvPr/>
        </p:nvPicPr>
        <p:blipFill>
          <a:blip r:embed="rId2"/>
          <a:stretch>
            <a:fillRect/>
          </a:stretch>
        </p:blipFill>
        <p:spPr>
          <a:xfrm>
            <a:off x="1644015" y="1264920"/>
            <a:ext cx="2667000" cy="1720850"/>
          </a:xfrm>
          <a:prstGeom prst="rect">
            <a:avLst/>
          </a:prstGeom>
        </p:spPr>
      </p:pic>
      <p:pic>
        <p:nvPicPr>
          <p:cNvPr id="8" name="Изображение 7"/>
          <p:cNvPicPr>
            <a:picLocks noChangeAspect="1"/>
          </p:cNvPicPr>
          <p:nvPr/>
        </p:nvPicPr>
        <p:blipFill>
          <a:blip r:embed="rId3"/>
          <a:stretch>
            <a:fillRect/>
          </a:stretch>
        </p:blipFill>
        <p:spPr>
          <a:xfrm>
            <a:off x="4903470" y="1214120"/>
            <a:ext cx="3300730" cy="1771650"/>
          </a:xfrm>
          <a:prstGeom prst="rect">
            <a:avLst/>
          </a:prstGeom>
        </p:spPr>
      </p:pic>
      <p:sp>
        <p:nvSpPr>
          <p:cNvPr id="9" name="Текстовое поле 8"/>
          <p:cNvSpPr txBox="1"/>
          <p:nvPr/>
        </p:nvSpPr>
        <p:spPr>
          <a:xfrm>
            <a:off x="1621155" y="845185"/>
            <a:ext cx="2540000" cy="368300"/>
          </a:xfrm>
          <a:prstGeom prst="rect">
            <a:avLst/>
          </a:prstGeom>
          <a:noFill/>
        </p:spPr>
        <p:txBody>
          <a:bodyPr wrap="square" rtlCol="0" anchor="t">
            <a:spAutoFit/>
          </a:bodyPr>
          <a:p>
            <a:r>
              <a:rPr lang="ru-RU" altLang="en-US"/>
              <a:t>Потребитель</a:t>
            </a:r>
            <a:endParaRPr lang="ru-RU" altLang="en-US"/>
          </a:p>
        </p:txBody>
      </p:sp>
      <p:sp>
        <p:nvSpPr>
          <p:cNvPr id="10" name="Текстовое поле 9"/>
          <p:cNvSpPr txBox="1"/>
          <p:nvPr/>
        </p:nvSpPr>
        <p:spPr>
          <a:xfrm>
            <a:off x="4864735" y="845185"/>
            <a:ext cx="3275965" cy="368300"/>
          </a:xfrm>
          <a:prstGeom prst="rect">
            <a:avLst/>
          </a:prstGeom>
          <a:noFill/>
        </p:spPr>
        <p:txBody>
          <a:bodyPr wrap="square" rtlCol="0" anchor="t">
            <a:spAutoFit/>
          </a:bodyPr>
          <a:p>
            <a:r>
              <a:rPr lang="ru-RU"/>
              <a:t>Ресурс</a:t>
            </a:r>
            <a:endParaRPr lang="ru-RU"/>
          </a:p>
        </p:txBody>
      </p:sp>
      <p:sp>
        <p:nvSpPr>
          <p:cNvPr id="12" name="Выгнутая вверх стрелка 11"/>
          <p:cNvSpPr/>
          <p:nvPr/>
        </p:nvSpPr>
        <p:spPr>
          <a:xfrm>
            <a:off x="4032885" y="1596390"/>
            <a:ext cx="1219200" cy="431800"/>
          </a:xfrm>
          <a:prstGeom prst="curved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ru-RU" altLang="en-US" sz="4000">
                <a:solidFill>
                  <a:schemeClr val="tx1"/>
                </a:solidFill>
              </a:rPr>
              <a:t>-</a:t>
            </a:r>
            <a:endParaRPr lang="ru-RU" altLang="en-US" sz="4000">
              <a:solidFill>
                <a:schemeClr val="tx1"/>
              </a:solidFill>
            </a:endParaRPr>
          </a:p>
        </p:txBody>
      </p:sp>
      <p:sp>
        <p:nvSpPr>
          <p:cNvPr id="2" name="Текстовое поле 1"/>
          <p:cNvSpPr txBox="1"/>
          <p:nvPr/>
        </p:nvSpPr>
        <p:spPr>
          <a:xfrm>
            <a:off x="5988050" y="5314315"/>
            <a:ext cx="1824355" cy="368300"/>
          </a:xfrm>
          <a:prstGeom prst="rect">
            <a:avLst/>
          </a:prstGeom>
          <a:noFill/>
        </p:spPr>
        <p:txBody>
          <a:bodyPr wrap="square" rtlCol="0">
            <a:spAutoFit/>
          </a:bodyPr>
          <a:p>
            <a:r>
              <a:rPr lang="ru-RU" altLang="en-US">
                <a:solidFill>
                  <a:schemeClr val="bg2"/>
                </a:solidFill>
              </a:rPr>
              <a:t>Потребитель</a:t>
            </a:r>
            <a:endParaRPr lang="ru-RU" altLang="en-US">
              <a:solidFill>
                <a:schemeClr val="bg2"/>
              </a:solidFill>
            </a:endParaRPr>
          </a:p>
        </p:txBody>
      </p:sp>
      <p:sp>
        <p:nvSpPr>
          <p:cNvPr id="3" name="Текстовое поле 2"/>
          <p:cNvSpPr txBox="1"/>
          <p:nvPr/>
        </p:nvSpPr>
        <p:spPr>
          <a:xfrm>
            <a:off x="4672330" y="3965575"/>
            <a:ext cx="1824355" cy="368300"/>
          </a:xfrm>
          <a:prstGeom prst="rect">
            <a:avLst/>
          </a:prstGeom>
          <a:noFill/>
        </p:spPr>
        <p:txBody>
          <a:bodyPr wrap="square" rtlCol="0">
            <a:spAutoFit/>
          </a:bodyPr>
          <a:p>
            <a:pPr algn="r"/>
            <a:r>
              <a:rPr lang="ru-RU" altLang="en-US">
                <a:solidFill>
                  <a:schemeClr val="bg2"/>
                </a:solidFill>
              </a:rPr>
              <a:t>Ресурс</a:t>
            </a:r>
            <a:endParaRPr lang="ru-RU" altLang="en-US">
              <a:solidFill>
                <a:schemeClr val="bg2"/>
              </a:solidFill>
            </a:endParaRPr>
          </a:p>
        </p:txBody>
      </p:sp>
      <p:sp>
        <p:nvSpPr>
          <p:cNvPr id="11" name="Текстовое поле 10"/>
          <p:cNvSpPr txBox="1"/>
          <p:nvPr/>
        </p:nvSpPr>
        <p:spPr>
          <a:xfrm>
            <a:off x="15240" y="3171190"/>
            <a:ext cx="2687320" cy="1476375"/>
          </a:xfrm>
          <a:prstGeom prst="rect">
            <a:avLst/>
          </a:prstGeom>
          <a:noFill/>
        </p:spPr>
        <p:txBody>
          <a:bodyPr wrap="square" rtlCol="0">
            <a:spAutoFit/>
          </a:bodyPr>
          <a:p>
            <a:r>
              <a:rPr lang="ru-RU" altLang="en-US"/>
              <a:t>Негативное влияние на уровне особей, но положительное влияние на уровне популяции.</a:t>
            </a:r>
            <a:endParaRPr lang="ru-RU"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sz="3200"/>
              <a:t>Обеспечивать популяционный успех своих жертв могут не только люди...</a:t>
            </a:r>
            <a:endParaRPr lang="ru-RU" altLang="en-US" sz="3200"/>
          </a:p>
        </p:txBody>
      </p:sp>
      <p:pic>
        <p:nvPicPr>
          <p:cNvPr id="4" name="Замещающее содержимое 3"/>
          <p:cNvPicPr>
            <a:picLocks noChangeAspect="1"/>
          </p:cNvPicPr>
          <p:nvPr>
            <p:ph sz="half" idx="1"/>
          </p:nvPr>
        </p:nvPicPr>
        <p:blipFill>
          <a:blip r:embed="rId1"/>
          <a:stretch>
            <a:fillRect/>
          </a:stretch>
        </p:blipFill>
        <p:spPr>
          <a:xfrm>
            <a:off x="130175" y="2547620"/>
            <a:ext cx="4161155" cy="2885440"/>
          </a:xfrm>
          <a:prstGeom prst="rect">
            <a:avLst/>
          </a:prstGeom>
        </p:spPr>
      </p:pic>
      <p:sp>
        <p:nvSpPr>
          <p:cNvPr id="5" name="Текстовое поле 4"/>
          <p:cNvSpPr txBox="1"/>
          <p:nvPr/>
        </p:nvSpPr>
        <p:spPr>
          <a:xfrm>
            <a:off x="130175" y="5219065"/>
            <a:ext cx="2540000" cy="213995"/>
          </a:xfrm>
          <a:prstGeom prst="rect">
            <a:avLst/>
          </a:prstGeom>
          <a:noFill/>
        </p:spPr>
        <p:txBody>
          <a:bodyPr wrap="square" rtlCol="0" anchor="t">
            <a:spAutoFit/>
          </a:bodyPr>
          <a:p>
            <a:r>
              <a:rPr lang="ru-RU" altLang="en-US" sz="800"/>
              <a:t>http://mirfaunas.ru/images/stories/leaf.jpg</a:t>
            </a:r>
            <a:endParaRPr lang="ru-RU" altLang="en-US" sz="800"/>
          </a:p>
        </p:txBody>
      </p:sp>
      <p:pic>
        <p:nvPicPr>
          <p:cNvPr id="7" name="Замещающее содержимое 6"/>
          <p:cNvPicPr>
            <a:picLocks noChangeAspect="1"/>
          </p:cNvPicPr>
          <p:nvPr>
            <p:ph sz="half" idx="2"/>
          </p:nvPr>
        </p:nvPicPr>
        <p:blipFill>
          <a:blip r:embed="rId2"/>
          <a:stretch>
            <a:fillRect/>
          </a:stretch>
        </p:blipFill>
        <p:spPr>
          <a:xfrm>
            <a:off x="4465955" y="2547620"/>
            <a:ext cx="4338320" cy="2885440"/>
          </a:xfrm>
          <a:prstGeom prst="rect">
            <a:avLst/>
          </a:prstGeom>
        </p:spPr>
      </p:pic>
      <p:sp>
        <p:nvSpPr>
          <p:cNvPr id="8" name="Текстовое поле 7"/>
          <p:cNvSpPr txBox="1"/>
          <p:nvPr/>
        </p:nvSpPr>
        <p:spPr>
          <a:xfrm>
            <a:off x="4465955" y="5095875"/>
            <a:ext cx="2540000" cy="337185"/>
          </a:xfrm>
          <a:prstGeom prst="rect">
            <a:avLst/>
          </a:prstGeom>
          <a:noFill/>
        </p:spPr>
        <p:txBody>
          <a:bodyPr wrap="square" rtlCol="0" anchor="t">
            <a:spAutoFit/>
          </a:bodyPr>
          <a:p>
            <a:r>
              <a:rPr lang="ru-RU" altLang="en-US" sz="800"/>
              <a:t>https://3c1703fe8d.site.internapcdn.net/newman/gfx/news/hires/2011/fungusfarmin.jpg</a:t>
            </a:r>
            <a:endParaRPr lang="ru-RU" altLang="en-US" sz="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786765" y="95885"/>
            <a:ext cx="7772400" cy="1143000"/>
          </a:xfrm>
        </p:spPr>
        <p:txBody>
          <a:bodyPr/>
          <a:p>
            <a:r>
              <a:rPr lang="ru-RU" altLang="en-US" sz="2800"/>
              <a:t>Взаимоотношения особей или популяций?</a:t>
            </a:r>
            <a:endParaRPr lang="ru-RU" altLang="en-US" sz="2800"/>
          </a:p>
        </p:txBody>
      </p:sp>
      <p:sp>
        <p:nvSpPr>
          <p:cNvPr id="3" name="Замещающее содержимое 2"/>
          <p:cNvSpPr>
            <a:spLocks noGrp="1"/>
          </p:cNvSpPr>
          <p:nvPr>
            <p:ph sz="half" idx="1"/>
          </p:nvPr>
        </p:nvSpPr>
        <p:spPr>
          <a:xfrm>
            <a:off x="695325" y="1458595"/>
            <a:ext cx="8044815" cy="4114800"/>
          </a:xfrm>
        </p:spPr>
        <p:txBody>
          <a:bodyPr/>
          <a:p>
            <a:r>
              <a:rPr lang="ru-RU" altLang="en-US"/>
              <a:t>При рассмотрении взаимоотношений особей результат обычно понятен и может быть описан в терминах «+», «-» или «0»</a:t>
            </a:r>
            <a:endParaRPr lang="ru-RU" altLang="en-US"/>
          </a:p>
          <a:p>
            <a:r>
              <a:rPr lang="ru-RU" altLang="en-US"/>
              <a:t>Этот результат не всегда совпадает с результатом взаимоотношений популяционных группировок в пределах сообщества</a:t>
            </a:r>
            <a:endParaRPr lang="ru-RU" altLang="en-US"/>
          </a:p>
          <a:p>
            <a:pPr marL="0" indent="0">
              <a:buNone/>
            </a:pPr>
            <a:endParaRPr lang="ru-RU"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2635885"/>
            <a:ext cx="7772400" cy="1143000"/>
          </a:xfrm>
        </p:spPr>
        <p:txBody>
          <a:bodyPr/>
          <a:p>
            <a:r>
              <a:rPr lang="ru-RU" altLang="en-US"/>
              <a:t>Попытаемся улучшить классификацию </a:t>
            </a:r>
            <a:endParaRPr lang="ru-RU"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Прямоугольник 6"/>
          <p:cNvSpPr/>
          <p:nvPr/>
        </p:nvSpPr>
        <p:spPr>
          <a:xfrm>
            <a:off x="685800" y="3180715"/>
            <a:ext cx="3276600" cy="34728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ru-RU" altLang="ru-RU"/>
          </a:p>
        </p:txBody>
      </p:sp>
      <p:sp>
        <p:nvSpPr>
          <p:cNvPr id="2" name="Заголовок 1"/>
          <p:cNvSpPr>
            <a:spLocks noGrp="1"/>
          </p:cNvSpPr>
          <p:nvPr>
            <p:ph type="title"/>
          </p:nvPr>
        </p:nvSpPr>
        <p:spPr/>
        <p:txBody>
          <a:bodyPr/>
          <a:p>
            <a:r>
              <a:rPr lang="ru-RU" altLang="ru-RU" sz="3200"/>
              <a:t>Взаимодействия особей могут происходить в двух принципиально разных средах</a:t>
            </a:r>
            <a:endParaRPr lang="ru-RU" altLang="ru-RU" sz="3200"/>
          </a:p>
        </p:txBody>
      </p:sp>
      <p:sp>
        <p:nvSpPr>
          <p:cNvPr id="3" name="Замещающее содержимое 2"/>
          <p:cNvSpPr>
            <a:spLocks noGrp="1"/>
          </p:cNvSpPr>
          <p:nvPr>
            <p:ph sz="half" idx="1"/>
          </p:nvPr>
        </p:nvSpPr>
        <p:spPr>
          <a:xfrm>
            <a:off x="232410" y="1981200"/>
            <a:ext cx="4262120" cy="1199515"/>
          </a:xfrm>
        </p:spPr>
        <p:txBody>
          <a:bodyPr/>
          <a:p>
            <a:r>
              <a:rPr lang="ru-RU" altLang="en-US"/>
              <a:t>Равнозначная среда для партнеров</a:t>
            </a:r>
            <a:endParaRPr lang="ru-RU" altLang="en-US"/>
          </a:p>
        </p:txBody>
      </p:sp>
      <p:sp>
        <p:nvSpPr>
          <p:cNvPr id="4" name="Замещающее содержимое 3"/>
          <p:cNvSpPr>
            <a:spLocks noGrp="1"/>
          </p:cNvSpPr>
          <p:nvPr>
            <p:ph sz="half" idx="2"/>
          </p:nvPr>
        </p:nvSpPr>
        <p:spPr>
          <a:xfrm>
            <a:off x="4649470" y="1981200"/>
            <a:ext cx="4317365" cy="1199515"/>
          </a:xfrm>
        </p:spPr>
        <p:txBody>
          <a:bodyPr/>
          <a:p>
            <a:r>
              <a:rPr lang="ru-RU" altLang="en-US"/>
              <a:t>Неравнозначная среда для партнеров</a:t>
            </a:r>
            <a:endParaRPr lang="ru-RU" altLang="en-US"/>
          </a:p>
        </p:txBody>
      </p:sp>
      <p:sp>
        <p:nvSpPr>
          <p:cNvPr id="9" name="Текстовое поле 8"/>
          <p:cNvSpPr txBox="1"/>
          <p:nvPr/>
        </p:nvSpPr>
        <p:spPr>
          <a:xfrm>
            <a:off x="1236345" y="3288665"/>
            <a:ext cx="2143125" cy="368300"/>
          </a:xfrm>
          <a:prstGeom prst="rect">
            <a:avLst/>
          </a:prstGeom>
          <a:noFill/>
        </p:spPr>
        <p:txBody>
          <a:bodyPr wrap="square" rtlCol="0">
            <a:spAutoFit/>
          </a:bodyPr>
          <a:p>
            <a:pPr algn="ctr"/>
            <a:r>
              <a:rPr lang="ru-RU" altLang="en-US">
                <a:solidFill>
                  <a:srgbClr val="FF0000"/>
                </a:solidFill>
              </a:rPr>
              <a:t>Среда</a:t>
            </a:r>
            <a:endParaRPr lang="ru-RU" altLang="en-US">
              <a:solidFill>
                <a:srgbClr val="FF0000"/>
              </a:solidFill>
            </a:endParaRPr>
          </a:p>
        </p:txBody>
      </p:sp>
      <p:grpSp>
        <p:nvGrpSpPr>
          <p:cNvPr id="11" name="Группа 10"/>
          <p:cNvGrpSpPr/>
          <p:nvPr/>
        </p:nvGrpSpPr>
        <p:grpSpPr>
          <a:xfrm>
            <a:off x="1431925" y="4729480"/>
            <a:ext cx="1741805" cy="1142365"/>
            <a:chOff x="2020" y="6198"/>
            <a:chExt cx="2743" cy="1799"/>
          </a:xfrm>
        </p:grpSpPr>
        <p:sp>
          <p:nvSpPr>
            <p:cNvPr id="5" name="Овал 4"/>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6" name="Овал 5"/>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B</a:t>
              </a:r>
              <a:endParaRPr lang="en-US" altLang="ru-RU"/>
            </a:p>
          </p:txBody>
        </p:sp>
        <p:sp>
          <p:nvSpPr>
            <p:cNvPr id="8" name="Круговая стрелка 7"/>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0" name="Круговая стрелка 9"/>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12" name="Прямоугольник 11"/>
          <p:cNvSpPr/>
          <p:nvPr/>
        </p:nvSpPr>
        <p:spPr>
          <a:xfrm>
            <a:off x="4896485" y="3180715"/>
            <a:ext cx="3276600" cy="34728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ru-RU" altLang="ru-RU"/>
          </a:p>
        </p:txBody>
      </p:sp>
      <p:sp>
        <p:nvSpPr>
          <p:cNvPr id="13" name="Текстовое поле 12"/>
          <p:cNvSpPr txBox="1"/>
          <p:nvPr/>
        </p:nvSpPr>
        <p:spPr>
          <a:xfrm>
            <a:off x="5277485" y="3234690"/>
            <a:ext cx="2514600" cy="368300"/>
          </a:xfrm>
          <a:prstGeom prst="rect">
            <a:avLst/>
          </a:prstGeom>
          <a:noFill/>
        </p:spPr>
        <p:txBody>
          <a:bodyPr wrap="square" rtlCol="0">
            <a:spAutoFit/>
          </a:bodyPr>
          <a:p>
            <a:pPr algn="ctr"/>
            <a:r>
              <a:rPr lang="ru-RU" altLang="en-US">
                <a:solidFill>
                  <a:srgbClr val="FF0000"/>
                </a:solidFill>
              </a:rPr>
              <a:t>Среда </a:t>
            </a:r>
            <a:r>
              <a:rPr lang="en-US" altLang="en-US">
                <a:solidFill>
                  <a:srgbClr val="FF0000"/>
                </a:solidFill>
              </a:rPr>
              <a:t>II </a:t>
            </a:r>
            <a:r>
              <a:rPr lang="ru-RU" altLang="en-US">
                <a:solidFill>
                  <a:srgbClr val="FF0000"/>
                </a:solidFill>
              </a:rPr>
              <a:t>порядка</a:t>
            </a:r>
            <a:endParaRPr lang="ru-RU" altLang="en-US">
              <a:solidFill>
                <a:srgbClr val="FF0000"/>
              </a:solidFill>
            </a:endParaRPr>
          </a:p>
        </p:txBody>
      </p:sp>
      <p:sp>
        <p:nvSpPr>
          <p:cNvPr id="15" name="Овал 14"/>
          <p:cNvSpPr/>
          <p:nvPr/>
        </p:nvSpPr>
        <p:spPr>
          <a:xfrm>
            <a:off x="5277485" y="4112260"/>
            <a:ext cx="2408555" cy="2245995"/>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u="sng"/>
              <a:t>A</a:t>
            </a:r>
            <a:endParaRPr lang="en-US" altLang="en-US" u="sng"/>
          </a:p>
        </p:txBody>
      </p:sp>
      <p:sp>
        <p:nvSpPr>
          <p:cNvPr id="16" name="Овал 15"/>
          <p:cNvSpPr/>
          <p:nvPr/>
        </p:nvSpPr>
        <p:spPr>
          <a:xfrm>
            <a:off x="6629400" y="5382895"/>
            <a:ext cx="575945" cy="575945"/>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u="sng"/>
              <a:t>B</a:t>
            </a:r>
            <a:endParaRPr lang="en-US" altLang="ru-RU" u="sng"/>
          </a:p>
        </p:txBody>
      </p:sp>
      <p:sp>
        <p:nvSpPr>
          <p:cNvPr id="17" name="Круговая стрелка 16"/>
          <p:cNvSpPr/>
          <p:nvPr/>
        </p:nvSpPr>
        <p:spPr>
          <a:xfrm rot="4620000">
            <a:off x="6668135" y="4667885"/>
            <a:ext cx="857250" cy="762000"/>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u="sng">
              <a:solidFill>
                <a:schemeClr val="tx1"/>
              </a:solidFill>
            </a:endParaRPr>
          </a:p>
        </p:txBody>
      </p:sp>
      <p:sp>
        <p:nvSpPr>
          <p:cNvPr id="18" name="Круговая стрелка 17"/>
          <p:cNvSpPr/>
          <p:nvPr/>
        </p:nvSpPr>
        <p:spPr>
          <a:xfrm rot="15180000">
            <a:off x="6052820" y="4857750"/>
            <a:ext cx="857250" cy="881380"/>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u="sng">
              <a:solidFill>
                <a:schemeClr val="tx1"/>
              </a:solidFill>
            </a:endParaRPr>
          </a:p>
        </p:txBody>
      </p:sp>
      <p:sp>
        <p:nvSpPr>
          <p:cNvPr id="19" name="Текстовое поле 18"/>
          <p:cNvSpPr txBox="1"/>
          <p:nvPr/>
        </p:nvSpPr>
        <p:spPr>
          <a:xfrm>
            <a:off x="5859780" y="4302125"/>
            <a:ext cx="1243330" cy="645160"/>
          </a:xfrm>
          <a:prstGeom prst="rect">
            <a:avLst/>
          </a:prstGeom>
          <a:noFill/>
        </p:spPr>
        <p:txBody>
          <a:bodyPr wrap="square" rtlCol="0">
            <a:spAutoFit/>
          </a:bodyPr>
          <a:p>
            <a:pPr algn="ctr"/>
            <a:r>
              <a:rPr lang="ru-RU" altLang="en-US">
                <a:solidFill>
                  <a:srgbClr val="FF0000"/>
                </a:solidFill>
              </a:rPr>
              <a:t>Среда </a:t>
            </a:r>
            <a:endParaRPr lang="ru-RU" altLang="en-US">
              <a:solidFill>
                <a:srgbClr val="FF0000"/>
              </a:solidFill>
            </a:endParaRPr>
          </a:p>
          <a:p>
            <a:pPr algn="ctr"/>
            <a:r>
              <a:rPr lang="en-US" altLang="en-US">
                <a:solidFill>
                  <a:srgbClr val="FF0000"/>
                </a:solidFill>
              </a:rPr>
              <a:t>I </a:t>
            </a:r>
            <a:r>
              <a:rPr lang="ru-RU" altLang="en-US">
                <a:solidFill>
                  <a:srgbClr val="FF0000"/>
                </a:solidFill>
              </a:rPr>
              <a:t>порядка</a:t>
            </a:r>
            <a:endParaRPr lang="ru-RU" altLang="en-US">
              <a:solidFill>
                <a:srgbClr val="FF0000"/>
              </a:solidFill>
            </a:endParaRPr>
          </a:p>
        </p:txBody>
      </p:sp>
      <p:sp>
        <p:nvSpPr>
          <p:cNvPr id="20" name="Стрелка вправо 19"/>
          <p:cNvSpPr/>
          <p:nvPr/>
        </p:nvSpPr>
        <p:spPr>
          <a:xfrm rot="7140000">
            <a:off x="1329690" y="4142105"/>
            <a:ext cx="1376045" cy="247650"/>
          </a:xfrm>
          <a:prstGeom prst="rightArrow">
            <a:avLst/>
          </a:prstGeom>
          <a:gradFill>
            <a:gsLst>
              <a:gs pos="0">
                <a:schemeClr val="accent1">
                  <a:lumMod val="5000"/>
                  <a:lumOff val="95000"/>
                </a:schemeClr>
              </a:gs>
              <a:gs pos="5000">
                <a:schemeClr val="accent1">
                  <a:lumMod val="45000"/>
                  <a:lumOff val="55000"/>
                </a:schemeClr>
              </a:gs>
              <a:gs pos="84000">
                <a:schemeClr val="bg1">
                  <a:lumMod val="60000"/>
                  <a:lumOff val="40000"/>
                </a:schemeClr>
              </a:gs>
              <a:gs pos="100000">
                <a:schemeClr val="accent1">
                  <a:lumMod val="30000"/>
                  <a:lumOff val="70000"/>
                </a:schemeClr>
              </a:gs>
            </a:gsLst>
            <a:lin ang="2076000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21" name="Стрелка вправо 20"/>
          <p:cNvSpPr/>
          <p:nvPr/>
        </p:nvSpPr>
        <p:spPr>
          <a:xfrm rot="3960000">
            <a:off x="2021205" y="4161155"/>
            <a:ext cx="1367155" cy="230505"/>
          </a:xfrm>
          <a:prstGeom prst="rightArrow">
            <a:avLst/>
          </a:prstGeom>
          <a:gradFill>
            <a:gsLst>
              <a:gs pos="0">
                <a:schemeClr val="accent1">
                  <a:lumMod val="5000"/>
                  <a:lumOff val="95000"/>
                </a:schemeClr>
              </a:gs>
              <a:gs pos="5000">
                <a:schemeClr val="accent1">
                  <a:lumMod val="45000"/>
                  <a:lumOff val="55000"/>
                </a:schemeClr>
              </a:gs>
              <a:gs pos="84000">
                <a:schemeClr val="bg1">
                  <a:lumMod val="60000"/>
                  <a:lumOff val="40000"/>
                </a:schemeClr>
              </a:gs>
              <a:gs pos="100000">
                <a:schemeClr val="accent1">
                  <a:lumMod val="30000"/>
                  <a:lumOff val="70000"/>
                </a:schemeClr>
              </a:gs>
            </a:gsLst>
            <a:lin ang="2076000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22" name="Стрелка вправо 21"/>
          <p:cNvSpPr/>
          <p:nvPr/>
        </p:nvSpPr>
        <p:spPr>
          <a:xfrm rot="5400000">
            <a:off x="6214745" y="3698240"/>
            <a:ext cx="537210" cy="292100"/>
          </a:xfrm>
          <a:prstGeom prst="rightArrow">
            <a:avLst/>
          </a:prstGeom>
          <a:gradFill>
            <a:gsLst>
              <a:gs pos="0">
                <a:schemeClr val="accent1">
                  <a:lumMod val="5000"/>
                  <a:lumOff val="95000"/>
                </a:schemeClr>
              </a:gs>
              <a:gs pos="5000">
                <a:schemeClr val="accent1">
                  <a:lumMod val="45000"/>
                  <a:lumOff val="55000"/>
                </a:schemeClr>
              </a:gs>
              <a:gs pos="84000">
                <a:schemeClr val="bg1">
                  <a:lumMod val="60000"/>
                  <a:lumOff val="40000"/>
                </a:schemeClr>
              </a:gs>
              <a:gs pos="100000">
                <a:schemeClr val="accent1">
                  <a:lumMod val="30000"/>
                  <a:lumOff val="70000"/>
                </a:schemeClr>
              </a:gs>
            </a:gsLst>
            <a:lin ang="2076000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22275" y="609600"/>
            <a:ext cx="8435340" cy="1143000"/>
          </a:xfrm>
        </p:spPr>
        <p:txBody>
          <a:bodyPr/>
          <a:p>
            <a:r>
              <a:rPr lang="ru-RU" altLang="en-US" sz="2800"/>
              <a:t>При построении классификации «по результату» необходимо принять дополнительные основания, без которых классификация будет противоречивой</a:t>
            </a:r>
            <a:endParaRPr lang="ru-RU" altLang="en-US" sz="2800"/>
          </a:p>
        </p:txBody>
      </p:sp>
      <p:sp>
        <p:nvSpPr>
          <p:cNvPr id="3" name="Замещающее содержимое 2"/>
          <p:cNvSpPr>
            <a:spLocks noGrp="1"/>
          </p:cNvSpPr>
          <p:nvPr>
            <p:ph sz="half" idx="1"/>
          </p:nvPr>
        </p:nvSpPr>
        <p:spPr>
          <a:xfrm>
            <a:off x="685800" y="1981200"/>
            <a:ext cx="7832090" cy="4114800"/>
          </a:xfrm>
        </p:spPr>
        <p:txBody>
          <a:bodyPr/>
          <a:p>
            <a:pPr marL="0" indent="0">
              <a:buNone/>
            </a:pPr>
            <a:r>
              <a:rPr lang="ru-RU" altLang="en-US"/>
              <a:t>Три уровня оснований классификации: </a:t>
            </a:r>
            <a:endParaRPr lang="ru-RU" altLang="en-US"/>
          </a:p>
          <a:p>
            <a:pPr marL="0" indent="0">
              <a:buNone/>
            </a:pPr>
            <a:r>
              <a:rPr lang="ru-RU" altLang="en-US"/>
              <a:t>1. Природа взаимодействующих партнеров: </a:t>
            </a:r>
            <a:r>
              <a:rPr lang="ru-RU" altLang="en-US" i="1"/>
              <a:t>внутривидовые </a:t>
            </a:r>
            <a:r>
              <a:rPr lang="en-US" altLang="en-US"/>
              <a:t>vs</a:t>
            </a:r>
            <a:r>
              <a:rPr lang="ru-RU" altLang="en-US"/>
              <a:t> </a:t>
            </a:r>
            <a:r>
              <a:rPr lang="ru-RU" altLang="en-US" i="1"/>
              <a:t>межвидовые</a:t>
            </a:r>
            <a:endParaRPr lang="ru-RU" altLang="en-US" i="1"/>
          </a:p>
          <a:p>
            <a:pPr marL="0" indent="0">
              <a:buNone/>
            </a:pPr>
            <a:r>
              <a:rPr lang="ru-RU" altLang="en-US"/>
              <a:t>2. Природа среды: </a:t>
            </a:r>
            <a:r>
              <a:rPr lang="ru-RU" altLang="en-US" i="1"/>
              <a:t>равнозначная </a:t>
            </a:r>
            <a:r>
              <a:rPr lang="en-US" altLang="en-US"/>
              <a:t>vs </a:t>
            </a:r>
            <a:r>
              <a:rPr lang="ru-RU" altLang="en-US"/>
              <a:t> </a:t>
            </a:r>
            <a:r>
              <a:rPr lang="ru-RU" altLang="en-US" i="1"/>
              <a:t>неравнозначная</a:t>
            </a:r>
            <a:r>
              <a:rPr lang="ru-RU" altLang="en-US"/>
              <a:t> среда.</a:t>
            </a:r>
            <a:endParaRPr lang="ru-RU" altLang="en-US"/>
          </a:p>
          <a:p>
            <a:pPr marL="0" indent="0">
              <a:buNone/>
            </a:pPr>
            <a:r>
              <a:rPr lang="ru-RU" altLang="en-US"/>
              <a:t>3. Результат влияния: </a:t>
            </a:r>
            <a:r>
              <a:rPr lang="en-US" altLang="ru-RU"/>
              <a:t>“</a:t>
            </a:r>
            <a:r>
              <a:rPr lang="ru-RU" altLang="en-US" i="1"/>
              <a:t>+</a:t>
            </a:r>
            <a:r>
              <a:rPr lang="en-US" altLang="ru-RU" i="1"/>
              <a:t>”</a:t>
            </a:r>
            <a:r>
              <a:rPr lang="ru-RU" altLang="en-US"/>
              <a:t> </a:t>
            </a:r>
            <a:r>
              <a:rPr lang="en-US" altLang="en-US"/>
              <a:t>vs “</a:t>
            </a:r>
            <a:r>
              <a:rPr lang="en-US" altLang="en-US" i="1"/>
              <a:t>-”</a:t>
            </a:r>
            <a:r>
              <a:rPr lang="en-US" altLang="en-US"/>
              <a:t> vs “</a:t>
            </a:r>
            <a:r>
              <a:rPr lang="en-US" altLang="en-US" i="1"/>
              <a:t>0”</a:t>
            </a:r>
            <a:r>
              <a:rPr lang="ru-RU" altLang="en-US"/>
              <a:t> </a:t>
            </a:r>
            <a:endParaRPr lang="ru-RU"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100965"/>
            <a:ext cx="7772400" cy="1143000"/>
          </a:xfrm>
        </p:spPr>
        <p:txBody>
          <a:bodyPr/>
          <a:p>
            <a:r>
              <a:rPr lang="ru-RU" altLang="ru-RU"/>
              <a:t>Общий вид классификации </a:t>
            </a:r>
            <a:endParaRPr lang="ru-RU" altLang="ru-RU"/>
          </a:p>
        </p:txBody>
      </p:sp>
      <p:sp>
        <p:nvSpPr>
          <p:cNvPr id="5" name="Текстовое поле 4"/>
          <p:cNvSpPr txBox="1"/>
          <p:nvPr/>
        </p:nvSpPr>
        <p:spPr>
          <a:xfrm>
            <a:off x="2910840" y="1162050"/>
            <a:ext cx="3322320" cy="460375"/>
          </a:xfrm>
          <a:prstGeom prst="rect">
            <a:avLst/>
          </a:prstGeom>
          <a:noFill/>
        </p:spPr>
        <p:txBody>
          <a:bodyPr wrap="square" rtlCol="0">
            <a:spAutoFit/>
          </a:bodyPr>
          <a:p>
            <a:pPr algn="ctr"/>
            <a:r>
              <a:rPr lang="ru-RU" altLang="en-US" sz="2400"/>
              <a:t>Взаимоотношения</a:t>
            </a:r>
            <a:endParaRPr lang="ru-RU" altLang="en-US" sz="2400"/>
          </a:p>
        </p:txBody>
      </p:sp>
      <p:sp>
        <p:nvSpPr>
          <p:cNvPr id="6" name="Текстовое поле 5"/>
          <p:cNvSpPr txBox="1"/>
          <p:nvPr/>
        </p:nvSpPr>
        <p:spPr>
          <a:xfrm>
            <a:off x="988060" y="2206625"/>
            <a:ext cx="3322320" cy="460375"/>
          </a:xfrm>
          <a:prstGeom prst="rect">
            <a:avLst/>
          </a:prstGeom>
          <a:noFill/>
        </p:spPr>
        <p:txBody>
          <a:bodyPr wrap="square" rtlCol="0">
            <a:spAutoFit/>
          </a:bodyPr>
          <a:p>
            <a:pPr algn="ctr"/>
            <a:r>
              <a:rPr lang="ru-RU" altLang="en-US" sz="2400"/>
              <a:t>Внутривидовые</a:t>
            </a:r>
            <a:endParaRPr lang="ru-RU" altLang="en-US" sz="2400"/>
          </a:p>
        </p:txBody>
      </p:sp>
      <p:sp>
        <p:nvSpPr>
          <p:cNvPr id="7" name="Текстовое поле 6"/>
          <p:cNvSpPr txBox="1"/>
          <p:nvPr/>
        </p:nvSpPr>
        <p:spPr>
          <a:xfrm>
            <a:off x="4989830" y="2190115"/>
            <a:ext cx="3322320" cy="460375"/>
          </a:xfrm>
          <a:prstGeom prst="rect">
            <a:avLst/>
          </a:prstGeom>
          <a:noFill/>
        </p:spPr>
        <p:txBody>
          <a:bodyPr wrap="square" rtlCol="0">
            <a:spAutoFit/>
          </a:bodyPr>
          <a:p>
            <a:pPr algn="ctr"/>
            <a:r>
              <a:rPr lang="ru-RU" altLang="en-US" sz="2400"/>
              <a:t>Межвидовые</a:t>
            </a:r>
            <a:endParaRPr lang="ru-RU" altLang="en-US" sz="2400"/>
          </a:p>
        </p:txBody>
      </p:sp>
      <p:sp>
        <p:nvSpPr>
          <p:cNvPr id="8" name="Текстовое поле 7"/>
          <p:cNvSpPr txBox="1"/>
          <p:nvPr/>
        </p:nvSpPr>
        <p:spPr>
          <a:xfrm>
            <a:off x="24130" y="3228975"/>
            <a:ext cx="2597150" cy="398780"/>
          </a:xfrm>
          <a:prstGeom prst="rect">
            <a:avLst/>
          </a:prstGeom>
          <a:noFill/>
        </p:spPr>
        <p:txBody>
          <a:bodyPr wrap="square" rtlCol="0">
            <a:spAutoFit/>
          </a:bodyPr>
          <a:p>
            <a:pPr algn="ctr"/>
            <a:r>
              <a:rPr lang="ru-RU" altLang="en-US" sz="2000"/>
              <a:t>«Симбиотические»</a:t>
            </a:r>
            <a:endParaRPr lang="ru-RU" altLang="en-US" sz="2000"/>
          </a:p>
        </p:txBody>
      </p:sp>
      <p:sp>
        <p:nvSpPr>
          <p:cNvPr id="9" name="Текстовое поле 8"/>
          <p:cNvSpPr txBox="1"/>
          <p:nvPr/>
        </p:nvSpPr>
        <p:spPr>
          <a:xfrm>
            <a:off x="2502535" y="3228975"/>
            <a:ext cx="2171700" cy="398780"/>
          </a:xfrm>
          <a:prstGeom prst="rect">
            <a:avLst/>
          </a:prstGeom>
          <a:noFill/>
        </p:spPr>
        <p:txBody>
          <a:bodyPr wrap="square" rtlCol="0">
            <a:spAutoFit/>
          </a:bodyPr>
          <a:p>
            <a:pPr algn="ctr"/>
            <a:r>
              <a:rPr lang="ru-RU" altLang="en-US" sz="2000"/>
              <a:t>«Дистантные»</a:t>
            </a:r>
            <a:endParaRPr lang="ru-RU" altLang="en-US" sz="2000"/>
          </a:p>
        </p:txBody>
      </p:sp>
      <p:sp>
        <p:nvSpPr>
          <p:cNvPr id="12" name="Текстовое поле 11"/>
          <p:cNvSpPr txBox="1"/>
          <p:nvPr/>
        </p:nvSpPr>
        <p:spPr>
          <a:xfrm>
            <a:off x="4472940" y="3229610"/>
            <a:ext cx="2597150" cy="398780"/>
          </a:xfrm>
          <a:prstGeom prst="rect">
            <a:avLst/>
          </a:prstGeom>
          <a:noFill/>
        </p:spPr>
        <p:txBody>
          <a:bodyPr wrap="square" rtlCol="0">
            <a:spAutoFit/>
          </a:bodyPr>
          <a:p>
            <a:pPr algn="ctr"/>
            <a:r>
              <a:rPr lang="ru-RU" altLang="en-US" sz="2000"/>
              <a:t>«Симбиотические»</a:t>
            </a:r>
            <a:endParaRPr lang="ru-RU" altLang="en-US" sz="2000"/>
          </a:p>
        </p:txBody>
      </p:sp>
      <p:sp>
        <p:nvSpPr>
          <p:cNvPr id="13" name="Текстовое поле 12"/>
          <p:cNvSpPr txBox="1"/>
          <p:nvPr/>
        </p:nvSpPr>
        <p:spPr>
          <a:xfrm>
            <a:off x="6951345" y="3229610"/>
            <a:ext cx="2171700" cy="398780"/>
          </a:xfrm>
          <a:prstGeom prst="rect">
            <a:avLst/>
          </a:prstGeom>
          <a:noFill/>
        </p:spPr>
        <p:txBody>
          <a:bodyPr wrap="square" rtlCol="0">
            <a:spAutoFit/>
          </a:bodyPr>
          <a:p>
            <a:pPr algn="ctr"/>
            <a:r>
              <a:rPr lang="ru-RU" altLang="en-US" sz="2000"/>
              <a:t>«Дистантные»</a:t>
            </a:r>
            <a:endParaRPr lang="ru-RU" altLang="en-US" sz="2000"/>
          </a:p>
        </p:txBody>
      </p:sp>
      <p:cxnSp>
        <p:nvCxnSpPr>
          <p:cNvPr id="14" name="Прямая со стрелкой 13"/>
          <p:cNvCxnSpPr/>
          <p:nvPr/>
        </p:nvCxnSpPr>
        <p:spPr>
          <a:xfrm flipH="1">
            <a:off x="2771775" y="1625600"/>
            <a:ext cx="1311910" cy="579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endCxn id="7" idx="0"/>
          </p:cNvCxnSpPr>
          <p:nvPr/>
        </p:nvCxnSpPr>
        <p:spPr>
          <a:xfrm>
            <a:off x="5076190" y="1628775"/>
            <a:ext cx="1574800" cy="5613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a:off x="1403985" y="2647315"/>
            <a:ext cx="501650" cy="5657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endCxn id="9" idx="0"/>
          </p:cNvCxnSpPr>
          <p:nvPr/>
        </p:nvCxnSpPr>
        <p:spPr>
          <a:xfrm>
            <a:off x="2898140" y="2650490"/>
            <a:ext cx="690245" cy="5784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H="1">
            <a:off x="5764530" y="2702560"/>
            <a:ext cx="501650" cy="5657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7258685" y="2705735"/>
            <a:ext cx="690245" cy="5784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Прямоугольник 19"/>
          <p:cNvSpPr/>
          <p:nvPr/>
        </p:nvSpPr>
        <p:spPr>
          <a:xfrm>
            <a:off x="323215" y="3789045"/>
            <a:ext cx="2033270" cy="15786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ru-RU" altLang="en-US"/>
              <a:t>Несколько типов</a:t>
            </a:r>
            <a:endParaRPr lang="ru-RU" altLang="en-US"/>
          </a:p>
        </p:txBody>
      </p:sp>
      <p:sp>
        <p:nvSpPr>
          <p:cNvPr id="21" name="Прямоугольник 20"/>
          <p:cNvSpPr/>
          <p:nvPr/>
        </p:nvSpPr>
        <p:spPr>
          <a:xfrm>
            <a:off x="2491740" y="3789045"/>
            <a:ext cx="2000885" cy="15786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ru-RU" altLang="en-US"/>
              <a:t>Несколько типов</a:t>
            </a:r>
            <a:endParaRPr lang="ru-RU" altLang="en-US"/>
          </a:p>
        </p:txBody>
      </p:sp>
      <p:sp>
        <p:nvSpPr>
          <p:cNvPr id="22" name="Прямоугольник 21"/>
          <p:cNvSpPr/>
          <p:nvPr/>
        </p:nvSpPr>
        <p:spPr>
          <a:xfrm>
            <a:off x="4846955" y="3772535"/>
            <a:ext cx="2068830" cy="15786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ru-RU" altLang="en-US"/>
              <a:t>Несколько типов</a:t>
            </a:r>
            <a:endParaRPr lang="ru-RU" altLang="en-US"/>
          </a:p>
        </p:txBody>
      </p:sp>
      <p:sp>
        <p:nvSpPr>
          <p:cNvPr id="23" name="Прямоугольник 22"/>
          <p:cNvSpPr/>
          <p:nvPr/>
        </p:nvSpPr>
        <p:spPr>
          <a:xfrm>
            <a:off x="7051675" y="3772535"/>
            <a:ext cx="1969135" cy="15786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ru-RU" altLang="en-US"/>
              <a:t>Несколько типов</a:t>
            </a:r>
            <a:endParaRPr lang="ru-RU"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Заголовок 4"/>
          <p:cNvSpPr>
            <a:spLocks noGrp="1"/>
          </p:cNvSpPr>
          <p:nvPr>
            <p:ph type="ctrTitle"/>
          </p:nvPr>
        </p:nvSpPr>
        <p:spPr>
          <a:xfrm>
            <a:off x="725170" y="1122680"/>
            <a:ext cx="7929880" cy="2387600"/>
          </a:xfrm>
        </p:spPr>
        <p:txBody>
          <a:bodyPr/>
          <a:p>
            <a:r>
              <a:rPr lang="ru-RU" altLang="ru-RU"/>
              <a:t>Что такое плюс, минус и ноль?</a:t>
            </a:r>
            <a:endParaRPr lang="ru-RU" altLang="ru-RU"/>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118745"/>
            <a:ext cx="7772400" cy="1143000"/>
          </a:xfrm>
        </p:spPr>
        <p:txBody>
          <a:bodyPr/>
          <a:p>
            <a:r>
              <a:rPr lang="ru-RU" altLang="en-US"/>
              <a:t>Отрицательное влияние</a:t>
            </a:r>
            <a:endParaRPr lang="ru-RU" altLang="en-US"/>
          </a:p>
        </p:txBody>
      </p:sp>
      <p:sp>
        <p:nvSpPr>
          <p:cNvPr id="3" name="Замещающее содержимое 2"/>
          <p:cNvSpPr>
            <a:spLocks noGrp="1"/>
          </p:cNvSpPr>
          <p:nvPr>
            <p:ph sz="half" idx="1"/>
          </p:nvPr>
        </p:nvSpPr>
        <p:spPr/>
        <p:txBody>
          <a:bodyPr/>
          <a:p>
            <a:r>
              <a:rPr lang="ru-RU" altLang="en-US" sz="2800"/>
              <a:t>Уровень благосостояния  организма убывает в результате взаимодействия с другим организмом</a:t>
            </a:r>
            <a:endParaRPr lang="ru-RU" altLang="en-US" sz="2800"/>
          </a:p>
        </p:txBody>
      </p:sp>
      <p:sp>
        <p:nvSpPr>
          <p:cNvPr id="5" name="Овал 4"/>
          <p:cNvSpPr/>
          <p:nvPr/>
        </p:nvSpPr>
        <p:spPr>
          <a:xfrm>
            <a:off x="5919470" y="1981200"/>
            <a:ext cx="575945" cy="575945"/>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6" name="Овал 5"/>
          <p:cNvSpPr/>
          <p:nvPr/>
        </p:nvSpPr>
        <p:spPr>
          <a:xfrm>
            <a:off x="7085965" y="1981200"/>
            <a:ext cx="575945" cy="575945"/>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B</a:t>
            </a:r>
            <a:endParaRPr lang="en-US" altLang="ru-RU"/>
          </a:p>
        </p:txBody>
      </p:sp>
      <p:sp>
        <p:nvSpPr>
          <p:cNvPr id="8" name="Круговая стрелка 7"/>
          <p:cNvSpPr/>
          <p:nvPr/>
        </p:nvSpPr>
        <p:spPr>
          <a:xfrm>
            <a:off x="6376035" y="1734820"/>
            <a:ext cx="857250" cy="656590"/>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9" name="Текстовое поле 8"/>
          <p:cNvSpPr txBox="1"/>
          <p:nvPr/>
        </p:nvSpPr>
        <p:spPr>
          <a:xfrm>
            <a:off x="6256020" y="1261745"/>
            <a:ext cx="977265" cy="706755"/>
          </a:xfrm>
          <a:prstGeom prst="rect">
            <a:avLst/>
          </a:prstGeom>
          <a:noFill/>
        </p:spPr>
        <p:txBody>
          <a:bodyPr wrap="square" rtlCol="0">
            <a:spAutoFit/>
          </a:bodyPr>
          <a:p>
            <a:pPr algn="ctr"/>
            <a:r>
              <a:rPr lang="ru-RU" altLang="en-US" sz="4000"/>
              <a:t>-</a:t>
            </a:r>
            <a:endParaRPr lang="ru-RU" altLang="en-US" sz="4000"/>
          </a:p>
        </p:txBody>
      </p:sp>
      <p:grpSp>
        <p:nvGrpSpPr>
          <p:cNvPr id="14" name="Группа 13"/>
          <p:cNvGrpSpPr/>
          <p:nvPr/>
        </p:nvGrpSpPr>
        <p:grpSpPr>
          <a:xfrm>
            <a:off x="5155565" y="2642235"/>
            <a:ext cx="3757295" cy="2874010"/>
            <a:chOff x="8334" y="4733"/>
            <a:chExt cx="5216" cy="3954"/>
          </a:xfrm>
        </p:grpSpPr>
        <p:cxnSp>
          <p:nvCxnSpPr>
            <p:cNvPr id="12" name="Прямая со стрелкой 11"/>
            <p:cNvCxnSpPr/>
            <p:nvPr/>
          </p:nvCxnSpPr>
          <p:spPr>
            <a:xfrm flipV="1">
              <a:off x="8560" y="4733"/>
              <a:ext cx="3" cy="39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8334" y="8575"/>
              <a:ext cx="521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5" name="Текстовое поле 14"/>
          <p:cNvSpPr txBox="1"/>
          <p:nvPr/>
        </p:nvSpPr>
        <p:spPr>
          <a:xfrm>
            <a:off x="7957820" y="5576570"/>
            <a:ext cx="1053465" cy="368300"/>
          </a:xfrm>
          <a:prstGeom prst="rect">
            <a:avLst/>
          </a:prstGeom>
          <a:noFill/>
        </p:spPr>
        <p:txBody>
          <a:bodyPr wrap="square" rtlCol="0">
            <a:spAutoFit/>
          </a:bodyPr>
          <a:p>
            <a:r>
              <a:rPr lang="ru-RU" altLang="en-US"/>
              <a:t>Время</a:t>
            </a:r>
            <a:endParaRPr lang="ru-RU" altLang="en-US"/>
          </a:p>
        </p:txBody>
      </p:sp>
      <p:sp>
        <p:nvSpPr>
          <p:cNvPr id="16" name="Текстовое поле 15"/>
          <p:cNvSpPr txBox="1"/>
          <p:nvPr/>
        </p:nvSpPr>
        <p:spPr>
          <a:xfrm>
            <a:off x="4599305" y="2502535"/>
            <a:ext cx="718820" cy="521970"/>
          </a:xfrm>
          <a:prstGeom prst="rect">
            <a:avLst/>
          </a:prstGeom>
          <a:noFill/>
        </p:spPr>
        <p:txBody>
          <a:bodyPr wrap="square" rtlCol="0">
            <a:spAutoFit/>
          </a:bodyPr>
          <a:p>
            <a:r>
              <a:rPr lang="en-US" altLang="en-US" sz="2800"/>
              <a:t>P</a:t>
            </a:r>
            <a:r>
              <a:rPr lang="en-US" altLang="en-US" sz="2800" baseline="-25000"/>
              <a:t>B</a:t>
            </a:r>
            <a:endParaRPr lang="en-US" altLang="en-US" sz="2800" baseline="-25000"/>
          </a:p>
        </p:txBody>
      </p:sp>
      <p:sp>
        <p:nvSpPr>
          <p:cNvPr id="21" name="Полилиния 20"/>
          <p:cNvSpPr/>
          <p:nvPr/>
        </p:nvSpPr>
        <p:spPr>
          <a:xfrm>
            <a:off x="5399405" y="3399614"/>
            <a:ext cx="3513455" cy="1287342"/>
          </a:xfrm>
          <a:custGeom>
            <a:avLst/>
            <a:gdLst>
              <a:gd name="connsiteX0" fmla="*/ 0 w 5533"/>
              <a:gd name="connsiteY0" fmla="*/ 11 h 2027"/>
              <a:gd name="connsiteX1" fmla="*/ 2472 w 5533"/>
              <a:gd name="connsiteY1" fmla="*/ 260 h 2027"/>
              <a:gd name="connsiteX2" fmla="*/ 3817 w 5533"/>
              <a:gd name="connsiteY2" fmla="*/ 1774 h 2027"/>
              <a:gd name="connsiteX3" fmla="*/ 5533 w 5533"/>
              <a:gd name="connsiteY3" fmla="*/ 2021 h 2027"/>
            </a:gdLst>
            <a:ahLst/>
            <a:cxnLst>
              <a:cxn ang="0">
                <a:pos x="connsiteX0" y="connsiteY0"/>
              </a:cxn>
              <a:cxn ang="0">
                <a:pos x="connsiteX1" y="connsiteY1"/>
              </a:cxn>
              <a:cxn ang="0">
                <a:pos x="connsiteX2" y="connsiteY2"/>
              </a:cxn>
              <a:cxn ang="0">
                <a:pos x="connsiteX3" y="connsiteY3"/>
              </a:cxn>
            </a:cxnLst>
            <a:rect l="l" t="t" r="r" b="b"/>
            <a:pathLst>
              <a:path w="5533" h="2027">
                <a:moveTo>
                  <a:pt x="0" y="11"/>
                </a:moveTo>
                <a:cubicBezTo>
                  <a:pt x="616" y="-5"/>
                  <a:pt x="1720" y="-45"/>
                  <a:pt x="2472" y="260"/>
                </a:cubicBezTo>
                <a:cubicBezTo>
                  <a:pt x="3224" y="565"/>
                  <a:pt x="3205" y="1422"/>
                  <a:pt x="3817" y="1774"/>
                </a:cubicBezTo>
                <a:cubicBezTo>
                  <a:pt x="4429" y="2126"/>
                  <a:pt x="5217" y="2002"/>
                  <a:pt x="5533" y="2021"/>
                </a:cubicBezTo>
              </a:path>
            </a:pathLst>
          </a:custGeom>
          <a:noFill/>
          <a:ln w="698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22" name="Стрелка влево 21"/>
          <p:cNvSpPr/>
          <p:nvPr/>
        </p:nvSpPr>
        <p:spPr>
          <a:xfrm rot="5400000">
            <a:off x="6461760" y="5655945"/>
            <a:ext cx="565150" cy="287655"/>
          </a:xfrm>
          <a:prstGeom prst="lef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23" name="Овал 22"/>
          <p:cNvSpPr/>
          <p:nvPr/>
        </p:nvSpPr>
        <p:spPr>
          <a:xfrm>
            <a:off x="6456680" y="6096000"/>
            <a:ext cx="575945" cy="575945"/>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2607945"/>
            <a:ext cx="7772400" cy="1143000"/>
          </a:xfrm>
        </p:spPr>
        <p:txBody>
          <a:bodyPr/>
          <a:p>
            <a:r>
              <a:rPr lang="ru-RU" altLang="en-US"/>
              <a:t>Классификация по результату взаимоотношений</a:t>
            </a:r>
            <a:endParaRPr lang="ru-RU"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118745"/>
            <a:ext cx="7772400" cy="1143000"/>
          </a:xfrm>
        </p:spPr>
        <p:txBody>
          <a:bodyPr/>
          <a:p>
            <a:r>
              <a:rPr lang="ru-RU" altLang="en-US"/>
              <a:t>Положительное влияние</a:t>
            </a:r>
            <a:endParaRPr lang="ru-RU" altLang="en-US"/>
          </a:p>
        </p:txBody>
      </p:sp>
      <p:sp>
        <p:nvSpPr>
          <p:cNvPr id="3" name="Замещающее содержимое 2"/>
          <p:cNvSpPr>
            <a:spLocks noGrp="1"/>
          </p:cNvSpPr>
          <p:nvPr>
            <p:ph sz="half" idx="1"/>
          </p:nvPr>
        </p:nvSpPr>
        <p:spPr/>
        <p:txBody>
          <a:bodyPr/>
          <a:p>
            <a:r>
              <a:rPr lang="ru-RU" altLang="en-US" sz="2800"/>
              <a:t>Уровень благосостояния  организма возрастает в результате взаимодействия с другим организмом</a:t>
            </a:r>
            <a:endParaRPr lang="ru-RU" altLang="en-US" sz="2800"/>
          </a:p>
        </p:txBody>
      </p:sp>
      <p:sp>
        <p:nvSpPr>
          <p:cNvPr id="5" name="Овал 4"/>
          <p:cNvSpPr/>
          <p:nvPr/>
        </p:nvSpPr>
        <p:spPr>
          <a:xfrm>
            <a:off x="5919470" y="1981200"/>
            <a:ext cx="575945" cy="575945"/>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6" name="Овал 5"/>
          <p:cNvSpPr/>
          <p:nvPr/>
        </p:nvSpPr>
        <p:spPr>
          <a:xfrm>
            <a:off x="7085965" y="1981200"/>
            <a:ext cx="575945" cy="575945"/>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B</a:t>
            </a:r>
            <a:endParaRPr lang="en-US" altLang="ru-RU"/>
          </a:p>
        </p:txBody>
      </p:sp>
      <p:sp>
        <p:nvSpPr>
          <p:cNvPr id="8" name="Круговая стрелка 7"/>
          <p:cNvSpPr/>
          <p:nvPr/>
        </p:nvSpPr>
        <p:spPr>
          <a:xfrm>
            <a:off x="6376035" y="1734820"/>
            <a:ext cx="857250" cy="656590"/>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9" name="Текстовое поле 8"/>
          <p:cNvSpPr txBox="1"/>
          <p:nvPr/>
        </p:nvSpPr>
        <p:spPr>
          <a:xfrm>
            <a:off x="6256020" y="1261745"/>
            <a:ext cx="977265" cy="706755"/>
          </a:xfrm>
          <a:prstGeom prst="rect">
            <a:avLst/>
          </a:prstGeom>
          <a:noFill/>
        </p:spPr>
        <p:txBody>
          <a:bodyPr wrap="square" rtlCol="0">
            <a:spAutoFit/>
          </a:bodyPr>
          <a:p>
            <a:pPr algn="ctr"/>
            <a:r>
              <a:rPr lang="ru-RU" altLang="en-US" sz="4000"/>
              <a:t>+</a:t>
            </a:r>
            <a:endParaRPr lang="ru-RU" altLang="en-US" sz="4000"/>
          </a:p>
        </p:txBody>
      </p:sp>
      <p:grpSp>
        <p:nvGrpSpPr>
          <p:cNvPr id="14" name="Группа 13"/>
          <p:cNvGrpSpPr/>
          <p:nvPr/>
        </p:nvGrpSpPr>
        <p:grpSpPr>
          <a:xfrm>
            <a:off x="5155565" y="2642235"/>
            <a:ext cx="3757295" cy="2874010"/>
            <a:chOff x="8334" y="4733"/>
            <a:chExt cx="5216" cy="3954"/>
          </a:xfrm>
        </p:grpSpPr>
        <p:cxnSp>
          <p:nvCxnSpPr>
            <p:cNvPr id="12" name="Прямая со стрелкой 11"/>
            <p:cNvCxnSpPr/>
            <p:nvPr/>
          </p:nvCxnSpPr>
          <p:spPr>
            <a:xfrm flipV="1">
              <a:off x="8560" y="4733"/>
              <a:ext cx="3" cy="39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8334" y="8575"/>
              <a:ext cx="521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5" name="Текстовое поле 14"/>
          <p:cNvSpPr txBox="1"/>
          <p:nvPr/>
        </p:nvSpPr>
        <p:spPr>
          <a:xfrm>
            <a:off x="7957820" y="5576570"/>
            <a:ext cx="1053465" cy="368300"/>
          </a:xfrm>
          <a:prstGeom prst="rect">
            <a:avLst/>
          </a:prstGeom>
          <a:noFill/>
        </p:spPr>
        <p:txBody>
          <a:bodyPr wrap="square" rtlCol="0">
            <a:spAutoFit/>
          </a:bodyPr>
          <a:p>
            <a:r>
              <a:rPr lang="ru-RU" altLang="en-US"/>
              <a:t>Время</a:t>
            </a:r>
            <a:endParaRPr lang="ru-RU" altLang="en-US"/>
          </a:p>
        </p:txBody>
      </p:sp>
      <p:sp>
        <p:nvSpPr>
          <p:cNvPr id="16" name="Текстовое поле 15"/>
          <p:cNvSpPr txBox="1"/>
          <p:nvPr/>
        </p:nvSpPr>
        <p:spPr>
          <a:xfrm>
            <a:off x="4599305" y="2502535"/>
            <a:ext cx="718820" cy="521970"/>
          </a:xfrm>
          <a:prstGeom prst="rect">
            <a:avLst/>
          </a:prstGeom>
          <a:noFill/>
        </p:spPr>
        <p:txBody>
          <a:bodyPr wrap="square" rtlCol="0">
            <a:spAutoFit/>
          </a:bodyPr>
          <a:p>
            <a:r>
              <a:rPr lang="en-US" altLang="en-US" sz="2800"/>
              <a:t>P</a:t>
            </a:r>
            <a:r>
              <a:rPr lang="en-US" altLang="en-US" sz="2800" baseline="-25000"/>
              <a:t>B</a:t>
            </a:r>
            <a:endParaRPr lang="en-US" altLang="en-US" sz="2800" baseline="-25000"/>
          </a:p>
        </p:txBody>
      </p:sp>
      <p:sp>
        <p:nvSpPr>
          <p:cNvPr id="22" name="Стрелка влево 21"/>
          <p:cNvSpPr/>
          <p:nvPr/>
        </p:nvSpPr>
        <p:spPr>
          <a:xfrm rot="5400000">
            <a:off x="6102985" y="5655945"/>
            <a:ext cx="565150" cy="287655"/>
          </a:xfrm>
          <a:prstGeom prst="lef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23" name="Овал 22"/>
          <p:cNvSpPr/>
          <p:nvPr/>
        </p:nvSpPr>
        <p:spPr>
          <a:xfrm>
            <a:off x="6097905" y="6096000"/>
            <a:ext cx="575945" cy="575945"/>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10" name="Полилиния 9"/>
          <p:cNvSpPr/>
          <p:nvPr/>
        </p:nvSpPr>
        <p:spPr>
          <a:xfrm>
            <a:off x="5463540" y="3723640"/>
            <a:ext cx="3378835" cy="1572450"/>
          </a:xfrm>
          <a:custGeom>
            <a:avLst/>
            <a:gdLst>
              <a:gd name="connsiteX0" fmla="*/ 0 w 5321"/>
              <a:gd name="connsiteY0" fmla="*/ 2418 h 2476"/>
              <a:gd name="connsiteX1" fmla="*/ 1788 w 5321"/>
              <a:gd name="connsiteY1" fmla="*/ 2332 h 2476"/>
              <a:gd name="connsiteX2" fmla="*/ 3296 w 5321"/>
              <a:gd name="connsiteY2" fmla="*/ 465 h 2476"/>
              <a:gd name="connsiteX3" fmla="*/ 5321 w 5321"/>
              <a:gd name="connsiteY3" fmla="*/ 0 h 2476"/>
            </a:gdLst>
            <a:ahLst/>
            <a:cxnLst>
              <a:cxn ang="0">
                <a:pos x="connsiteX0" y="connsiteY0"/>
              </a:cxn>
              <a:cxn ang="0">
                <a:pos x="connsiteX1" y="connsiteY1"/>
              </a:cxn>
              <a:cxn ang="0">
                <a:pos x="connsiteX2" y="connsiteY2"/>
              </a:cxn>
              <a:cxn ang="0">
                <a:pos x="connsiteX3" y="connsiteY3"/>
              </a:cxn>
            </a:cxnLst>
            <a:rect l="l" t="t" r="r" b="b"/>
            <a:pathLst>
              <a:path w="5321" h="2476">
                <a:moveTo>
                  <a:pt x="0" y="2418"/>
                </a:moveTo>
                <a:cubicBezTo>
                  <a:pt x="700" y="2461"/>
                  <a:pt x="1164" y="2559"/>
                  <a:pt x="1788" y="2332"/>
                </a:cubicBezTo>
                <a:cubicBezTo>
                  <a:pt x="2412" y="2105"/>
                  <a:pt x="2631" y="915"/>
                  <a:pt x="3296" y="465"/>
                </a:cubicBezTo>
                <a:cubicBezTo>
                  <a:pt x="3961" y="15"/>
                  <a:pt x="4942" y="57"/>
                  <a:pt x="5321" y="0"/>
                </a:cubicBezTo>
              </a:path>
            </a:pathLst>
          </a:custGeom>
          <a:noFill/>
          <a:ln w="666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118745"/>
            <a:ext cx="7772400" cy="1143000"/>
          </a:xfrm>
        </p:spPr>
        <p:txBody>
          <a:bodyPr/>
          <a:p>
            <a:r>
              <a:rPr lang="ru-RU" altLang="en-US"/>
              <a:t>Нейтральное влияние</a:t>
            </a:r>
            <a:endParaRPr lang="ru-RU" altLang="en-US"/>
          </a:p>
        </p:txBody>
      </p:sp>
      <p:sp>
        <p:nvSpPr>
          <p:cNvPr id="3" name="Замещающее содержимое 2"/>
          <p:cNvSpPr>
            <a:spLocks noGrp="1"/>
          </p:cNvSpPr>
          <p:nvPr>
            <p:ph sz="half" idx="1"/>
          </p:nvPr>
        </p:nvSpPr>
        <p:spPr/>
        <p:txBody>
          <a:bodyPr/>
          <a:p>
            <a:r>
              <a:rPr lang="ru-RU" altLang="en-US" sz="2800"/>
              <a:t>Уровень благосостояния  организма не изменяется в результате взаимодействия с другим организмом</a:t>
            </a:r>
            <a:endParaRPr lang="ru-RU" altLang="en-US" sz="2800"/>
          </a:p>
        </p:txBody>
      </p:sp>
      <p:sp>
        <p:nvSpPr>
          <p:cNvPr id="5" name="Овал 4"/>
          <p:cNvSpPr/>
          <p:nvPr/>
        </p:nvSpPr>
        <p:spPr>
          <a:xfrm>
            <a:off x="5919470" y="1981200"/>
            <a:ext cx="575945" cy="575945"/>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6" name="Овал 5"/>
          <p:cNvSpPr/>
          <p:nvPr/>
        </p:nvSpPr>
        <p:spPr>
          <a:xfrm>
            <a:off x="7085965" y="1981200"/>
            <a:ext cx="575945" cy="575945"/>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B</a:t>
            </a:r>
            <a:endParaRPr lang="en-US" altLang="ru-RU"/>
          </a:p>
        </p:txBody>
      </p:sp>
      <p:sp>
        <p:nvSpPr>
          <p:cNvPr id="8" name="Круговая стрелка 7"/>
          <p:cNvSpPr/>
          <p:nvPr/>
        </p:nvSpPr>
        <p:spPr>
          <a:xfrm>
            <a:off x="6376035" y="1734820"/>
            <a:ext cx="857250" cy="656590"/>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9" name="Текстовое поле 8"/>
          <p:cNvSpPr txBox="1"/>
          <p:nvPr/>
        </p:nvSpPr>
        <p:spPr>
          <a:xfrm>
            <a:off x="6256020" y="1261745"/>
            <a:ext cx="977265" cy="706755"/>
          </a:xfrm>
          <a:prstGeom prst="rect">
            <a:avLst/>
          </a:prstGeom>
          <a:noFill/>
        </p:spPr>
        <p:txBody>
          <a:bodyPr wrap="square" rtlCol="0">
            <a:spAutoFit/>
          </a:bodyPr>
          <a:p>
            <a:pPr algn="ctr"/>
            <a:r>
              <a:rPr lang="ru-RU" altLang="en-US" sz="4000" i="0"/>
              <a:t>0</a:t>
            </a:r>
            <a:endParaRPr lang="ru-RU" altLang="en-US" sz="4000" i="0"/>
          </a:p>
        </p:txBody>
      </p:sp>
      <p:grpSp>
        <p:nvGrpSpPr>
          <p:cNvPr id="14" name="Группа 13"/>
          <p:cNvGrpSpPr/>
          <p:nvPr/>
        </p:nvGrpSpPr>
        <p:grpSpPr>
          <a:xfrm>
            <a:off x="5155565" y="2642235"/>
            <a:ext cx="3757295" cy="2874010"/>
            <a:chOff x="8334" y="4733"/>
            <a:chExt cx="5216" cy="3954"/>
          </a:xfrm>
        </p:grpSpPr>
        <p:cxnSp>
          <p:nvCxnSpPr>
            <p:cNvPr id="12" name="Прямая со стрелкой 11"/>
            <p:cNvCxnSpPr/>
            <p:nvPr/>
          </p:nvCxnSpPr>
          <p:spPr>
            <a:xfrm flipV="1">
              <a:off x="8560" y="4733"/>
              <a:ext cx="3" cy="39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8334" y="8575"/>
              <a:ext cx="521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5" name="Текстовое поле 14"/>
          <p:cNvSpPr txBox="1"/>
          <p:nvPr/>
        </p:nvSpPr>
        <p:spPr>
          <a:xfrm>
            <a:off x="7957820" y="5576570"/>
            <a:ext cx="1053465" cy="368300"/>
          </a:xfrm>
          <a:prstGeom prst="rect">
            <a:avLst/>
          </a:prstGeom>
          <a:noFill/>
        </p:spPr>
        <p:txBody>
          <a:bodyPr wrap="square" rtlCol="0">
            <a:spAutoFit/>
          </a:bodyPr>
          <a:p>
            <a:r>
              <a:rPr lang="ru-RU" altLang="en-US"/>
              <a:t>Время</a:t>
            </a:r>
            <a:endParaRPr lang="ru-RU" altLang="en-US"/>
          </a:p>
        </p:txBody>
      </p:sp>
      <p:sp>
        <p:nvSpPr>
          <p:cNvPr id="16" name="Текстовое поле 15"/>
          <p:cNvSpPr txBox="1"/>
          <p:nvPr/>
        </p:nvSpPr>
        <p:spPr>
          <a:xfrm>
            <a:off x="4599305" y="2502535"/>
            <a:ext cx="718820" cy="521970"/>
          </a:xfrm>
          <a:prstGeom prst="rect">
            <a:avLst/>
          </a:prstGeom>
          <a:noFill/>
        </p:spPr>
        <p:txBody>
          <a:bodyPr wrap="square" rtlCol="0">
            <a:spAutoFit/>
          </a:bodyPr>
          <a:p>
            <a:r>
              <a:rPr lang="en-US" altLang="en-US" sz="2800"/>
              <a:t>P</a:t>
            </a:r>
            <a:r>
              <a:rPr lang="en-US" altLang="en-US" sz="2800" baseline="-25000"/>
              <a:t>B</a:t>
            </a:r>
            <a:endParaRPr lang="en-US" altLang="en-US" sz="2800" baseline="-25000"/>
          </a:p>
        </p:txBody>
      </p:sp>
      <p:sp>
        <p:nvSpPr>
          <p:cNvPr id="22" name="Стрелка влево 21"/>
          <p:cNvSpPr/>
          <p:nvPr/>
        </p:nvSpPr>
        <p:spPr>
          <a:xfrm rot="5400000">
            <a:off x="6461760" y="5655945"/>
            <a:ext cx="565150" cy="287655"/>
          </a:xfrm>
          <a:prstGeom prst="lef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23" name="Овал 22"/>
          <p:cNvSpPr/>
          <p:nvPr/>
        </p:nvSpPr>
        <p:spPr>
          <a:xfrm>
            <a:off x="6456680" y="6096000"/>
            <a:ext cx="575945" cy="575945"/>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cxnSp>
        <p:nvCxnSpPr>
          <p:cNvPr id="4" name="Прямое соединение 3"/>
          <p:cNvCxnSpPr/>
          <p:nvPr/>
        </p:nvCxnSpPr>
        <p:spPr>
          <a:xfrm>
            <a:off x="5436235" y="3787140"/>
            <a:ext cx="3024505" cy="1905"/>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Заголовок 4"/>
          <p:cNvSpPr>
            <a:spLocks noGrp="1"/>
          </p:cNvSpPr>
          <p:nvPr>
            <p:ph type="ctrTitle"/>
          </p:nvPr>
        </p:nvSpPr>
        <p:spPr>
          <a:xfrm>
            <a:off x="507365" y="1358900"/>
            <a:ext cx="8292465" cy="2387600"/>
          </a:xfrm>
        </p:spPr>
        <p:txBody>
          <a:bodyPr/>
          <a:p>
            <a:r>
              <a:rPr lang="ru-RU" altLang="en-US"/>
              <a:t>Межвидовые несимбиотические («дистантные») взаимоотношения</a:t>
            </a:r>
            <a:endParaRPr lang="ru-RU"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90170"/>
            <a:ext cx="7772400" cy="1143000"/>
          </a:xfrm>
        </p:spPr>
        <p:txBody>
          <a:bodyPr/>
          <a:p>
            <a:r>
              <a:rPr lang="ru-RU" altLang="en-US"/>
              <a:t>Нейтрализм</a:t>
            </a:r>
            <a:endParaRPr lang="ru-RU" altLang="en-US"/>
          </a:p>
        </p:txBody>
      </p:sp>
      <p:sp>
        <p:nvSpPr>
          <p:cNvPr id="9" name="Замещающее содержимое 8"/>
          <p:cNvSpPr>
            <a:spLocks noGrp="1"/>
          </p:cNvSpPr>
          <p:nvPr>
            <p:ph idx="1"/>
          </p:nvPr>
        </p:nvSpPr>
        <p:spPr>
          <a:xfrm>
            <a:off x="685800" y="987425"/>
            <a:ext cx="7772400" cy="4114800"/>
          </a:xfrm>
        </p:spPr>
        <p:txBody>
          <a:bodyPr/>
          <a:p>
            <a:r>
              <a:rPr lang="ru-RU" altLang="en-US"/>
              <a:t>Организмы разных видов представлены в одном сообществе только потому, что они независимо связаны с одним и тем же биотопом.</a:t>
            </a:r>
            <a:endParaRPr lang="ru-RU" altLang="en-US"/>
          </a:p>
        </p:txBody>
      </p:sp>
      <p:grpSp>
        <p:nvGrpSpPr>
          <p:cNvPr id="3" name="Группа 2"/>
          <p:cNvGrpSpPr/>
          <p:nvPr/>
        </p:nvGrpSpPr>
        <p:grpSpPr>
          <a:xfrm>
            <a:off x="3593465" y="3370580"/>
            <a:ext cx="1741170" cy="1819910"/>
            <a:chOff x="5659" y="2158"/>
            <a:chExt cx="2742" cy="2866"/>
          </a:xfrm>
        </p:grpSpPr>
        <p:grpSp>
          <p:nvGrpSpPr>
            <p:cNvPr id="11" name="Группа 10"/>
            <p:cNvGrpSpPr/>
            <p:nvPr/>
          </p:nvGrpSpPr>
          <p:grpSpPr>
            <a:xfrm>
              <a:off x="5659" y="2637"/>
              <a:ext cx="2743" cy="1799"/>
              <a:chOff x="2020" y="6198"/>
              <a:chExt cx="2743" cy="1799"/>
            </a:xfrm>
          </p:grpSpPr>
          <p:sp>
            <p:nvSpPr>
              <p:cNvPr id="5" name="Овал 4"/>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6" name="Овал 5"/>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B</a:t>
                </a:r>
                <a:endParaRPr lang="en-US" altLang="ru-RU"/>
              </a:p>
            </p:txBody>
          </p:sp>
          <p:sp>
            <p:nvSpPr>
              <p:cNvPr id="8" name="Круговая стрелка 7"/>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0" name="Круговая стрелка 9"/>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4" name="Текстовое поле 3"/>
            <p:cNvSpPr txBox="1"/>
            <p:nvPr/>
          </p:nvSpPr>
          <p:spPr>
            <a:xfrm>
              <a:off x="6648" y="4444"/>
              <a:ext cx="892" cy="580"/>
            </a:xfrm>
            <a:prstGeom prst="rect">
              <a:avLst/>
            </a:prstGeom>
            <a:noFill/>
          </p:spPr>
          <p:txBody>
            <a:bodyPr wrap="square" rtlCol="0">
              <a:spAutoFit/>
            </a:bodyPr>
            <a:p>
              <a:pPr algn="ctr"/>
              <a:r>
                <a:rPr lang="ru-RU" altLang="en-US"/>
                <a:t>0</a:t>
              </a:r>
              <a:endParaRPr lang="ru-RU" altLang="en-US"/>
            </a:p>
          </p:txBody>
        </p:sp>
        <p:sp>
          <p:nvSpPr>
            <p:cNvPr id="7" name="Текстовое поле 6"/>
            <p:cNvSpPr txBox="1"/>
            <p:nvPr/>
          </p:nvSpPr>
          <p:spPr>
            <a:xfrm>
              <a:off x="6622" y="2158"/>
              <a:ext cx="892" cy="580"/>
            </a:xfrm>
            <a:prstGeom prst="rect">
              <a:avLst/>
            </a:prstGeom>
            <a:noFill/>
          </p:spPr>
          <p:txBody>
            <a:bodyPr wrap="square" rtlCol="0">
              <a:spAutoFit/>
            </a:bodyPr>
            <a:p>
              <a:pPr algn="ctr"/>
              <a:r>
                <a:rPr lang="ru-RU" altLang="en-US"/>
                <a:t>0</a:t>
              </a:r>
              <a:endParaRPr lang="ru-RU" altLang="en-US"/>
            </a:p>
          </p:txBody>
        </p:sp>
      </p:grpSp>
      <p:sp>
        <p:nvSpPr>
          <p:cNvPr id="12" name="Скругленный прямоугольник 11"/>
          <p:cNvSpPr/>
          <p:nvPr/>
        </p:nvSpPr>
        <p:spPr>
          <a:xfrm>
            <a:off x="3058160" y="5311140"/>
            <a:ext cx="2807970" cy="10083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ru-RU" altLang="en-US" sz="3600"/>
              <a:t>Среда</a:t>
            </a:r>
            <a:endParaRPr lang="ru-RU" altLang="en-US" sz="3600"/>
          </a:p>
        </p:txBody>
      </p:sp>
      <p:sp>
        <p:nvSpPr>
          <p:cNvPr id="13" name="Двойная стрелка вверх/вниз 12"/>
          <p:cNvSpPr/>
          <p:nvPr/>
        </p:nvSpPr>
        <p:spPr>
          <a:xfrm>
            <a:off x="3809365" y="4497070"/>
            <a:ext cx="144145" cy="1080135"/>
          </a:xfrm>
          <a:prstGeom prst="up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14" name="Двойная стрелка вверх/вниз 13"/>
          <p:cNvSpPr/>
          <p:nvPr/>
        </p:nvSpPr>
        <p:spPr>
          <a:xfrm>
            <a:off x="5012690" y="4480560"/>
            <a:ext cx="144145" cy="1080135"/>
          </a:xfrm>
          <a:prstGeom prst="up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1859280"/>
            <a:ext cx="7772400" cy="1143000"/>
          </a:xfrm>
        </p:spPr>
        <p:txBody>
          <a:bodyPr/>
          <a:p>
            <a:r>
              <a:rPr lang="ru-RU" altLang="en-US"/>
              <a:t>Синойкия и сходные отношения</a:t>
            </a:r>
            <a:endParaRPr lang="ru-RU" altLang="en-US"/>
          </a:p>
        </p:txBody>
      </p:sp>
      <p:grpSp>
        <p:nvGrpSpPr>
          <p:cNvPr id="11" name="Группа 10"/>
          <p:cNvGrpSpPr/>
          <p:nvPr/>
        </p:nvGrpSpPr>
        <p:grpSpPr>
          <a:xfrm>
            <a:off x="3593465" y="3540125"/>
            <a:ext cx="1741805" cy="1142365"/>
            <a:chOff x="2020" y="6198"/>
            <a:chExt cx="2743" cy="1799"/>
          </a:xfrm>
        </p:grpSpPr>
        <p:sp>
          <p:nvSpPr>
            <p:cNvPr id="5" name="Овал 4"/>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6" name="Овал 5"/>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B</a:t>
              </a:r>
              <a:endParaRPr lang="en-US" altLang="ru-RU"/>
            </a:p>
          </p:txBody>
        </p:sp>
        <p:sp>
          <p:nvSpPr>
            <p:cNvPr id="8" name="Круговая стрелка 7"/>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0" name="Круговая стрелка 9"/>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4" name="Текстовое поле 3"/>
          <p:cNvSpPr txBox="1"/>
          <p:nvPr/>
        </p:nvSpPr>
        <p:spPr>
          <a:xfrm>
            <a:off x="4221480" y="4687570"/>
            <a:ext cx="566420" cy="368300"/>
          </a:xfrm>
          <a:prstGeom prst="rect">
            <a:avLst/>
          </a:prstGeom>
          <a:noFill/>
        </p:spPr>
        <p:txBody>
          <a:bodyPr wrap="square" rtlCol="0">
            <a:spAutoFit/>
          </a:bodyPr>
          <a:p>
            <a:pPr algn="ctr"/>
            <a:r>
              <a:rPr lang="ru-RU" altLang="en-US"/>
              <a:t>0</a:t>
            </a:r>
            <a:endParaRPr lang="ru-RU" altLang="en-US"/>
          </a:p>
        </p:txBody>
      </p:sp>
      <p:sp>
        <p:nvSpPr>
          <p:cNvPr id="7" name="Текстовое поле 6"/>
          <p:cNvSpPr txBox="1"/>
          <p:nvPr/>
        </p:nvSpPr>
        <p:spPr>
          <a:xfrm>
            <a:off x="4204970" y="3235960"/>
            <a:ext cx="566420" cy="368300"/>
          </a:xfrm>
          <a:prstGeom prst="rect">
            <a:avLst/>
          </a:prstGeom>
          <a:noFill/>
        </p:spPr>
        <p:txBody>
          <a:bodyPr wrap="square" rtlCol="0">
            <a:spAutoFit/>
          </a:bodyPr>
          <a:p>
            <a:pPr algn="ctr"/>
            <a:r>
              <a:rPr lang="ru-RU" altLang="en-US"/>
              <a:t>+</a:t>
            </a:r>
            <a:endParaRPr lang="ru-RU"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795020" y="64135"/>
            <a:ext cx="7772400" cy="482600"/>
          </a:xfrm>
        </p:spPr>
        <p:txBody>
          <a:bodyPr/>
          <a:p>
            <a:r>
              <a:rPr lang="ru-RU" altLang="en-US" sz="3200"/>
              <a:t> Мирмекофилия</a:t>
            </a:r>
            <a:endParaRPr lang="ru-RU" altLang="en-US" sz="3200" i="1">
              <a:sym typeface="+mn-ea"/>
            </a:endParaRPr>
          </a:p>
        </p:txBody>
      </p:sp>
      <p:pic>
        <p:nvPicPr>
          <p:cNvPr id="4" name="Изображение 3"/>
          <p:cNvPicPr>
            <a:picLocks noChangeAspect="1"/>
          </p:cNvPicPr>
          <p:nvPr/>
        </p:nvPicPr>
        <p:blipFill>
          <a:blip r:embed="rId1"/>
          <a:srcRect b="18123"/>
          <a:stretch>
            <a:fillRect/>
          </a:stretch>
        </p:blipFill>
        <p:spPr>
          <a:xfrm>
            <a:off x="182245" y="1221740"/>
            <a:ext cx="4889500" cy="2670810"/>
          </a:xfrm>
          <a:prstGeom prst="rect">
            <a:avLst/>
          </a:prstGeom>
        </p:spPr>
      </p:pic>
      <p:sp>
        <p:nvSpPr>
          <p:cNvPr id="5" name="Текстовое поле 4"/>
          <p:cNvSpPr txBox="1"/>
          <p:nvPr/>
        </p:nvSpPr>
        <p:spPr>
          <a:xfrm>
            <a:off x="182245" y="787400"/>
            <a:ext cx="2986405" cy="368300"/>
          </a:xfrm>
          <a:prstGeom prst="rect">
            <a:avLst/>
          </a:prstGeom>
          <a:noFill/>
        </p:spPr>
        <p:txBody>
          <a:bodyPr wrap="none" rtlCol="0" anchor="t">
            <a:spAutoFit/>
          </a:bodyPr>
          <a:p>
            <a:r>
              <a:rPr lang="ru-RU" altLang="en-US">
                <a:sym typeface="+mn-ea"/>
              </a:rPr>
              <a:t>Жуки Lomechusa pubicollis</a:t>
            </a:r>
            <a:endParaRPr lang="ru-RU" altLang="en-US"/>
          </a:p>
        </p:txBody>
      </p:sp>
      <p:pic>
        <p:nvPicPr>
          <p:cNvPr id="7" name="Замещающее содержимое 6"/>
          <p:cNvPicPr>
            <a:picLocks noChangeAspect="1"/>
          </p:cNvPicPr>
          <p:nvPr>
            <p:ph idx="1"/>
          </p:nvPr>
        </p:nvPicPr>
        <p:blipFill>
          <a:blip r:embed="rId2"/>
          <a:stretch>
            <a:fillRect/>
          </a:stretch>
        </p:blipFill>
        <p:spPr>
          <a:xfrm>
            <a:off x="5087620" y="1221740"/>
            <a:ext cx="3919220" cy="1366520"/>
          </a:xfrm>
          <a:prstGeom prst="rect">
            <a:avLst/>
          </a:prstGeom>
        </p:spPr>
      </p:pic>
      <p:sp>
        <p:nvSpPr>
          <p:cNvPr id="8" name="Текстовое поле 7"/>
          <p:cNvSpPr txBox="1"/>
          <p:nvPr/>
        </p:nvSpPr>
        <p:spPr>
          <a:xfrm>
            <a:off x="182245" y="1221740"/>
            <a:ext cx="2540000" cy="337185"/>
          </a:xfrm>
          <a:prstGeom prst="rect">
            <a:avLst/>
          </a:prstGeom>
          <a:noFill/>
        </p:spPr>
        <p:txBody>
          <a:bodyPr wrap="square" rtlCol="0" anchor="t">
            <a:spAutoFit/>
          </a:bodyPr>
          <a:p>
            <a:r>
              <a:rPr lang="ru-RU" altLang="en-US" sz="800"/>
              <a:t>https://www.macrophotography.cz/photos/none-323.jpg</a:t>
            </a:r>
            <a:endParaRPr lang="ru-RU" altLang="en-US" sz="800"/>
          </a:p>
        </p:txBody>
      </p:sp>
      <p:pic>
        <p:nvPicPr>
          <p:cNvPr id="9" name="Изображение 8"/>
          <p:cNvPicPr>
            <a:picLocks noChangeAspect="1"/>
          </p:cNvPicPr>
          <p:nvPr/>
        </p:nvPicPr>
        <p:blipFill>
          <a:blip r:embed="rId3"/>
          <a:stretch>
            <a:fillRect/>
          </a:stretch>
        </p:blipFill>
        <p:spPr>
          <a:xfrm>
            <a:off x="5116195" y="2646045"/>
            <a:ext cx="3890645" cy="2641600"/>
          </a:xfrm>
          <a:prstGeom prst="rect">
            <a:avLst/>
          </a:prstGeom>
        </p:spPr>
      </p:pic>
      <p:sp>
        <p:nvSpPr>
          <p:cNvPr id="10" name="Текстовое поле 9"/>
          <p:cNvSpPr txBox="1"/>
          <p:nvPr/>
        </p:nvSpPr>
        <p:spPr>
          <a:xfrm>
            <a:off x="5116195" y="4950460"/>
            <a:ext cx="2540000" cy="337185"/>
          </a:xfrm>
          <a:prstGeom prst="rect">
            <a:avLst/>
          </a:prstGeom>
          <a:noFill/>
        </p:spPr>
        <p:txBody>
          <a:bodyPr wrap="square" rtlCol="0" anchor="t">
            <a:spAutoFit/>
          </a:bodyPr>
          <a:p>
            <a:r>
              <a:rPr lang="ru-RU" altLang="en-US" sz="800"/>
              <a:t>http://blogues.publico.pt/borboletasnaweb/files/2015/04/zm_zoomin.6.5.jpg</a:t>
            </a:r>
            <a:endParaRPr lang="ru-RU" altLang="en-US" sz="800"/>
          </a:p>
        </p:txBody>
      </p:sp>
      <p:sp>
        <p:nvSpPr>
          <p:cNvPr id="11" name="Текстовое поле 10"/>
          <p:cNvSpPr txBox="1"/>
          <p:nvPr/>
        </p:nvSpPr>
        <p:spPr>
          <a:xfrm>
            <a:off x="5071745" y="853440"/>
            <a:ext cx="2411095" cy="368300"/>
          </a:xfrm>
          <a:prstGeom prst="rect">
            <a:avLst/>
          </a:prstGeom>
          <a:noFill/>
        </p:spPr>
        <p:txBody>
          <a:bodyPr wrap="none" rtlCol="0" anchor="t">
            <a:spAutoFit/>
          </a:bodyPr>
          <a:p>
            <a:pPr algn="l"/>
            <a:r>
              <a:rPr lang="ru-RU" altLang="en-US">
                <a:sym typeface="+mn-ea"/>
              </a:rPr>
              <a:t>Бабочки</a:t>
            </a:r>
            <a:r>
              <a:rPr lang="en-US" altLang="en-US">
                <a:sym typeface="+mn-ea"/>
              </a:rPr>
              <a:t>  Lycaenidae</a:t>
            </a:r>
            <a:r>
              <a:rPr lang="ru-RU" altLang="en-US">
                <a:sym typeface="+mn-ea"/>
              </a:rPr>
              <a:t> </a:t>
            </a:r>
            <a:endParaRPr lang="ru-RU" altLang="en-US"/>
          </a:p>
        </p:txBody>
      </p:sp>
      <p:pic>
        <p:nvPicPr>
          <p:cNvPr id="13" name="Изображение 12"/>
          <p:cNvPicPr>
            <a:picLocks noChangeAspect="1"/>
          </p:cNvPicPr>
          <p:nvPr/>
        </p:nvPicPr>
        <p:blipFill>
          <a:blip r:embed="rId4"/>
          <a:stretch>
            <a:fillRect/>
          </a:stretch>
        </p:blipFill>
        <p:spPr>
          <a:xfrm>
            <a:off x="147955" y="4342130"/>
            <a:ext cx="3441700" cy="2435225"/>
          </a:xfrm>
          <a:prstGeom prst="rect">
            <a:avLst/>
          </a:prstGeom>
        </p:spPr>
      </p:pic>
      <p:sp>
        <p:nvSpPr>
          <p:cNvPr id="14" name="Текстовое поле 13"/>
          <p:cNvSpPr txBox="1"/>
          <p:nvPr/>
        </p:nvSpPr>
        <p:spPr>
          <a:xfrm>
            <a:off x="596265" y="3928110"/>
            <a:ext cx="3344545" cy="368300"/>
          </a:xfrm>
          <a:prstGeom prst="rect">
            <a:avLst/>
          </a:prstGeom>
          <a:noFill/>
        </p:spPr>
        <p:txBody>
          <a:bodyPr wrap="none" rtlCol="0" anchor="t">
            <a:spAutoFit/>
          </a:bodyPr>
          <a:p>
            <a:pPr algn="l"/>
            <a:r>
              <a:rPr lang="ru-RU" altLang="ru-RU">
                <a:sym typeface="+mn-ea"/>
              </a:rPr>
              <a:t>Пауки Masoncus pogonophilus</a:t>
            </a:r>
            <a:endParaRPr lang="ru-RU" altLang="ru-RU">
              <a:sym typeface="+mn-ea"/>
            </a:endParaRPr>
          </a:p>
        </p:txBody>
      </p:sp>
      <p:sp>
        <p:nvSpPr>
          <p:cNvPr id="15" name="Текстовое поле 14"/>
          <p:cNvSpPr txBox="1"/>
          <p:nvPr/>
        </p:nvSpPr>
        <p:spPr>
          <a:xfrm>
            <a:off x="3589655" y="6409055"/>
            <a:ext cx="2540000" cy="368300"/>
          </a:xfrm>
          <a:prstGeom prst="rect">
            <a:avLst/>
          </a:prstGeom>
          <a:noFill/>
        </p:spPr>
        <p:txBody>
          <a:bodyPr wrap="square" rtlCol="0" anchor="t">
            <a:spAutoFit/>
          </a:bodyPr>
          <a:p>
            <a:r>
              <a:rPr lang="ru-RU" altLang="en-US"/>
              <a:t>Cushing, 2012</a:t>
            </a:r>
            <a:endParaRPr lang="ru-RU" altLang="en-US"/>
          </a:p>
        </p:txBody>
      </p:sp>
      <p:sp>
        <p:nvSpPr>
          <p:cNvPr id="3" name="Текстовое поле 2"/>
          <p:cNvSpPr txBox="1"/>
          <p:nvPr/>
        </p:nvSpPr>
        <p:spPr>
          <a:xfrm>
            <a:off x="5167630" y="5463540"/>
            <a:ext cx="3868420" cy="1198880"/>
          </a:xfrm>
          <a:prstGeom prst="rect">
            <a:avLst/>
          </a:prstGeom>
          <a:noFill/>
        </p:spPr>
        <p:txBody>
          <a:bodyPr wrap="square" rtlCol="0">
            <a:spAutoFit/>
          </a:bodyPr>
          <a:p>
            <a:r>
              <a:rPr lang="ru-RU" altLang="en-US"/>
              <a:t>Совместно с муравьями проживают некоторые виды насекомых. Иногда сожитель даже мимикрирует под муравья.</a:t>
            </a:r>
            <a:endParaRPr lang="ru-RU"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147320"/>
            <a:ext cx="7772400" cy="761365"/>
          </a:xfrm>
        </p:spPr>
        <p:txBody>
          <a:bodyPr/>
          <a:p>
            <a:r>
              <a:rPr lang="ru-RU" altLang="en-US"/>
              <a:t>Но...</a:t>
            </a:r>
            <a:endParaRPr lang="ru-RU" altLang="en-US"/>
          </a:p>
        </p:txBody>
      </p:sp>
      <p:sp>
        <p:nvSpPr>
          <p:cNvPr id="3" name="Замещающее содержимое 2"/>
          <p:cNvSpPr>
            <a:spLocks noGrp="1"/>
          </p:cNvSpPr>
          <p:nvPr>
            <p:ph idx="1"/>
          </p:nvPr>
        </p:nvSpPr>
        <p:spPr>
          <a:xfrm>
            <a:off x="466090" y="824230"/>
            <a:ext cx="7772400" cy="655955"/>
          </a:xfrm>
        </p:spPr>
        <p:txBody>
          <a:bodyPr/>
          <a:p>
            <a:r>
              <a:rPr lang="ru-RU" altLang="en-US"/>
              <a:t>Мирмикоморфные пауки</a:t>
            </a:r>
            <a:endParaRPr lang="ru-RU" altLang="en-US"/>
          </a:p>
        </p:txBody>
      </p:sp>
      <p:pic>
        <p:nvPicPr>
          <p:cNvPr id="4" name="Изображение 3"/>
          <p:cNvPicPr>
            <a:picLocks noChangeAspect="1"/>
          </p:cNvPicPr>
          <p:nvPr/>
        </p:nvPicPr>
        <p:blipFill>
          <a:blip r:embed="rId1"/>
          <a:stretch>
            <a:fillRect/>
          </a:stretch>
        </p:blipFill>
        <p:spPr>
          <a:xfrm>
            <a:off x="50800" y="3359150"/>
            <a:ext cx="5252085" cy="3498215"/>
          </a:xfrm>
          <a:prstGeom prst="rect">
            <a:avLst/>
          </a:prstGeom>
        </p:spPr>
      </p:pic>
      <p:pic>
        <p:nvPicPr>
          <p:cNvPr id="5" name="Изображение 4"/>
          <p:cNvPicPr>
            <a:picLocks noChangeAspect="1"/>
          </p:cNvPicPr>
          <p:nvPr/>
        </p:nvPicPr>
        <p:blipFill>
          <a:blip r:embed="rId2"/>
          <a:stretch>
            <a:fillRect/>
          </a:stretch>
        </p:blipFill>
        <p:spPr>
          <a:xfrm>
            <a:off x="3360420" y="1414145"/>
            <a:ext cx="5692775" cy="2121535"/>
          </a:xfrm>
          <a:prstGeom prst="rect">
            <a:avLst/>
          </a:prstGeom>
        </p:spPr>
      </p:pic>
      <p:sp>
        <p:nvSpPr>
          <p:cNvPr id="6" name="Текстовое поле 5"/>
          <p:cNvSpPr txBox="1"/>
          <p:nvPr/>
        </p:nvSpPr>
        <p:spPr>
          <a:xfrm>
            <a:off x="50800" y="2990850"/>
            <a:ext cx="3227705" cy="368300"/>
          </a:xfrm>
          <a:prstGeom prst="rect">
            <a:avLst/>
          </a:prstGeom>
          <a:noFill/>
        </p:spPr>
        <p:txBody>
          <a:bodyPr wrap="square" rtlCol="0" anchor="t">
            <a:spAutoFit/>
          </a:bodyPr>
          <a:p>
            <a:r>
              <a:rPr lang="ru-RU" altLang="en-US"/>
              <a:t>Myrmarachne formicaria</a:t>
            </a:r>
            <a:endParaRPr lang="ru-RU"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07035" y="86995"/>
            <a:ext cx="8330565" cy="836295"/>
          </a:xfrm>
        </p:spPr>
        <p:txBody>
          <a:bodyPr/>
          <a:p>
            <a:r>
              <a:rPr lang="ru-RU" altLang="en-US" sz="3200"/>
              <a:t>Островки биоразнообразия</a:t>
            </a:r>
            <a:endParaRPr lang="ru-RU" altLang="en-US" sz="3200"/>
          </a:p>
        </p:txBody>
      </p:sp>
      <p:pic>
        <p:nvPicPr>
          <p:cNvPr id="3" name="Изображение 2"/>
          <p:cNvPicPr>
            <a:picLocks noChangeAspect="1"/>
          </p:cNvPicPr>
          <p:nvPr/>
        </p:nvPicPr>
        <p:blipFill>
          <a:blip r:embed="rId1"/>
          <a:stretch>
            <a:fillRect/>
          </a:stretch>
        </p:blipFill>
        <p:spPr>
          <a:xfrm>
            <a:off x="35560" y="2990215"/>
            <a:ext cx="6087110" cy="3764280"/>
          </a:xfrm>
          <a:prstGeom prst="rect">
            <a:avLst/>
          </a:prstGeom>
        </p:spPr>
      </p:pic>
      <p:pic>
        <p:nvPicPr>
          <p:cNvPr id="4" name="Изображение 3"/>
          <p:cNvPicPr>
            <a:picLocks noChangeAspect="1"/>
          </p:cNvPicPr>
          <p:nvPr/>
        </p:nvPicPr>
        <p:blipFill>
          <a:blip r:embed="rId2"/>
          <a:srcRect b="3213"/>
          <a:stretch>
            <a:fillRect/>
          </a:stretch>
        </p:blipFill>
        <p:spPr>
          <a:xfrm>
            <a:off x="4709160" y="799465"/>
            <a:ext cx="4418965" cy="1686560"/>
          </a:xfrm>
          <a:prstGeom prst="rect">
            <a:avLst/>
          </a:prstGeom>
        </p:spPr>
      </p:pic>
      <p:sp>
        <p:nvSpPr>
          <p:cNvPr id="5" name="Текстовое поле 4"/>
          <p:cNvSpPr txBox="1"/>
          <p:nvPr/>
        </p:nvSpPr>
        <p:spPr>
          <a:xfrm>
            <a:off x="299085" y="897255"/>
            <a:ext cx="4200525" cy="1198880"/>
          </a:xfrm>
          <a:prstGeom prst="rect">
            <a:avLst/>
          </a:prstGeom>
          <a:noFill/>
        </p:spPr>
        <p:txBody>
          <a:bodyPr wrap="square" rtlCol="0">
            <a:spAutoFit/>
          </a:bodyPr>
          <a:p>
            <a:r>
              <a:rPr lang="ru-RU" altLang="en-US"/>
              <a:t>Среда, создаваемая плотными скоплениями моллюсков-фильтраторов, населена большим количеством видов.</a:t>
            </a:r>
            <a:endParaRPr lang="ru-RU"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07035" y="86995"/>
            <a:ext cx="8330565" cy="836295"/>
          </a:xfrm>
        </p:spPr>
        <p:txBody>
          <a:bodyPr/>
          <a:p>
            <a:r>
              <a:rPr lang="ru-RU" altLang="en-US" sz="3200"/>
              <a:t>Островки биоразнообразия</a:t>
            </a:r>
            <a:endParaRPr lang="ru-RU" altLang="en-US" sz="3200"/>
          </a:p>
        </p:txBody>
      </p:sp>
      <p:pic>
        <p:nvPicPr>
          <p:cNvPr id="6" name="Изображение 5"/>
          <p:cNvPicPr>
            <a:picLocks noChangeAspect="1"/>
          </p:cNvPicPr>
          <p:nvPr/>
        </p:nvPicPr>
        <p:blipFill>
          <a:blip r:embed="rId1"/>
          <a:stretch>
            <a:fillRect/>
          </a:stretch>
        </p:blipFill>
        <p:spPr>
          <a:xfrm>
            <a:off x="1226820" y="2717165"/>
            <a:ext cx="7862570" cy="4097655"/>
          </a:xfrm>
          <a:prstGeom prst="rect">
            <a:avLst/>
          </a:prstGeom>
        </p:spPr>
      </p:pic>
      <p:pic>
        <p:nvPicPr>
          <p:cNvPr id="8" name="Изображение 7"/>
          <p:cNvPicPr>
            <a:picLocks noChangeAspect="1"/>
          </p:cNvPicPr>
          <p:nvPr/>
        </p:nvPicPr>
        <p:blipFill>
          <a:blip r:embed="rId2"/>
          <a:stretch>
            <a:fillRect/>
          </a:stretch>
        </p:blipFill>
        <p:spPr>
          <a:xfrm>
            <a:off x="1905" y="1479550"/>
            <a:ext cx="4018280" cy="2585720"/>
          </a:xfrm>
          <a:prstGeom prst="rect">
            <a:avLst/>
          </a:prstGeom>
          <a:ln>
            <a:solidFill>
              <a:schemeClr val="accent1"/>
            </a:solidFill>
          </a:ln>
        </p:spPr>
      </p:pic>
      <p:pic>
        <p:nvPicPr>
          <p:cNvPr id="5" name="Изображение 4"/>
          <p:cNvPicPr>
            <a:picLocks noChangeAspect="1"/>
          </p:cNvPicPr>
          <p:nvPr/>
        </p:nvPicPr>
        <p:blipFill>
          <a:blip r:embed="rId3"/>
          <a:stretch>
            <a:fillRect/>
          </a:stretch>
        </p:blipFill>
        <p:spPr>
          <a:xfrm>
            <a:off x="3611245" y="923290"/>
            <a:ext cx="5471795" cy="1556385"/>
          </a:xfrm>
          <a:prstGeom prst="rect">
            <a:avLst/>
          </a:prstGeom>
          <a:ln>
            <a:solidFill>
              <a:schemeClr val="accent1"/>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240665" y="55880"/>
            <a:ext cx="8689975" cy="1143000"/>
          </a:xfrm>
        </p:spPr>
        <p:txBody>
          <a:bodyPr/>
          <a:p>
            <a:r>
              <a:rPr lang="ru-RU" altLang="ru-RU" sz="3200"/>
              <a:t>Друзы балянусов - отложенное самоубийство</a:t>
            </a:r>
            <a:endParaRPr lang="ru-RU" altLang="ru-RU" sz="3200"/>
          </a:p>
        </p:txBody>
      </p:sp>
      <p:sp>
        <p:nvSpPr>
          <p:cNvPr id="4" name="Замещающее содержимое 3"/>
          <p:cNvSpPr>
            <a:spLocks noGrp="1"/>
          </p:cNvSpPr>
          <p:nvPr>
            <p:ph idx="1"/>
          </p:nvPr>
        </p:nvSpPr>
        <p:spPr>
          <a:xfrm>
            <a:off x="129540" y="1085850"/>
            <a:ext cx="4462145" cy="4429760"/>
          </a:xfrm>
        </p:spPr>
        <p:txBody>
          <a:bodyPr/>
          <a:p>
            <a:r>
              <a:rPr lang="ru-RU" altLang="ru-RU" sz="2800"/>
              <a:t>Молодые асцидии могут выжить только в расщелинах раковин балянусов (на остальных субстратах их съедают креветки)</a:t>
            </a:r>
            <a:endParaRPr lang="ru-RU" altLang="ru-RU" sz="2800"/>
          </a:p>
          <a:p>
            <a:r>
              <a:rPr lang="ru-RU" altLang="ru-RU" sz="2800"/>
              <a:t>Взрослые асцидии неуязвимы для креветок. </a:t>
            </a:r>
            <a:endParaRPr lang="ru-RU" altLang="ru-RU" sz="2800"/>
          </a:p>
          <a:p>
            <a:r>
              <a:rPr lang="ru-RU" altLang="ru-RU" sz="2800"/>
              <a:t>Разросшаяся друза асцидий уничтожает друзу балянусов.</a:t>
            </a:r>
            <a:endParaRPr lang="ru-RU" altLang="ru-RU" sz="2800"/>
          </a:p>
          <a:p>
            <a:endParaRPr lang="ru-RU" altLang="ru-RU" sz="2800"/>
          </a:p>
        </p:txBody>
      </p:sp>
      <p:pic>
        <p:nvPicPr>
          <p:cNvPr id="8" name="Изображение 7"/>
          <p:cNvPicPr>
            <a:picLocks noChangeAspect="1"/>
          </p:cNvPicPr>
          <p:nvPr/>
        </p:nvPicPr>
        <p:blipFill>
          <a:blip r:embed="rId1"/>
          <a:stretch>
            <a:fillRect/>
          </a:stretch>
        </p:blipFill>
        <p:spPr>
          <a:xfrm>
            <a:off x="4439920" y="1198880"/>
            <a:ext cx="4490720" cy="2890520"/>
          </a:xfrm>
          <a:prstGeom prst="rect">
            <a:avLst/>
          </a:prstGeom>
        </p:spPr>
      </p:pic>
      <p:sp>
        <p:nvSpPr>
          <p:cNvPr id="5" name="Текстовое поле 4"/>
          <p:cNvSpPr txBox="1"/>
          <p:nvPr/>
        </p:nvSpPr>
        <p:spPr>
          <a:xfrm>
            <a:off x="1630680" y="6187440"/>
            <a:ext cx="7299960" cy="583565"/>
          </a:xfrm>
          <a:prstGeom prst="rect">
            <a:avLst/>
          </a:prstGeom>
          <a:noFill/>
        </p:spPr>
        <p:txBody>
          <a:bodyPr wrap="none" rtlCol="0" anchor="t">
            <a:spAutoFit/>
          </a:bodyPr>
          <a:p>
            <a:r>
              <a:rPr lang="ru-RU" altLang="ru-RU" sz="3200">
                <a:sym typeface="+mn-ea"/>
              </a:rPr>
              <a:t>Синойкия становится основой для...</a:t>
            </a:r>
            <a:endParaRPr lang="ru-RU" altLang="en-US" sz="3200"/>
          </a:p>
        </p:txBody>
      </p:sp>
      <p:sp>
        <p:nvSpPr>
          <p:cNvPr id="6" name="Текстовое поле 5"/>
          <p:cNvSpPr txBox="1"/>
          <p:nvPr/>
        </p:nvSpPr>
        <p:spPr>
          <a:xfrm>
            <a:off x="4705350" y="4159250"/>
            <a:ext cx="3898900" cy="368300"/>
          </a:xfrm>
          <a:prstGeom prst="rect">
            <a:avLst/>
          </a:prstGeom>
          <a:noFill/>
        </p:spPr>
        <p:txBody>
          <a:bodyPr wrap="square" rtlCol="0">
            <a:spAutoFit/>
          </a:bodyPr>
          <a:p>
            <a:r>
              <a:rPr lang="en-US" altLang="en-US"/>
              <a:t>Yakovis Artmieva, 2017</a:t>
            </a:r>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sz="3200"/>
              <a:t>Три типа результатов взаимодействия и классификация взаимоотношений</a:t>
            </a:r>
            <a:endParaRPr lang="ru-RU" altLang="en-US" sz="3200"/>
          </a:p>
        </p:txBody>
      </p:sp>
      <p:sp>
        <p:nvSpPr>
          <p:cNvPr id="3" name="Замещающее содержимое 2"/>
          <p:cNvSpPr>
            <a:spLocks noGrp="1"/>
          </p:cNvSpPr>
          <p:nvPr>
            <p:ph sz="half" idx="1"/>
          </p:nvPr>
        </p:nvSpPr>
        <p:spPr>
          <a:xfrm>
            <a:off x="-3175" y="1990090"/>
            <a:ext cx="3836670" cy="4114800"/>
          </a:xfrm>
        </p:spPr>
        <p:txBody>
          <a:bodyPr/>
          <a:p>
            <a:r>
              <a:rPr lang="ru-RU" altLang="en-US" sz="2800"/>
              <a:t>Положительный результат (+)</a:t>
            </a:r>
            <a:endParaRPr lang="ru-RU" altLang="en-US" sz="2800"/>
          </a:p>
          <a:p>
            <a:r>
              <a:rPr lang="ru-RU" altLang="en-US" sz="2800"/>
              <a:t>Отрицательный результат (-)</a:t>
            </a:r>
            <a:endParaRPr lang="ru-RU" altLang="en-US" sz="2800"/>
          </a:p>
          <a:p>
            <a:r>
              <a:rPr lang="ru-RU" altLang="en-US" sz="2800"/>
              <a:t>Нейтральный результат (0)</a:t>
            </a:r>
            <a:endParaRPr lang="ru-RU" altLang="en-US" sz="2800"/>
          </a:p>
          <a:p>
            <a:endParaRPr lang="ru-RU" altLang="en-US" sz="2800"/>
          </a:p>
        </p:txBody>
      </p:sp>
      <p:pic>
        <p:nvPicPr>
          <p:cNvPr id="4" name="Замещающее содержимое 3"/>
          <p:cNvPicPr>
            <a:picLocks noChangeAspect="1"/>
          </p:cNvPicPr>
          <p:nvPr>
            <p:ph sz="half" idx="2"/>
          </p:nvPr>
        </p:nvPicPr>
        <p:blipFill>
          <a:blip r:embed="rId1"/>
          <a:stretch>
            <a:fillRect/>
          </a:stretch>
        </p:blipFill>
        <p:spPr>
          <a:xfrm>
            <a:off x="3065145" y="2054225"/>
            <a:ext cx="5682615" cy="2776220"/>
          </a:xfrm>
          <a:prstGeom prst="rect">
            <a:avLst/>
          </a:prstGeom>
        </p:spPr>
      </p:pic>
      <p:sp>
        <p:nvSpPr>
          <p:cNvPr id="6" name="Текстовое поле 5"/>
          <p:cNvSpPr txBox="1"/>
          <p:nvPr/>
        </p:nvSpPr>
        <p:spPr>
          <a:xfrm>
            <a:off x="6207760" y="4890770"/>
            <a:ext cx="2540000" cy="213995"/>
          </a:xfrm>
          <a:prstGeom prst="rect">
            <a:avLst/>
          </a:prstGeom>
          <a:noFill/>
        </p:spPr>
        <p:txBody>
          <a:bodyPr wrap="square" rtlCol="0" anchor="t">
            <a:spAutoFit/>
          </a:bodyPr>
          <a:p>
            <a:r>
              <a:rPr lang="ru-RU" altLang="en-US" sz="800"/>
              <a:t>http://ekolog.org/books/30/img/image030.jpg</a:t>
            </a:r>
            <a:endParaRPr lang="ru-RU" altLang="en-US" sz="800"/>
          </a:p>
        </p:txBody>
      </p:sp>
      <p:sp>
        <p:nvSpPr>
          <p:cNvPr id="7" name="Текстовое поле 6"/>
          <p:cNvSpPr txBox="1"/>
          <p:nvPr/>
        </p:nvSpPr>
        <p:spPr>
          <a:xfrm>
            <a:off x="756920" y="5596890"/>
            <a:ext cx="7990840" cy="1198880"/>
          </a:xfrm>
          <a:prstGeom prst="rect">
            <a:avLst/>
          </a:prstGeom>
          <a:noFill/>
        </p:spPr>
        <p:txBody>
          <a:bodyPr wrap="square" rtlCol="0">
            <a:spAutoFit/>
          </a:bodyPr>
          <a:p>
            <a:pPr algn="ctr"/>
            <a:r>
              <a:rPr lang="ru-RU" altLang="en-US" sz="3600">
                <a:latin typeface="Comic Sans MS" panose="030F0702030302020204" charset="0"/>
              </a:rPr>
              <a:t>Классификации нужны для типологических экстраполяций!</a:t>
            </a:r>
            <a:endParaRPr lang="ru-RU" altLang="en-US" sz="3600">
              <a:latin typeface="Comic Sans MS" panose="030F0702030302020204" charset="0"/>
            </a:endParaRPr>
          </a:p>
        </p:txBody>
      </p:sp>
      <p:sp>
        <p:nvSpPr>
          <p:cNvPr id="5" name="Овал 4"/>
          <p:cNvSpPr/>
          <p:nvPr/>
        </p:nvSpPr>
        <p:spPr>
          <a:xfrm>
            <a:off x="3141980" y="3400425"/>
            <a:ext cx="5405755" cy="955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8" name="Текстовое поле 7"/>
          <p:cNvSpPr txBox="1"/>
          <p:nvPr/>
        </p:nvSpPr>
        <p:spPr>
          <a:xfrm>
            <a:off x="3057525" y="4710430"/>
            <a:ext cx="767080" cy="1322070"/>
          </a:xfrm>
          <a:prstGeom prst="rect">
            <a:avLst/>
          </a:prstGeom>
          <a:noFill/>
        </p:spPr>
        <p:txBody>
          <a:bodyPr wrap="square" rtlCol="0">
            <a:spAutoFit/>
            <a:scene3d>
              <a:camera prst="orthographicFront"/>
              <a:lightRig rig="threePt" dir="t"/>
            </a:scene3d>
          </a:bodyPr>
          <a:p>
            <a:r>
              <a:rPr lang="ru-RU" altLang="en-US" sz="8000">
                <a:solidFill>
                  <a:schemeClr val="accent1"/>
                </a:solidFill>
                <a:effectLst>
                  <a:outerShdw blurRad="38100" dist="25400" dir="5400000" algn="ctr" rotWithShape="0">
                    <a:srgbClr val="6E747A">
                      <a:alpha val="43000"/>
                    </a:srgbClr>
                  </a:outerShdw>
                </a:effectLst>
              </a:rPr>
              <a:t>?</a:t>
            </a:r>
            <a:endParaRPr lang="ru-RU" altLang="en-US" sz="8000">
              <a:solidFill>
                <a:schemeClr val="accent1"/>
              </a:solidFill>
              <a:effectLst>
                <a:outerShdw blurRad="38100" dist="25400" dir="5400000" algn="ctr" rotWithShape="0">
                  <a:srgbClr val="6E747A">
                    <a:alpha val="43000"/>
                  </a:srgbClr>
                </a:outerShdw>
              </a:effectLst>
            </a:endParaRPr>
          </a:p>
        </p:txBody>
      </p:sp>
      <p:cxnSp>
        <p:nvCxnSpPr>
          <p:cNvPr id="9" name="Прямое соединение 8"/>
          <p:cNvCxnSpPr>
            <a:stCxn id="5" idx="4"/>
          </p:cNvCxnSpPr>
          <p:nvPr/>
        </p:nvCxnSpPr>
        <p:spPr>
          <a:xfrm flipH="1">
            <a:off x="3824605" y="4356100"/>
            <a:ext cx="2020570" cy="79248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1859280"/>
            <a:ext cx="7772400" cy="1143000"/>
          </a:xfrm>
        </p:spPr>
        <p:txBody>
          <a:bodyPr/>
          <a:p>
            <a:r>
              <a:rPr lang="ru-RU" altLang="en-US"/>
              <a:t>Аменсализм и сходные отношения</a:t>
            </a:r>
            <a:endParaRPr lang="ru-RU" altLang="en-US"/>
          </a:p>
        </p:txBody>
      </p:sp>
      <p:grpSp>
        <p:nvGrpSpPr>
          <p:cNvPr id="11" name="Группа 10"/>
          <p:cNvGrpSpPr/>
          <p:nvPr/>
        </p:nvGrpSpPr>
        <p:grpSpPr>
          <a:xfrm>
            <a:off x="3593465" y="3540125"/>
            <a:ext cx="1741805" cy="1142365"/>
            <a:chOff x="2020" y="6198"/>
            <a:chExt cx="2743" cy="1799"/>
          </a:xfrm>
        </p:grpSpPr>
        <p:sp>
          <p:nvSpPr>
            <p:cNvPr id="5" name="Овал 4"/>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6" name="Овал 5"/>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B</a:t>
              </a:r>
              <a:endParaRPr lang="en-US" altLang="ru-RU"/>
            </a:p>
          </p:txBody>
        </p:sp>
        <p:sp>
          <p:nvSpPr>
            <p:cNvPr id="8" name="Круговая стрелка 7"/>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0" name="Круговая стрелка 9"/>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4" name="Текстовое поле 3"/>
          <p:cNvSpPr txBox="1"/>
          <p:nvPr/>
        </p:nvSpPr>
        <p:spPr>
          <a:xfrm>
            <a:off x="4221480" y="4687570"/>
            <a:ext cx="566420" cy="368300"/>
          </a:xfrm>
          <a:prstGeom prst="rect">
            <a:avLst/>
          </a:prstGeom>
          <a:noFill/>
        </p:spPr>
        <p:txBody>
          <a:bodyPr wrap="square" rtlCol="0">
            <a:spAutoFit/>
          </a:bodyPr>
          <a:p>
            <a:pPr algn="ctr"/>
            <a:r>
              <a:rPr lang="ru-RU" altLang="en-US"/>
              <a:t>0</a:t>
            </a:r>
            <a:endParaRPr lang="ru-RU" altLang="en-US"/>
          </a:p>
        </p:txBody>
      </p:sp>
      <p:sp>
        <p:nvSpPr>
          <p:cNvPr id="7" name="Текстовое поле 6"/>
          <p:cNvSpPr txBox="1"/>
          <p:nvPr/>
        </p:nvSpPr>
        <p:spPr>
          <a:xfrm>
            <a:off x="4195445" y="3244850"/>
            <a:ext cx="566420" cy="368300"/>
          </a:xfrm>
          <a:prstGeom prst="rect">
            <a:avLst/>
          </a:prstGeom>
          <a:noFill/>
        </p:spPr>
        <p:txBody>
          <a:bodyPr wrap="square" rtlCol="0">
            <a:spAutoFit/>
          </a:bodyPr>
          <a:p>
            <a:pPr algn="ctr"/>
            <a:r>
              <a:rPr lang="ru-RU" altLang="en-US"/>
              <a:t>-</a:t>
            </a:r>
            <a:endParaRPr lang="ru-RU"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749300" y="137160"/>
            <a:ext cx="7772400" cy="643890"/>
          </a:xfrm>
        </p:spPr>
        <p:txBody>
          <a:bodyPr/>
          <a:p>
            <a:r>
              <a:rPr lang="ru-RU" altLang="ru-RU"/>
              <a:t>Аменсализм в лесу</a:t>
            </a:r>
            <a:endParaRPr lang="ru-RU" altLang="ru-RU"/>
          </a:p>
        </p:txBody>
      </p:sp>
      <p:pic>
        <p:nvPicPr>
          <p:cNvPr id="4" name="Замещающее содержимое 3"/>
          <p:cNvPicPr>
            <a:picLocks noChangeAspect="1"/>
          </p:cNvPicPr>
          <p:nvPr>
            <p:ph idx="1"/>
          </p:nvPr>
        </p:nvPicPr>
        <p:blipFill>
          <a:blip r:embed="rId1"/>
          <a:stretch>
            <a:fillRect/>
          </a:stretch>
        </p:blipFill>
        <p:spPr>
          <a:xfrm>
            <a:off x="3925570" y="3133725"/>
            <a:ext cx="4904105" cy="3679190"/>
          </a:xfrm>
          <a:prstGeom prst="rect">
            <a:avLst/>
          </a:prstGeom>
        </p:spPr>
      </p:pic>
      <p:sp>
        <p:nvSpPr>
          <p:cNvPr id="5" name="Текстовое поле 4"/>
          <p:cNvSpPr txBox="1"/>
          <p:nvPr/>
        </p:nvSpPr>
        <p:spPr>
          <a:xfrm>
            <a:off x="3925570" y="6475730"/>
            <a:ext cx="2271395" cy="337185"/>
          </a:xfrm>
          <a:prstGeom prst="rect">
            <a:avLst/>
          </a:prstGeom>
          <a:noFill/>
        </p:spPr>
        <p:txBody>
          <a:bodyPr wrap="square" rtlCol="0" anchor="t">
            <a:spAutoFit/>
          </a:bodyPr>
          <a:p>
            <a:r>
              <a:rPr lang="ru-RU" altLang="en-US" sz="800"/>
              <a:t>http://www.plantarium.ru/dat/places/9/958/5958_af01c87d.jpg</a:t>
            </a:r>
            <a:endParaRPr lang="ru-RU" altLang="en-US" sz="800"/>
          </a:p>
        </p:txBody>
      </p:sp>
      <p:pic>
        <p:nvPicPr>
          <p:cNvPr id="6" name="Изображение 5"/>
          <p:cNvPicPr>
            <a:picLocks noChangeAspect="1"/>
          </p:cNvPicPr>
          <p:nvPr/>
        </p:nvPicPr>
        <p:blipFill>
          <a:blip r:embed="rId2"/>
          <a:stretch>
            <a:fillRect/>
          </a:stretch>
        </p:blipFill>
        <p:spPr>
          <a:xfrm>
            <a:off x="101600" y="919480"/>
            <a:ext cx="3695065" cy="4932045"/>
          </a:xfrm>
          <a:prstGeom prst="rect">
            <a:avLst/>
          </a:prstGeom>
        </p:spPr>
      </p:pic>
      <p:sp>
        <p:nvSpPr>
          <p:cNvPr id="7" name="Текстовое поле 6"/>
          <p:cNvSpPr txBox="1"/>
          <p:nvPr/>
        </p:nvSpPr>
        <p:spPr>
          <a:xfrm>
            <a:off x="392430" y="5985510"/>
            <a:ext cx="3404235" cy="368300"/>
          </a:xfrm>
          <a:prstGeom prst="rect">
            <a:avLst/>
          </a:prstGeom>
          <a:noFill/>
        </p:spPr>
        <p:txBody>
          <a:bodyPr wrap="square" rtlCol="0">
            <a:spAutoFit/>
          </a:bodyPr>
          <a:p>
            <a:r>
              <a:rPr lang="ru-RU" altLang="en-US"/>
              <a:t>Фитогенное поле ели</a:t>
            </a:r>
            <a:endParaRPr lang="ru-RU" altLang="en-US"/>
          </a:p>
        </p:txBody>
      </p:sp>
      <p:sp>
        <p:nvSpPr>
          <p:cNvPr id="3" name="Текстовое поле 2"/>
          <p:cNvSpPr txBox="1"/>
          <p:nvPr/>
        </p:nvSpPr>
        <p:spPr>
          <a:xfrm>
            <a:off x="4085590" y="970915"/>
            <a:ext cx="4662805" cy="1198880"/>
          </a:xfrm>
          <a:prstGeom prst="rect">
            <a:avLst/>
          </a:prstGeom>
          <a:noFill/>
        </p:spPr>
        <p:txBody>
          <a:bodyPr wrap="square" rtlCol="0">
            <a:spAutoFit/>
          </a:bodyPr>
          <a:p>
            <a:r>
              <a:rPr lang="ru-RU" altLang="en-US"/>
              <a:t>Среда, создаваемая некоторыми организмами (биогенная среда), становится неблагоприятной для других членов сообщества.</a:t>
            </a:r>
            <a:endParaRPr lang="ru-RU"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Заголовок 4"/>
          <p:cNvSpPr>
            <a:spLocks noGrp="1"/>
          </p:cNvSpPr>
          <p:nvPr>
            <p:ph type="title"/>
          </p:nvPr>
        </p:nvSpPr>
        <p:spPr>
          <a:xfrm>
            <a:off x="685800" y="50800"/>
            <a:ext cx="7772400" cy="762000"/>
          </a:xfrm>
        </p:spPr>
        <p:txBody>
          <a:bodyPr/>
          <a:p>
            <a:r>
              <a:rPr lang="ru-RU" altLang="en-US"/>
              <a:t>Затопление леса бобрами</a:t>
            </a:r>
            <a:endParaRPr lang="ru-RU" altLang="en-US"/>
          </a:p>
        </p:txBody>
      </p:sp>
      <p:pic>
        <p:nvPicPr>
          <p:cNvPr id="4" name="Замещающее содержимое 3"/>
          <p:cNvPicPr>
            <a:picLocks noChangeAspect="1"/>
          </p:cNvPicPr>
          <p:nvPr>
            <p:ph idx="1"/>
          </p:nvPr>
        </p:nvPicPr>
        <p:blipFill>
          <a:blip r:embed="rId1"/>
          <a:stretch>
            <a:fillRect/>
          </a:stretch>
        </p:blipFill>
        <p:spPr>
          <a:xfrm>
            <a:off x="1610360" y="1579245"/>
            <a:ext cx="6254115" cy="4181475"/>
          </a:xfrm>
          <a:prstGeom prst="rect">
            <a:avLst/>
          </a:prstGeom>
        </p:spPr>
      </p:pic>
      <p:sp>
        <p:nvSpPr>
          <p:cNvPr id="6" name="Текстовое поле 5"/>
          <p:cNvSpPr txBox="1"/>
          <p:nvPr/>
        </p:nvSpPr>
        <p:spPr>
          <a:xfrm>
            <a:off x="5324475" y="5546725"/>
            <a:ext cx="2540000" cy="213995"/>
          </a:xfrm>
          <a:prstGeom prst="rect">
            <a:avLst/>
          </a:prstGeom>
          <a:noFill/>
        </p:spPr>
        <p:txBody>
          <a:bodyPr wrap="square" rtlCol="0" anchor="t">
            <a:spAutoFit/>
          </a:bodyPr>
          <a:p>
            <a:r>
              <a:rPr lang="ru-RU" altLang="en-US" sz="800"/>
              <a:t>http://stvol.in.ua/images/priroda/bober_13.jpg</a:t>
            </a:r>
            <a:endParaRPr lang="ru-RU" altLang="en-US" sz="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Замещающее содержимое 3"/>
          <p:cNvPicPr>
            <a:picLocks noChangeAspect="1"/>
          </p:cNvPicPr>
          <p:nvPr>
            <p:ph idx="1"/>
          </p:nvPr>
        </p:nvPicPr>
        <p:blipFill>
          <a:blip r:embed="rId1"/>
          <a:stretch>
            <a:fillRect/>
          </a:stretch>
        </p:blipFill>
        <p:spPr>
          <a:xfrm>
            <a:off x="-26035" y="-16510"/>
            <a:ext cx="9185910" cy="688975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2146300"/>
            <a:ext cx="7772400" cy="1143000"/>
          </a:xfrm>
        </p:spPr>
        <p:txBody>
          <a:bodyPr/>
          <a:p>
            <a:r>
              <a:rPr lang="ru-RU" altLang="en-US"/>
              <a:t>Протокооперация и сходные отношения</a:t>
            </a:r>
            <a:endParaRPr lang="ru-RU" altLang="en-US"/>
          </a:p>
        </p:txBody>
      </p:sp>
      <p:grpSp>
        <p:nvGrpSpPr>
          <p:cNvPr id="11" name="Группа 10"/>
          <p:cNvGrpSpPr/>
          <p:nvPr/>
        </p:nvGrpSpPr>
        <p:grpSpPr>
          <a:xfrm>
            <a:off x="3593465" y="3827145"/>
            <a:ext cx="1741805" cy="1142365"/>
            <a:chOff x="2020" y="6198"/>
            <a:chExt cx="2743" cy="1799"/>
          </a:xfrm>
        </p:grpSpPr>
        <p:sp>
          <p:nvSpPr>
            <p:cNvPr id="5" name="Овал 4"/>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6" name="Овал 5"/>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B</a:t>
              </a:r>
              <a:endParaRPr lang="en-US" altLang="ru-RU"/>
            </a:p>
          </p:txBody>
        </p:sp>
        <p:sp>
          <p:nvSpPr>
            <p:cNvPr id="8" name="Круговая стрелка 7"/>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0" name="Круговая стрелка 9"/>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4" name="Текстовое поле 3"/>
          <p:cNvSpPr txBox="1"/>
          <p:nvPr/>
        </p:nvSpPr>
        <p:spPr>
          <a:xfrm>
            <a:off x="4221480" y="4974590"/>
            <a:ext cx="566420" cy="368300"/>
          </a:xfrm>
          <a:prstGeom prst="rect">
            <a:avLst/>
          </a:prstGeom>
          <a:noFill/>
        </p:spPr>
        <p:txBody>
          <a:bodyPr wrap="square" rtlCol="0">
            <a:spAutoFit/>
          </a:bodyPr>
          <a:p>
            <a:pPr algn="ctr"/>
            <a:r>
              <a:rPr lang="ru-RU" altLang="en-US"/>
              <a:t>+</a:t>
            </a:r>
            <a:endParaRPr lang="ru-RU" altLang="en-US"/>
          </a:p>
        </p:txBody>
      </p:sp>
      <p:sp>
        <p:nvSpPr>
          <p:cNvPr id="7" name="Текстовое поле 6"/>
          <p:cNvSpPr txBox="1"/>
          <p:nvPr/>
        </p:nvSpPr>
        <p:spPr>
          <a:xfrm>
            <a:off x="4204970" y="3522980"/>
            <a:ext cx="566420" cy="368300"/>
          </a:xfrm>
          <a:prstGeom prst="rect">
            <a:avLst/>
          </a:prstGeom>
          <a:noFill/>
        </p:spPr>
        <p:txBody>
          <a:bodyPr wrap="square" rtlCol="0">
            <a:spAutoFit/>
          </a:bodyPr>
          <a:p>
            <a:pPr algn="ctr"/>
            <a:r>
              <a:rPr lang="ru-RU" altLang="en-US"/>
              <a:t>+</a:t>
            </a:r>
            <a:endParaRPr lang="ru-RU"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Заголовок 4"/>
          <p:cNvSpPr>
            <a:spLocks noGrp="1"/>
          </p:cNvSpPr>
          <p:nvPr>
            <p:ph type="title"/>
          </p:nvPr>
        </p:nvSpPr>
        <p:spPr/>
        <p:txBody>
          <a:bodyPr/>
          <a:p>
            <a:r>
              <a:rPr lang="ru-RU" altLang="en-US"/>
              <a:t>Протокооперация </a:t>
            </a:r>
            <a:r>
              <a:rPr lang="en-US" altLang="en-US" i="1"/>
              <a:t>Canis</a:t>
            </a:r>
            <a:r>
              <a:rPr lang="en-US" altLang="en-US"/>
              <a:t>-</a:t>
            </a:r>
            <a:r>
              <a:rPr lang="en-US" altLang="en-US" i="1"/>
              <a:t>Homo</a:t>
            </a:r>
            <a:endParaRPr lang="en-US" altLang="en-US" i="1"/>
          </a:p>
        </p:txBody>
      </p:sp>
      <p:pic>
        <p:nvPicPr>
          <p:cNvPr id="4" name="Замещающее содержимое 3"/>
          <p:cNvPicPr>
            <a:picLocks noChangeAspect="1"/>
          </p:cNvPicPr>
          <p:nvPr>
            <p:ph idx="1"/>
          </p:nvPr>
        </p:nvPicPr>
        <p:blipFill>
          <a:blip r:embed="rId1"/>
          <a:stretch>
            <a:fillRect/>
          </a:stretch>
        </p:blipFill>
        <p:spPr>
          <a:xfrm>
            <a:off x="1181100" y="2002790"/>
            <a:ext cx="6781800" cy="4515485"/>
          </a:xfrm>
          <a:prstGeom prst="rect">
            <a:avLst/>
          </a:prstGeom>
        </p:spPr>
      </p:pic>
      <p:sp>
        <p:nvSpPr>
          <p:cNvPr id="6" name="Текстовое поле 5"/>
          <p:cNvSpPr txBox="1"/>
          <p:nvPr/>
        </p:nvSpPr>
        <p:spPr>
          <a:xfrm>
            <a:off x="1257300" y="6219190"/>
            <a:ext cx="2730500" cy="213995"/>
          </a:xfrm>
          <a:prstGeom prst="rect">
            <a:avLst/>
          </a:prstGeom>
          <a:noFill/>
        </p:spPr>
        <p:txBody>
          <a:bodyPr wrap="square" rtlCol="0" anchor="t">
            <a:spAutoFit/>
          </a:bodyPr>
          <a:p>
            <a:r>
              <a:rPr lang="ru-RU" altLang="en-US" sz="800"/>
              <a:t>http://mydog.su/sites/default/files/photos/photo82.jpg</a:t>
            </a:r>
            <a:endParaRPr lang="ru-RU" altLang="en-US" sz="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Заголовок 4"/>
          <p:cNvSpPr>
            <a:spLocks noGrp="1"/>
          </p:cNvSpPr>
          <p:nvPr>
            <p:ph type="title"/>
          </p:nvPr>
        </p:nvSpPr>
        <p:spPr/>
        <p:txBody>
          <a:bodyPr/>
          <a:p>
            <a:r>
              <a:rPr lang="ru-RU" altLang="ru-RU"/>
              <a:t>Но...</a:t>
            </a:r>
            <a:endParaRPr lang="ru-RU" altLang="ru-RU"/>
          </a:p>
        </p:txBody>
      </p:sp>
      <p:pic>
        <p:nvPicPr>
          <p:cNvPr id="4" name="Замещающее содержимое 3"/>
          <p:cNvPicPr>
            <a:picLocks noChangeAspect="1"/>
          </p:cNvPicPr>
          <p:nvPr>
            <p:ph idx="1"/>
          </p:nvPr>
        </p:nvPicPr>
        <p:blipFill>
          <a:blip r:embed="rId1"/>
          <a:stretch>
            <a:fillRect/>
          </a:stretch>
        </p:blipFill>
        <p:spPr>
          <a:xfrm>
            <a:off x="1233805" y="1917065"/>
            <a:ext cx="6677025" cy="4660265"/>
          </a:xfrm>
          <a:prstGeom prst="rect">
            <a:avLst/>
          </a:prstGeom>
        </p:spPr>
      </p:pic>
      <p:sp>
        <p:nvSpPr>
          <p:cNvPr id="6" name="Текстовое поле 5"/>
          <p:cNvSpPr txBox="1"/>
          <p:nvPr/>
        </p:nvSpPr>
        <p:spPr>
          <a:xfrm>
            <a:off x="1233805" y="6116955"/>
            <a:ext cx="2540000" cy="460375"/>
          </a:xfrm>
          <a:prstGeom prst="rect">
            <a:avLst/>
          </a:prstGeom>
          <a:noFill/>
        </p:spPr>
        <p:txBody>
          <a:bodyPr wrap="square" rtlCol="0" anchor="t">
            <a:spAutoFit/>
          </a:bodyPr>
          <a:p>
            <a:r>
              <a:rPr lang="ru-RU" altLang="en-US" sz="800">
                <a:solidFill>
                  <a:schemeClr val="bg2"/>
                </a:solidFill>
              </a:rPr>
              <a:t>https://animalogic.ca/wp-content/uploads/2015/10/aboriginals-and-dingoes.jpg</a:t>
            </a:r>
            <a:endParaRPr lang="ru-RU" altLang="en-US" sz="800">
              <a:solidFill>
                <a:schemeClr val="bg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334010"/>
            <a:ext cx="7772400" cy="1280160"/>
          </a:xfrm>
        </p:spPr>
        <p:txBody>
          <a:bodyPr/>
          <a:p>
            <a:r>
              <a:rPr lang="ru-RU" altLang="en-US" sz="3200"/>
              <a:t>Если «репликаторы» эгоистичны, то почему проявляется кооперация?</a:t>
            </a:r>
            <a:endParaRPr lang="ru-RU" altLang="en-US" sz="3200"/>
          </a:p>
        </p:txBody>
      </p:sp>
      <p:sp>
        <p:nvSpPr>
          <p:cNvPr id="5" name="Текстовое поле 4"/>
          <p:cNvSpPr txBox="1"/>
          <p:nvPr/>
        </p:nvSpPr>
        <p:spPr>
          <a:xfrm>
            <a:off x="656590" y="2061845"/>
            <a:ext cx="7947660" cy="1383665"/>
          </a:xfrm>
          <a:prstGeom prst="rect">
            <a:avLst/>
          </a:prstGeom>
          <a:noFill/>
        </p:spPr>
        <p:txBody>
          <a:bodyPr wrap="square" rtlCol="0">
            <a:spAutoFit/>
          </a:bodyPr>
          <a:p>
            <a:r>
              <a:rPr lang="ru-RU" altLang="en-US" sz="2800"/>
              <a:t>В основе отбора, ведущего к образованию коопераций между организмами, лежит взаимное использование </a:t>
            </a:r>
            <a:endParaRPr lang="ru-RU" alt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Заголовок 4"/>
          <p:cNvSpPr>
            <a:spLocks noGrp="1"/>
          </p:cNvSpPr>
          <p:nvPr>
            <p:ph type="title"/>
          </p:nvPr>
        </p:nvSpPr>
        <p:spPr>
          <a:xfrm>
            <a:off x="267335" y="206375"/>
            <a:ext cx="8609965" cy="1143000"/>
          </a:xfrm>
        </p:spPr>
        <p:txBody>
          <a:bodyPr/>
          <a:p>
            <a:r>
              <a:rPr lang="en-US" altLang="ru-RU"/>
              <a:t>“</a:t>
            </a:r>
            <a:r>
              <a:rPr lang="ru-RU" altLang="en-US"/>
              <a:t>Домашние животные</a:t>
            </a:r>
            <a:r>
              <a:rPr lang="en-US" altLang="ru-RU"/>
              <a:t>”</a:t>
            </a:r>
            <a:r>
              <a:rPr lang="ru-RU" altLang="en-US"/>
              <a:t> у муравьев</a:t>
            </a:r>
            <a:endParaRPr lang="ru-RU" altLang="en-US"/>
          </a:p>
        </p:txBody>
      </p:sp>
      <p:pic>
        <p:nvPicPr>
          <p:cNvPr id="4" name="Замещающее содержимое 3"/>
          <p:cNvPicPr>
            <a:picLocks noChangeAspect="1"/>
          </p:cNvPicPr>
          <p:nvPr>
            <p:ph idx="1"/>
          </p:nvPr>
        </p:nvPicPr>
        <p:blipFill>
          <a:blip r:embed="rId1"/>
          <a:stretch>
            <a:fillRect/>
          </a:stretch>
        </p:blipFill>
        <p:spPr>
          <a:xfrm>
            <a:off x="972820" y="1752600"/>
            <a:ext cx="7277100" cy="5059680"/>
          </a:xfrm>
          <a:prstGeom prst="rect">
            <a:avLst/>
          </a:prstGeom>
        </p:spPr>
      </p:pic>
      <p:sp>
        <p:nvSpPr>
          <p:cNvPr id="6" name="Текстовое поле 5"/>
          <p:cNvSpPr txBox="1"/>
          <p:nvPr/>
        </p:nvSpPr>
        <p:spPr>
          <a:xfrm>
            <a:off x="5803900" y="6228715"/>
            <a:ext cx="2540000" cy="583565"/>
          </a:xfrm>
          <a:prstGeom prst="rect">
            <a:avLst/>
          </a:prstGeom>
          <a:noFill/>
        </p:spPr>
        <p:txBody>
          <a:bodyPr wrap="square" rtlCol="0" anchor="t">
            <a:spAutoFit/>
          </a:bodyPr>
          <a:p>
            <a:r>
              <a:rPr lang="ru-RU" altLang="en-US" sz="800"/>
              <a:t>https://www.thoughtco.com/thmb/fYWh3ywsT_F22QCOvgDmeGOXvNo=/768x0/filters:no_upscale():max_bytes(150000):strip_icc()/ant-aphids-5910c85d5f9b586470279349.jpg</a:t>
            </a:r>
            <a:endParaRPr lang="ru-RU" altLang="en-US" sz="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Заголовок 4"/>
          <p:cNvSpPr>
            <a:spLocks noGrp="1"/>
          </p:cNvSpPr>
          <p:nvPr>
            <p:ph type="title"/>
          </p:nvPr>
        </p:nvSpPr>
        <p:spPr/>
        <p:txBody>
          <a:bodyPr/>
          <a:p>
            <a:r>
              <a:rPr lang="ru-RU" altLang="en-US" sz="3600"/>
              <a:t>Взаимное использование опыляемого растения и опылителя</a:t>
            </a:r>
            <a:r>
              <a:rPr lang="ru-RU" altLang="en-US"/>
              <a:t> </a:t>
            </a:r>
            <a:endParaRPr lang="ru-RU" altLang="en-US"/>
          </a:p>
        </p:txBody>
      </p:sp>
      <p:pic>
        <p:nvPicPr>
          <p:cNvPr id="4" name="Замещающее содержимое 3"/>
          <p:cNvPicPr>
            <a:picLocks noChangeAspect="1"/>
          </p:cNvPicPr>
          <p:nvPr>
            <p:ph idx="1"/>
          </p:nvPr>
        </p:nvPicPr>
        <p:blipFill>
          <a:blip r:embed="rId1"/>
          <a:stretch>
            <a:fillRect/>
          </a:stretch>
        </p:blipFill>
        <p:spPr>
          <a:xfrm>
            <a:off x="1115060" y="2005965"/>
            <a:ext cx="6913880" cy="4609465"/>
          </a:xfrm>
          <a:prstGeom prst="rect">
            <a:avLst/>
          </a:prstGeom>
        </p:spPr>
      </p:pic>
      <p:sp>
        <p:nvSpPr>
          <p:cNvPr id="6" name="Текстовое поле 5"/>
          <p:cNvSpPr txBox="1"/>
          <p:nvPr/>
        </p:nvSpPr>
        <p:spPr>
          <a:xfrm>
            <a:off x="1115060" y="2005965"/>
            <a:ext cx="2540000" cy="337185"/>
          </a:xfrm>
          <a:prstGeom prst="rect">
            <a:avLst/>
          </a:prstGeom>
          <a:noFill/>
        </p:spPr>
        <p:txBody>
          <a:bodyPr wrap="square" rtlCol="0" anchor="t">
            <a:spAutoFit/>
          </a:bodyPr>
          <a:p>
            <a:r>
              <a:rPr lang="ru-RU" altLang="en-US" sz="800"/>
              <a:t>https://www.utoronto.ca/sites/default/files/media/2017-10-18-bees-resized.jpg</a:t>
            </a:r>
            <a:endParaRPr lang="ru-RU" altLang="en-US" sz="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t>Проблемы, связанные с такой классификацией </a:t>
            </a:r>
            <a:endParaRPr lang="ru-RU" altLang="en-US"/>
          </a:p>
        </p:txBody>
      </p:sp>
      <p:sp>
        <p:nvSpPr>
          <p:cNvPr id="4" name="Замещающее содержимое 3"/>
          <p:cNvSpPr>
            <a:spLocks noGrp="1"/>
          </p:cNvSpPr>
          <p:nvPr>
            <p:ph sz="half" idx="2"/>
          </p:nvPr>
        </p:nvSpPr>
        <p:spPr>
          <a:xfrm>
            <a:off x="567055" y="2023745"/>
            <a:ext cx="8284845" cy="4634865"/>
          </a:xfrm>
        </p:spPr>
        <p:txBody>
          <a:bodyPr/>
          <a:p>
            <a:pPr algn="l"/>
            <a:r>
              <a:rPr lang="ru-RU" altLang="en-US">
                <a:latin typeface="+mj-lt"/>
                <a:sym typeface="+mn-ea"/>
              </a:rPr>
              <a:t>Каков биологический смысл результата? Что такое </a:t>
            </a:r>
            <a:r>
              <a:rPr lang="en-US" altLang="en-US">
                <a:latin typeface="+mj-lt"/>
                <a:sym typeface="+mn-ea"/>
              </a:rPr>
              <a:t>+,   -   </a:t>
            </a:r>
            <a:r>
              <a:rPr lang="ru-RU" altLang="en-US">
                <a:latin typeface="+mj-lt"/>
                <a:sym typeface="+mn-ea"/>
              </a:rPr>
              <a:t>и   </a:t>
            </a:r>
            <a:r>
              <a:rPr lang="en-US" altLang="ru-RU">
                <a:latin typeface="+mj-lt"/>
                <a:sym typeface="+mn-ea"/>
              </a:rPr>
              <a:t>0?</a:t>
            </a:r>
            <a:endParaRPr lang="en-US" altLang="ru-RU">
              <a:latin typeface="+mj-lt"/>
            </a:endParaRPr>
          </a:p>
          <a:p>
            <a:r>
              <a:rPr lang="ru-RU" altLang="en-US">
                <a:latin typeface="+mj-lt"/>
              </a:rPr>
              <a:t>Между какими объектами (первичными элементами) описываются отношения? Что является системой?</a:t>
            </a:r>
            <a:endParaRPr lang="ru-RU" altLang="en-US">
              <a:latin typeface="+mj-lt"/>
            </a:endParaRPr>
          </a:p>
          <a:p>
            <a:r>
              <a:rPr lang="ru-RU" altLang="en-US">
                <a:latin typeface="+mj-lt"/>
              </a:rPr>
              <a:t>Несколько принципиально разных типов отношений имеют одинаковый результат (например, +/+ или +/-). Можно ли развести эти типы в разные группы?</a:t>
            </a:r>
            <a:endParaRPr lang="ru-RU" altLang="en-US">
              <a:latin typeface="+mj-lt"/>
            </a:endParaRPr>
          </a:p>
          <a:p>
            <a:endParaRPr lang="ru-RU" altLang="en-US">
              <a:latin typeface="+mj-lt"/>
            </a:endParaRPr>
          </a:p>
          <a:p>
            <a:endParaRPr lang="ru-RU" altLang="en-US">
              <a:latin typeface="+mj-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2146300"/>
            <a:ext cx="7772400" cy="1143000"/>
          </a:xfrm>
        </p:spPr>
        <p:txBody>
          <a:bodyPr/>
          <a:p>
            <a:r>
              <a:rPr lang="ru-RU" altLang="en-US"/>
              <a:t>Взаимоотношения </a:t>
            </a:r>
            <a:br>
              <a:rPr lang="ru-RU" altLang="en-US"/>
            </a:br>
            <a:r>
              <a:rPr lang="ru-RU" altLang="en-US"/>
              <a:t>организмов-потребителей и организмов-ресурсов</a:t>
            </a:r>
            <a:endParaRPr lang="ru-RU" altLang="en-US"/>
          </a:p>
        </p:txBody>
      </p:sp>
      <p:grpSp>
        <p:nvGrpSpPr>
          <p:cNvPr id="3" name="Группа 2"/>
          <p:cNvGrpSpPr/>
          <p:nvPr/>
        </p:nvGrpSpPr>
        <p:grpSpPr>
          <a:xfrm>
            <a:off x="3557270" y="3953510"/>
            <a:ext cx="1741170" cy="1819910"/>
            <a:chOff x="5602" y="6226"/>
            <a:chExt cx="2742" cy="2866"/>
          </a:xfrm>
        </p:grpSpPr>
        <p:grpSp>
          <p:nvGrpSpPr>
            <p:cNvPr id="11" name="Группа 10"/>
            <p:cNvGrpSpPr/>
            <p:nvPr/>
          </p:nvGrpSpPr>
          <p:grpSpPr>
            <a:xfrm>
              <a:off x="5602" y="6691"/>
              <a:ext cx="2743" cy="1799"/>
              <a:chOff x="2020" y="6198"/>
              <a:chExt cx="2743" cy="1799"/>
            </a:xfrm>
          </p:grpSpPr>
          <p:sp>
            <p:nvSpPr>
              <p:cNvPr id="5" name="Овал 4"/>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6" name="Овал 5"/>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B</a:t>
                </a:r>
                <a:endParaRPr lang="en-US" altLang="ru-RU"/>
              </a:p>
            </p:txBody>
          </p:sp>
          <p:sp>
            <p:nvSpPr>
              <p:cNvPr id="8" name="Круговая стрелка 7"/>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0" name="Круговая стрелка 9"/>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4" name="Текстовое поле 3"/>
            <p:cNvSpPr txBox="1"/>
            <p:nvPr/>
          </p:nvSpPr>
          <p:spPr>
            <a:xfrm>
              <a:off x="6648" y="8512"/>
              <a:ext cx="892" cy="580"/>
            </a:xfrm>
            <a:prstGeom prst="rect">
              <a:avLst/>
            </a:prstGeom>
            <a:noFill/>
          </p:spPr>
          <p:txBody>
            <a:bodyPr wrap="square" rtlCol="0">
              <a:spAutoFit/>
            </a:bodyPr>
            <a:p>
              <a:pPr algn="ctr"/>
              <a:r>
                <a:rPr lang="ru-RU" altLang="en-US"/>
                <a:t>-</a:t>
              </a:r>
              <a:endParaRPr lang="ru-RU" altLang="en-US"/>
            </a:p>
          </p:txBody>
        </p:sp>
        <p:sp>
          <p:nvSpPr>
            <p:cNvPr id="7" name="Текстовое поле 6"/>
            <p:cNvSpPr txBox="1"/>
            <p:nvPr/>
          </p:nvSpPr>
          <p:spPr>
            <a:xfrm>
              <a:off x="6622" y="6226"/>
              <a:ext cx="892" cy="580"/>
            </a:xfrm>
            <a:prstGeom prst="rect">
              <a:avLst/>
            </a:prstGeom>
            <a:noFill/>
          </p:spPr>
          <p:txBody>
            <a:bodyPr wrap="square" rtlCol="0">
              <a:spAutoFit/>
            </a:bodyPr>
            <a:p>
              <a:pPr algn="ctr"/>
              <a:r>
                <a:rPr lang="ru-RU" altLang="en-US"/>
                <a:t>+</a:t>
              </a:r>
              <a:endParaRPr lang="ru-RU" altLang="en-US"/>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t>Много разных типов  взаимоотношений</a:t>
            </a:r>
            <a:endParaRPr lang="ru-RU" altLang="en-US"/>
          </a:p>
        </p:txBody>
      </p:sp>
      <p:sp>
        <p:nvSpPr>
          <p:cNvPr id="3" name="Замещающее содержимое 2"/>
          <p:cNvSpPr>
            <a:spLocks noGrp="1"/>
          </p:cNvSpPr>
          <p:nvPr>
            <p:ph idx="1"/>
          </p:nvPr>
        </p:nvSpPr>
        <p:spPr>
          <a:xfrm>
            <a:off x="685800" y="1981200"/>
            <a:ext cx="7772400" cy="2503170"/>
          </a:xfrm>
        </p:spPr>
        <p:txBody>
          <a:bodyPr/>
          <a:p>
            <a:r>
              <a:rPr lang="ru-RU" altLang="en-US">
                <a:sym typeface="+mn-ea"/>
              </a:rPr>
              <a:t>Хищник - Жертва</a:t>
            </a:r>
            <a:endParaRPr lang="ru-RU" altLang="en-US">
              <a:sym typeface="+mn-ea"/>
            </a:endParaRPr>
          </a:p>
          <a:p>
            <a:r>
              <a:rPr lang="ru-RU" altLang="en-US"/>
              <a:t>Растительноядное животное - Растение</a:t>
            </a:r>
            <a:endParaRPr lang="ru-RU" altLang="en-US"/>
          </a:p>
          <a:p>
            <a:r>
              <a:rPr lang="ru-RU" altLang="en-US"/>
              <a:t>Добытчик - Клептопаразит</a:t>
            </a:r>
            <a:endParaRPr lang="ru-RU" altLang="en-US"/>
          </a:p>
          <a:p>
            <a:r>
              <a:rPr lang="ru-RU" altLang="en-US"/>
              <a:t>Гнездовой паразит - Хозяин</a:t>
            </a:r>
            <a:endParaRPr lang="ru-RU" altLang="en-US"/>
          </a:p>
          <a:p>
            <a:endParaRPr lang="ru-RU" altLang="en-US"/>
          </a:p>
          <a:p>
            <a:endParaRPr lang="ru-RU" altLang="en-US"/>
          </a:p>
          <a:p>
            <a:r>
              <a:rPr lang="ru-RU" altLang="en-US"/>
              <a:t>Соотношение + и - может быть разным.</a:t>
            </a:r>
            <a:endParaRPr lang="ru-RU"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177800"/>
            <a:ext cx="7772400" cy="1143000"/>
          </a:xfrm>
        </p:spPr>
        <p:txBody>
          <a:bodyPr/>
          <a:p>
            <a:r>
              <a:rPr lang="ru-RU" altLang="ru-RU"/>
              <a:t>Добытчики и клептопаразиты</a:t>
            </a:r>
            <a:endParaRPr lang="ru-RU" altLang="ru-RU"/>
          </a:p>
        </p:txBody>
      </p:sp>
      <p:pic>
        <p:nvPicPr>
          <p:cNvPr id="4" name="Замещающее содержимое 3"/>
          <p:cNvPicPr>
            <a:picLocks noChangeAspect="1"/>
          </p:cNvPicPr>
          <p:nvPr>
            <p:ph sz="half" idx="1"/>
          </p:nvPr>
        </p:nvPicPr>
        <p:blipFill>
          <a:blip r:embed="rId1"/>
          <a:stretch>
            <a:fillRect/>
          </a:stretch>
        </p:blipFill>
        <p:spPr>
          <a:xfrm>
            <a:off x="3519805" y="1470025"/>
            <a:ext cx="5471795" cy="5262880"/>
          </a:xfrm>
          <a:prstGeom prst="rect">
            <a:avLst/>
          </a:prstGeom>
        </p:spPr>
      </p:pic>
      <p:grpSp>
        <p:nvGrpSpPr>
          <p:cNvPr id="3" name="Группа 2"/>
          <p:cNvGrpSpPr/>
          <p:nvPr/>
        </p:nvGrpSpPr>
        <p:grpSpPr>
          <a:xfrm>
            <a:off x="676910" y="2718435"/>
            <a:ext cx="1741805" cy="2292985"/>
            <a:chOff x="5602" y="5481"/>
            <a:chExt cx="2743" cy="3611"/>
          </a:xfrm>
        </p:grpSpPr>
        <p:grpSp>
          <p:nvGrpSpPr>
            <p:cNvPr id="11" name="Группа 10"/>
            <p:cNvGrpSpPr/>
            <p:nvPr/>
          </p:nvGrpSpPr>
          <p:grpSpPr>
            <a:xfrm>
              <a:off x="5602" y="6691"/>
              <a:ext cx="2743" cy="1799"/>
              <a:chOff x="2020" y="6198"/>
              <a:chExt cx="2743" cy="1799"/>
            </a:xfrm>
          </p:grpSpPr>
          <p:sp>
            <p:nvSpPr>
              <p:cNvPr id="5" name="Овал 4"/>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6" name="Овал 5"/>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B</a:t>
                </a:r>
                <a:endParaRPr lang="en-US" altLang="ru-RU"/>
              </a:p>
            </p:txBody>
          </p:sp>
          <p:sp>
            <p:nvSpPr>
              <p:cNvPr id="8" name="Круговая стрелка 7"/>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0" name="Круговая стрелка 9"/>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7" name="Текстовое поле 6"/>
            <p:cNvSpPr txBox="1"/>
            <p:nvPr/>
          </p:nvSpPr>
          <p:spPr>
            <a:xfrm>
              <a:off x="6648" y="8512"/>
              <a:ext cx="892" cy="580"/>
            </a:xfrm>
            <a:prstGeom prst="rect">
              <a:avLst/>
            </a:prstGeom>
            <a:noFill/>
          </p:spPr>
          <p:txBody>
            <a:bodyPr wrap="square" rtlCol="0">
              <a:spAutoFit/>
            </a:bodyPr>
            <a:p>
              <a:pPr algn="ctr"/>
              <a:r>
                <a:rPr lang="ru-RU" altLang="en-US"/>
                <a:t>-</a:t>
              </a:r>
              <a:endParaRPr lang="ru-RU" altLang="en-US"/>
            </a:p>
          </p:txBody>
        </p:sp>
        <p:sp>
          <p:nvSpPr>
            <p:cNvPr id="9" name="Текстовое поле 8"/>
            <p:cNvSpPr txBox="1"/>
            <p:nvPr/>
          </p:nvSpPr>
          <p:spPr>
            <a:xfrm>
              <a:off x="6550" y="5481"/>
              <a:ext cx="892" cy="1598"/>
            </a:xfrm>
            <a:prstGeom prst="rect">
              <a:avLst/>
            </a:prstGeom>
            <a:noFill/>
          </p:spPr>
          <p:txBody>
            <a:bodyPr wrap="square" rtlCol="0">
              <a:spAutoFit/>
            </a:bodyPr>
            <a:p>
              <a:pPr algn="ctr"/>
              <a:r>
                <a:rPr lang="ru-RU" altLang="en-US" sz="6000"/>
                <a:t>+</a:t>
              </a:r>
              <a:endParaRPr lang="ru-RU" altLang="en-US" sz="6000"/>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6435" y="152400"/>
            <a:ext cx="7772400" cy="1143000"/>
          </a:xfrm>
        </p:spPr>
        <p:txBody>
          <a:bodyPr/>
          <a:p>
            <a:r>
              <a:rPr lang="ru-RU" altLang="ru-RU">
                <a:sym typeface="+mn-ea"/>
              </a:rPr>
              <a:t>Добытчики и клептопаразиты</a:t>
            </a:r>
            <a:endParaRPr lang="ru-RU" altLang="en-US"/>
          </a:p>
        </p:txBody>
      </p:sp>
      <p:pic>
        <p:nvPicPr>
          <p:cNvPr id="5" name="Замещающее содержимое 4"/>
          <p:cNvPicPr>
            <a:picLocks noChangeAspect="1"/>
          </p:cNvPicPr>
          <p:nvPr>
            <p:ph sz="half" idx="2"/>
          </p:nvPr>
        </p:nvPicPr>
        <p:blipFill>
          <a:blip r:embed="rId1"/>
          <a:stretch>
            <a:fillRect/>
          </a:stretch>
        </p:blipFill>
        <p:spPr>
          <a:xfrm>
            <a:off x="2263140" y="2218690"/>
            <a:ext cx="6807835" cy="4538980"/>
          </a:xfrm>
          <a:prstGeom prst="rect">
            <a:avLst/>
          </a:prstGeom>
        </p:spPr>
      </p:pic>
      <p:sp>
        <p:nvSpPr>
          <p:cNvPr id="6" name="Текстовое поле 5"/>
          <p:cNvSpPr txBox="1"/>
          <p:nvPr/>
        </p:nvSpPr>
        <p:spPr>
          <a:xfrm>
            <a:off x="5098415" y="1434465"/>
            <a:ext cx="3898900" cy="645160"/>
          </a:xfrm>
          <a:prstGeom prst="rect">
            <a:avLst/>
          </a:prstGeom>
          <a:noFill/>
        </p:spPr>
        <p:txBody>
          <a:bodyPr wrap="square" rtlCol="0" anchor="t">
            <a:spAutoFit/>
          </a:bodyPr>
          <a:p>
            <a:r>
              <a:rPr lang="ru-RU" altLang="en-US"/>
              <a:t>Пауки Gamasomorpha maschwitzi  Муравьи Leptogenys distinguenda </a:t>
            </a:r>
            <a:endParaRPr lang="ru-RU" altLang="en-US"/>
          </a:p>
        </p:txBody>
      </p:sp>
      <p:grpSp>
        <p:nvGrpSpPr>
          <p:cNvPr id="3" name="Группа 2"/>
          <p:cNvGrpSpPr/>
          <p:nvPr/>
        </p:nvGrpSpPr>
        <p:grpSpPr>
          <a:xfrm>
            <a:off x="379730" y="1584960"/>
            <a:ext cx="1741805" cy="2292985"/>
            <a:chOff x="5602" y="5481"/>
            <a:chExt cx="2743" cy="3611"/>
          </a:xfrm>
        </p:grpSpPr>
        <p:grpSp>
          <p:nvGrpSpPr>
            <p:cNvPr id="11" name="Группа 10"/>
            <p:cNvGrpSpPr/>
            <p:nvPr/>
          </p:nvGrpSpPr>
          <p:grpSpPr>
            <a:xfrm>
              <a:off x="5602" y="6691"/>
              <a:ext cx="2743" cy="1799"/>
              <a:chOff x="2020" y="6198"/>
              <a:chExt cx="2743" cy="1799"/>
            </a:xfrm>
          </p:grpSpPr>
          <p:sp>
            <p:nvSpPr>
              <p:cNvPr id="4" name="Овал 3"/>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7" name="Овал 6"/>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B</a:t>
                </a:r>
                <a:endParaRPr lang="en-US" altLang="ru-RU"/>
              </a:p>
            </p:txBody>
          </p:sp>
          <p:sp>
            <p:nvSpPr>
              <p:cNvPr id="8" name="Круговая стрелка 7"/>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0" name="Круговая стрелка 9"/>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9" name="Текстовое поле 8"/>
            <p:cNvSpPr txBox="1"/>
            <p:nvPr/>
          </p:nvSpPr>
          <p:spPr>
            <a:xfrm>
              <a:off x="6648" y="8512"/>
              <a:ext cx="892" cy="580"/>
            </a:xfrm>
            <a:prstGeom prst="rect">
              <a:avLst/>
            </a:prstGeom>
            <a:noFill/>
          </p:spPr>
          <p:txBody>
            <a:bodyPr wrap="square" rtlCol="0">
              <a:spAutoFit/>
            </a:bodyPr>
            <a:p>
              <a:pPr algn="ctr"/>
              <a:r>
                <a:rPr lang="ru-RU" altLang="en-US"/>
                <a:t>-</a:t>
              </a:r>
              <a:endParaRPr lang="ru-RU" altLang="en-US"/>
            </a:p>
          </p:txBody>
        </p:sp>
        <p:sp>
          <p:nvSpPr>
            <p:cNvPr id="12" name="Текстовое поле 11"/>
            <p:cNvSpPr txBox="1"/>
            <p:nvPr/>
          </p:nvSpPr>
          <p:spPr>
            <a:xfrm>
              <a:off x="6550" y="5481"/>
              <a:ext cx="892" cy="1598"/>
            </a:xfrm>
            <a:prstGeom prst="rect">
              <a:avLst/>
            </a:prstGeom>
            <a:noFill/>
          </p:spPr>
          <p:txBody>
            <a:bodyPr wrap="square" rtlCol="0">
              <a:spAutoFit/>
            </a:bodyPr>
            <a:p>
              <a:pPr algn="ctr"/>
              <a:r>
                <a:rPr lang="ru-RU" altLang="en-US" sz="6000"/>
                <a:t>+</a:t>
              </a:r>
              <a:endParaRPr lang="ru-RU" altLang="en-US" sz="6000"/>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Заголовок 5"/>
          <p:cNvSpPr>
            <a:spLocks noGrp="1"/>
          </p:cNvSpPr>
          <p:nvPr>
            <p:ph type="title"/>
          </p:nvPr>
        </p:nvSpPr>
        <p:spPr>
          <a:xfrm>
            <a:off x="685800" y="609600"/>
            <a:ext cx="7772400" cy="723900"/>
          </a:xfrm>
        </p:spPr>
        <p:txBody>
          <a:bodyPr/>
          <a:p>
            <a:r>
              <a:rPr lang="ru-RU" altLang="ru-RU">
                <a:sym typeface="+mn-ea"/>
              </a:rPr>
              <a:t>Добытчики и клептопаразиты</a:t>
            </a:r>
            <a:br>
              <a:rPr lang="ru-RU" altLang="en-US"/>
            </a:br>
            <a:endParaRPr lang="ru-RU" altLang="en-US"/>
          </a:p>
        </p:txBody>
      </p:sp>
      <p:pic>
        <p:nvPicPr>
          <p:cNvPr id="5" name="Замещающее содержимое 4"/>
          <p:cNvPicPr>
            <a:picLocks noChangeAspect="1"/>
          </p:cNvPicPr>
          <p:nvPr>
            <p:ph idx="1"/>
          </p:nvPr>
        </p:nvPicPr>
        <p:blipFill>
          <a:blip r:embed="rId1"/>
          <a:stretch>
            <a:fillRect/>
          </a:stretch>
        </p:blipFill>
        <p:spPr>
          <a:xfrm>
            <a:off x="1988820" y="1177925"/>
            <a:ext cx="7103745" cy="3996055"/>
          </a:xfrm>
          <a:prstGeom prst="rect">
            <a:avLst/>
          </a:prstGeom>
        </p:spPr>
      </p:pic>
      <p:sp>
        <p:nvSpPr>
          <p:cNvPr id="7" name="Текстовое поле 6"/>
          <p:cNvSpPr txBox="1"/>
          <p:nvPr/>
        </p:nvSpPr>
        <p:spPr>
          <a:xfrm>
            <a:off x="1988820" y="4959985"/>
            <a:ext cx="2742565" cy="213995"/>
          </a:xfrm>
          <a:prstGeom prst="rect">
            <a:avLst/>
          </a:prstGeom>
          <a:noFill/>
        </p:spPr>
        <p:txBody>
          <a:bodyPr wrap="square" rtlCol="0" anchor="t">
            <a:spAutoFit/>
          </a:bodyPr>
          <a:p>
            <a:r>
              <a:rPr lang="ru-RU" altLang="en-US" sz="800"/>
              <a:t>https://i.ytimg.com/vi/sHOGn_RCdgI/maxresdefault.jpg</a:t>
            </a:r>
            <a:endParaRPr lang="ru-RU" altLang="en-US" sz="800"/>
          </a:p>
        </p:txBody>
      </p:sp>
      <p:grpSp>
        <p:nvGrpSpPr>
          <p:cNvPr id="3" name="Группа 2"/>
          <p:cNvGrpSpPr/>
          <p:nvPr/>
        </p:nvGrpSpPr>
        <p:grpSpPr>
          <a:xfrm>
            <a:off x="100965" y="1885315"/>
            <a:ext cx="1741805" cy="2446655"/>
            <a:chOff x="5602" y="5675"/>
            <a:chExt cx="2743" cy="3853"/>
          </a:xfrm>
        </p:grpSpPr>
        <p:grpSp>
          <p:nvGrpSpPr>
            <p:cNvPr id="11" name="Группа 10"/>
            <p:cNvGrpSpPr/>
            <p:nvPr/>
          </p:nvGrpSpPr>
          <p:grpSpPr>
            <a:xfrm>
              <a:off x="5602" y="6691"/>
              <a:ext cx="2743" cy="1799"/>
              <a:chOff x="2020" y="6198"/>
              <a:chExt cx="2743" cy="1799"/>
            </a:xfrm>
          </p:grpSpPr>
          <p:sp>
            <p:nvSpPr>
              <p:cNvPr id="4" name="Овал 3"/>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2" name="Овал 1"/>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B</a:t>
                </a:r>
                <a:endParaRPr lang="en-US" altLang="ru-RU"/>
              </a:p>
            </p:txBody>
          </p:sp>
          <p:sp>
            <p:nvSpPr>
              <p:cNvPr id="8" name="Круговая стрелка 7"/>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0" name="Круговая стрелка 9"/>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9" name="Текстовое поле 8"/>
            <p:cNvSpPr txBox="1"/>
            <p:nvPr/>
          </p:nvSpPr>
          <p:spPr>
            <a:xfrm>
              <a:off x="6648" y="8512"/>
              <a:ext cx="892" cy="1016"/>
            </a:xfrm>
            <a:prstGeom prst="rect">
              <a:avLst/>
            </a:prstGeom>
            <a:noFill/>
          </p:spPr>
          <p:txBody>
            <a:bodyPr wrap="square" rtlCol="0">
              <a:spAutoFit/>
            </a:bodyPr>
            <a:p>
              <a:pPr algn="ctr"/>
              <a:r>
                <a:rPr lang="ru-RU" altLang="en-US" sz="3600"/>
                <a:t>-</a:t>
              </a:r>
              <a:endParaRPr lang="ru-RU" altLang="en-US" sz="3600"/>
            </a:p>
          </p:txBody>
        </p:sp>
        <p:sp>
          <p:nvSpPr>
            <p:cNvPr id="12" name="Текстовое поле 11"/>
            <p:cNvSpPr txBox="1"/>
            <p:nvPr/>
          </p:nvSpPr>
          <p:spPr>
            <a:xfrm>
              <a:off x="6282" y="5675"/>
              <a:ext cx="1624" cy="1016"/>
            </a:xfrm>
            <a:prstGeom prst="rect">
              <a:avLst/>
            </a:prstGeom>
            <a:noFill/>
          </p:spPr>
          <p:txBody>
            <a:bodyPr wrap="square" rtlCol="0">
              <a:spAutoFit/>
            </a:bodyPr>
            <a:p>
              <a:pPr algn="ctr"/>
              <a:r>
                <a:rPr lang="ru-RU" altLang="en-US" sz="3600"/>
                <a:t>+/-</a:t>
              </a:r>
              <a:endParaRPr lang="ru-RU" altLang="en-US" sz="3600"/>
            </a:p>
          </p:txBody>
        </p:sp>
      </p:grpSp>
      <p:sp>
        <p:nvSpPr>
          <p:cNvPr id="13" name="Текстовое поле 12"/>
          <p:cNvSpPr txBox="1"/>
          <p:nvPr/>
        </p:nvSpPr>
        <p:spPr>
          <a:xfrm>
            <a:off x="2926080" y="5286375"/>
            <a:ext cx="4814570" cy="368300"/>
          </a:xfrm>
          <a:prstGeom prst="rect">
            <a:avLst/>
          </a:prstGeom>
          <a:noFill/>
        </p:spPr>
        <p:txBody>
          <a:bodyPr wrap="square" rtlCol="0">
            <a:spAutoFit/>
          </a:bodyPr>
          <a:p>
            <a:r>
              <a:rPr lang="ru-RU" altLang="en-US"/>
              <a:t>Это уже почти конкуренция...</a:t>
            </a:r>
            <a:endParaRPr lang="ru-RU"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88900"/>
            <a:ext cx="7772400" cy="597535"/>
          </a:xfrm>
        </p:spPr>
        <p:txBody>
          <a:bodyPr/>
          <a:p>
            <a:r>
              <a:rPr lang="ru-RU" altLang="en-US"/>
              <a:t>Гнездовой паразитизм</a:t>
            </a:r>
            <a:endParaRPr lang="ru-RU" altLang="en-US"/>
          </a:p>
        </p:txBody>
      </p:sp>
      <p:pic>
        <p:nvPicPr>
          <p:cNvPr id="4" name="Изображение 3"/>
          <p:cNvPicPr>
            <a:picLocks noChangeAspect="1"/>
          </p:cNvPicPr>
          <p:nvPr/>
        </p:nvPicPr>
        <p:blipFill>
          <a:blip r:embed="rId1"/>
          <a:stretch>
            <a:fillRect/>
          </a:stretch>
        </p:blipFill>
        <p:spPr>
          <a:xfrm>
            <a:off x="363855" y="1299845"/>
            <a:ext cx="8416290" cy="2671445"/>
          </a:xfrm>
          <a:prstGeom prst="rect">
            <a:avLst/>
          </a:prstGeom>
        </p:spPr>
      </p:pic>
      <p:pic>
        <p:nvPicPr>
          <p:cNvPr id="5" name="Замещающее содержимое 4"/>
          <p:cNvPicPr>
            <a:picLocks noChangeAspect="1"/>
          </p:cNvPicPr>
          <p:nvPr>
            <p:ph idx="1"/>
          </p:nvPr>
        </p:nvPicPr>
        <p:blipFill>
          <a:blip r:embed="rId2"/>
          <a:stretch>
            <a:fillRect/>
          </a:stretch>
        </p:blipFill>
        <p:spPr>
          <a:xfrm>
            <a:off x="3312160" y="3961765"/>
            <a:ext cx="4385945" cy="2924175"/>
          </a:xfrm>
          <a:prstGeom prst="rect">
            <a:avLst/>
          </a:prstGeom>
        </p:spPr>
      </p:pic>
      <p:sp>
        <p:nvSpPr>
          <p:cNvPr id="6" name="Текстовое поле 5"/>
          <p:cNvSpPr txBox="1"/>
          <p:nvPr/>
        </p:nvSpPr>
        <p:spPr>
          <a:xfrm>
            <a:off x="4780280" y="6671945"/>
            <a:ext cx="2540000" cy="213995"/>
          </a:xfrm>
          <a:prstGeom prst="rect">
            <a:avLst/>
          </a:prstGeom>
          <a:noFill/>
        </p:spPr>
        <p:txBody>
          <a:bodyPr wrap="square" rtlCol="0" anchor="t">
            <a:spAutoFit/>
          </a:bodyPr>
          <a:p>
            <a:r>
              <a:rPr lang="ru-RU" altLang="en-US" sz="800"/>
              <a:t>http://www.zoofirma.ru/images/knigi/0998/332.jpg</a:t>
            </a:r>
            <a:endParaRPr lang="ru-RU" altLang="en-US" sz="800"/>
          </a:p>
        </p:txBody>
      </p:sp>
      <p:sp>
        <p:nvSpPr>
          <p:cNvPr id="7" name="Текстовое поле 6"/>
          <p:cNvSpPr txBox="1"/>
          <p:nvPr/>
        </p:nvSpPr>
        <p:spPr>
          <a:xfrm>
            <a:off x="435610" y="3634105"/>
            <a:ext cx="2540000" cy="337185"/>
          </a:xfrm>
          <a:prstGeom prst="rect">
            <a:avLst/>
          </a:prstGeom>
          <a:noFill/>
        </p:spPr>
        <p:txBody>
          <a:bodyPr wrap="square" rtlCol="0" anchor="t">
            <a:spAutoFit/>
          </a:bodyPr>
          <a:p>
            <a:r>
              <a:rPr lang="ru-RU" altLang="en-US" sz="800"/>
              <a:t>http://biolicey2vrn.ru/9-klass/Ekofaktori/14d_Gnezdov.parazitizm.jpg</a:t>
            </a:r>
            <a:endParaRPr lang="ru-RU" altLang="en-US" sz="800"/>
          </a:p>
        </p:txBody>
      </p:sp>
      <p:grpSp>
        <p:nvGrpSpPr>
          <p:cNvPr id="3" name="Группа 2"/>
          <p:cNvGrpSpPr/>
          <p:nvPr/>
        </p:nvGrpSpPr>
        <p:grpSpPr>
          <a:xfrm>
            <a:off x="685800" y="4232275"/>
            <a:ext cx="1741805" cy="2454275"/>
            <a:chOff x="5602" y="5772"/>
            <a:chExt cx="2743" cy="3865"/>
          </a:xfrm>
        </p:grpSpPr>
        <p:grpSp>
          <p:nvGrpSpPr>
            <p:cNvPr id="11" name="Группа 10"/>
            <p:cNvGrpSpPr/>
            <p:nvPr/>
          </p:nvGrpSpPr>
          <p:grpSpPr>
            <a:xfrm>
              <a:off x="5602" y="6691"/>
              <a:ext cx="2743" cy="1799"/>
              <a:chOff x="2020" y="6198"/>
              <a:chExt cx="2743" cy="1799"/>
            </a:xfrm>
          </p:grpSpPr>
          <p:sp>
            <p:nvSpPr>
              <p:cNvPr id="8" name="Овал 7"/>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9" name="Овал 8"/>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B</a:t>
                </a:r>
                <a:endParaRPr lang="en-US" altLang="ru-RU"/>
              </a:p>
            </p:txBody>
          </p:sp>
          <p:sp>
            <p:nvSpPr>
              <p:cNvPr id="10" name="Круговая стрелка 9"/>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2" name="Круговая стрелка 11"/>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13" name="Текстовое поле 12"/>
            <p:cNvSpPr txBox="1"/>
            <p:nvPr/>
          </p:nvSpPr>
          <p:spPr>
            <a:xfrm>
              <a:off x="5846" y="8524"/>
              <a:ext cx="2032" cy="1113"/>
            </a:xfrm>
            <a:prstGeom prst="rect">
              <a:avLst/>
            </a:prstGeom>
            <a:noFill/>
          </p:spPr>
          <p:txBody>
            <a:bodyPr wrap="square" rtlCol="0">
              <a:spAutoFit/>
            </a:bodyPr>
            <a:p>
              <a:pPr algn="ctr"/>
              <a:r>
                <a:rPr lang="ru-RU" altLang="en-US" sz="4000"/>
                <a:t>-/ </a:t>
              </a:r>
              <a:r>
                <a:rPr lang="en-US" altLang="en-US" sz="2400"/>
                <a:t>”</a:t>
              </a:r>
              <a:r>
                <a:rPr lang="ru-RU" altLang="en-US" sz="2400"/>
                <a:t>+</a:t>
              </a:r>
              <a:r>
                <a:rPr lang="en-US" altLang="ru-RU" sz="2400"/>
                <a:t>”</a:t>
              </a:r>
              <a:endParaRPr lang="en-US" altLang="ru-RU" sz="2400"/>
            </a:p>
          </p:txBody>
        </p:sp>
        <p:sp>
          <p:nvSpPr>
            <p:cNvPr id="14" name="Текстовое поле 13"/>
            <p:cNvSpPr txBox="1"/>
            <p:nvPr/>
          </p:nvSpPr>
          <p:spPr>
            <a:xfrm>
              <a:off x="6648" y="5772"/>
              <a:ext cx="892" cy="919"/>
            </a:xfrm>
            <a:prstGeom prst="rect">
              <a:avLst/>
            </a:prstGeom>
            <a:noFill/>
          </p:spPr>
          <p:txBody>
            <a:bodyPr wrap="square" rtlCol="0">
              <a:spAutoFit/>
            </a:bodyPr>
            <a:p>
              <a:pPr algn="ctr"/>
              <a:r>
                <a:rPr lang="ru-RU" altLang="en-US" sz="3200"/>
                <a:t>+</a:t>
              </a:r>
              <a:endParaRPr lang="ru-RU" altLang="en-US" sz="3200"/>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25400"/>
            <a:ext cx="7772400" cy="1028700"/>
          </a:xfrm>
        </p:spPr>
        <p:txBody>
          <a:bodyPr/>
          <a:p>
            <a:r>
              <a:rPr lang="ru-RU" altLang="en-US" sz="3200"/>
              <a:t>Почему хозяева «любят» гнездовых паразитов?</a:t>
            </a:r>
            <a:endParaRPr lang="ru-RU" altLang="en-US" sz="3200"/>
          </a:p>
        </p:txBody>
      </p:sp>
      <p:sp>
        <p:nvSpPr>
          <p:cNvPr id="5" name="Замещающее содержимое 4"/>
          <p:cNvSpPr>
            <a:spLocks noGrp="1"/>
          </p:cNvSpPr>
          <p:nvPr>
            <p:ph idx="1"/>
          </p:nvPr>
        </p:nvSpPr>
        <p:spPr>
          <a:xfrm>
            <a:off x="685800" y="1130300"/>
            <a:ext cx="5156200" cy="4114800"/>
          </a:xfrm>
        </p:spPr>
        <p:txBody>
          <a:bodyPr/>
          <a:p>
            <a:r>
              <a:rPr lang="ru-RU" altLang="en-US"/>
              <a:t>Релизер - пусковой стимул, вызывающий  инстинктивные поведенческие реакции у другой особи. </a:t>
            </a:r>
            <a:endParaRPr lang="ru-RU" altLang="en-US"/>
          </a:p>
        </p:txBody>
      </p:sp>
      <p:pic>
        <p:nvPicPr>
          <p:cNvPr id="4" name="Изображение 3"/>
          <p:cNvPicPr>
            <a:picLocks noChangeAspect="1"/>
          </p:cNvPicPr>
          <p:nvPr/>
        </p:nvPicPr>
        <p:blipFill>
          <a:blip r:embed="rId1"/>
          <a:stretch>
            <a:fillRect/>
          </a:stretch>
        </p:blipFill>
        <p:spPr>
          <a:xfrm>
            <a:off x="1129665" y="3906520"/>
            <a:ext cx="6884670" cy="2878455"/>
          </a:xfrm>
          <a:prstGeom prst="rect">
            <a:avLst/>
          </a:prstGeom>
        </p:spPr>
      </p:pic>
      <p:sp>
        <p:nvSpPr>
          <p:cNvPr id="7" name="Текстовое поле 6"/>
          <p:cNvSpPr txBox="1"/>
          <p:nvPr/>
        </p:nvSpPr>
        <p:spPr>
          <a:xfrm>
            <a:off x="6985000" y="3397250"/>
            <a:ext cx="1835150" cy="368300"/>
          </a:xfrm>
          <a:prstGeom prst="rect">
            <a:avLst/>
          </a:prstGeom>
          <a:noFill/>
        </p:spPr>
        <p:txBody>
          <a:bodyPr wrap="square" rtlCol="0">
            <a:spAutoFit/>
          </a:bodyPr>
          <a:p>
            <a:r>
              <a:rPr lang="ru-RU" altLang="en-US"/>
              <a:t>Конрад Лоренц</a:t>
            </a:r>
            <a:endParaRPr lang="ru-RU" altLang="en-US"/>
          </a:p>
        </p:txBody>
      </p:sp>
      <p:pic>
        <p:nvPicPr>
          <p:cNvPr id="8" name="Изображение 7"/>
          <p:cNvPicPr>
            <a:picLocks noChangeAspect="1"/>
          </p:cNvPicPr>
          <p:nvPr/>
        </p:nvPicPr>
        <p:blipFill>
          <a:blip r:embed="rId2"/>
          <a:stretch>
            <a:fillRect/>
          </a:stretch>
        </p:blipFill>
        <p:spPr>
          <a:xfrm>
            <a:off x="6160770" y="1044575"/>
            <a:ext cx="2878455" cy="235267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t>Может ли быть гнездовой паразитизм у растений?</a:t>
            </a:r>
            <a:endParaRPr lang="ru-RU" altLang="en-US"/>
          </a:p>
        </p:txBody>
      </p:sp>
      <p:sp>
        <p:nvSpPr>
          <p:cNvPr id="3" name="Замещающее содержимое 2"/>
          <p:cNvSpPr>
            <a:spLocks noGrp="1"/>
          </p:cNvSpPr>
          <p:nvPr>
            <p:ph idx="1"/>
          </p:nvPr>
        </p:nvSpPr>
        <p:spPr/>
        <p:txBody>
          <a:bodyPr/>
          <a:p>
            <a:r>
              <a:rPr lang="ru-RU" altLang="en-US"/>
              <a:t>Гнездовые паразиты используют репродуктивные поведенческие программы хозяина.</a:t>
            </a:r>
            <a:endParaRPr lang="ru-RU" altLang="en-US"/>
          </a:p>
          <a:p>
            <a:r>
              <a:rPr lang="ru-RU" altLang="en-US"/>
              <a:t>Возлагают на хозяина заботу о потомстве. </a:t>
            </a:r>
            <a:endParaRPr lang="ru-RU"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Заголовок 4"/>
          <p:cNvSpPr>
            <a:spLocks noGrp="1"/>
          </p:cNvSpPr>
          <p:nvPr>
            <p:ph type="title"/>
          </p:nvPr>
        </p:nvSpPr>
        <p:spPr>
          <a:xfrm>
            <a:off x="137795" y="99695"/>
            <a:ext cx="8724265" cy="1143000"/>
          </a:xfrm>
        </p:spPr>
        <p:txBody>
          <a:bodyPr/>
          <a:p>
            <a:r>
              <a:rPr lang="ru-RU" altLang="en-US" sz="3600"/>
              <a:t>Орхидея </a:t>
            </a:r>
            <a:r>
              <a:rPr lang="ru-RU" altLang="en-US" sz="3600" i="1"/>
              <a:t>Chiloglottis trapeziformis + </a:t>
            </a:r>
            <a:br>
              <a:rPr lang="ru-RU" altLang="en-US" sz="3600" i="1"/>
            </a:br>
            <a:r>
              <a:rPr lang="ru-RU" altLang="en-US" sz="3600"/>
              <a:t>самцы ос</a:t>
            </a:r>
            <a:r>
              <a:rPr lang="ru-RU" altLang="en-US" sz="3600" i="1"/>
              <a:t> Neozeleboria cryptoides = </a:t>
            </a:r>
            <a:endParaRPr lang="ru-RU" altLang="en-US" sz="3600" i="1"/>
          </a:p>
        </p:txBody>
      </p:sp>
      <p:pic>
        <p:nvPicPr>
          <p:cNvPr id="4" name="Замещающее содержимое 3"/>
          <p:cNvPicPr>
            <a:picLocks noChangeAspect="1"/>
          </p:cNvPicPr>
          <p:nvPr>
            <p:ph idx="1"/>
          </p:nvPr>
        </p:nvPicPr>
        <p:blipFill>
          <a:blip r:embed="rId1"/>
          <a:stretch>
            <a:fillRect/>
          </a:stretch>
        </p:blipFill>
        <p:spPr>
          <a:xfrm>
            <a:off x="137795" y="2399030"/>
            <a:ext cx="3305175" cy="2203450"/>
          </a:xfrm>
          <a:prstGeom prst="rect">
            <a:avLst/>
          </a:prstGeom>
        </p:spPr>
      </p:pic>
      <p:sp>
        <p:nvSpPr>
          <p:cNvPr id="6" name="Текстовое поле 5"/>
          <p:cNvSpPr txBox="1"/>
          <p:nvPr/>
        </p:nvSpPr>
        <p:spPr>
          <a:xfrm>
            <a:off x="792480" y="1301750"/>
            <a:ext cx="7798435" cy="521970"/>
          </a:xfrm>
          <a:prstGeom prst="rect">
            <a:avLst/>
          </a:prstGeom>
          <a:noFill/>
        </p:spPr>
        <p:txBody>
          <a:bodyPr wrap="none" rtlCol="0" anchor="t">
            <a:spAutoFit/>
          </a:bodyPr>
          <a:p>
            <a:r>
              <a:rPr lang="ru-RU" altLang="en-US" sz="2800">
                <a:sym typeface="+mn-ea"/>
              </a:rPr>
              <a:t>псевдокопуляция ос + опыление для орхидей </a:t>
            </a:r>
            <a:endParaRPr lang="ru-RU" altLang="en-US" sz="2800">
              <a:sym typeface="+mn-ea"/>
            </a:endParaRPr>
          </a:p>
        </p:txBody>
      </p:sp>
      <p:pic>
        <p:nvPicPr>
          <p:cNvPr id="7" name="Изображение 6"/>
          <p:cNvPicPr>
            <a:picLocks noChangeAspect="1"/>
          </p:cNvPicPr>
          <p:nvPr/>
        </p:nvPicPr>
        <p:blipFill>
          <a:blip r:embed="rId2"/>
          <a:stretch>
            <a:fillRect/>
          </a:stretch>
        </p:blipFill>
        <p:spPr>
          <a:xfrm>
            <a:off x="3442970" y="2399665"/>
            <a:ext cx="2905125" cy="4229100"/>
          </a:xfrm>
          <a:prstGeom prst="rect">
            <a:avLst/>
          </a:prstGeom>
        </p:spPr>
      </p:pic>
      <p:pic>
        <p:nvPicPr>
          <p:cNvPr id="8" name="Изображение 7"/>
          <p:cNvPicPr>
            <a:picLocks noChangeAspect="1"/>
          </p:cNvPicPr>
          <p:nvPr/>
        </p:nvPicPr>
        <p:blipFill>
          <a:blip r:embed="rId3"/>
          <a:stretch>
            <a:fillRect/>
          </a:stretch>
        </p:blipFill>
        <p:spPr>
          <a:xfrm>
            <a:off x="6348095" y="2344420"/>
            <a:ext cx="2747010" cy="3030855"/>
          </a:xfrm>
          <a:prstGeom prst="rect">
            <a:avLst/>
          </a:prstGeom>
        </p:spPr>
      </p:pic>
      <p:sp>
        <p:nvSpPr>
          <p:cNvPr id="9" name="Текстовое поле 8"/>
          <p:cNvSpPr txBox="1"/>
          <p:nvPr/>
        </p:nvSpPr>
        <p:spPr>
          <a:xfrm>
            <a:off x="3552190" y="6165850"/>
            <a:ext cx="2540000" cy="306705"/>
          </a:xfrm>
          <a:prstGeom prst="rect">
            <a:avLst/>
          </a:prstGeom>
          <a:noFill/>
        </p:spPr>
        <p:txBody>
          <a:bodyPr wrap="square" rtlCol="0" anchor="t">
            <a:spAutoFit/>
          </a:bodyPr>
          <a:p>
            <a:r>
              <a:rPr lang="ru-RU" altLang="en-US" sz="700"/>
              <a:t>https://www.nativeorchids.co.nz/Photos_Large/M_trapeziformis_007.jpg</a:t>
            </a:r>
            <a:endParaRPr lang="ru-RU" altLang="en-US" sz="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609600"/>
            <a:ext cx="7772400" cy="736600"/>
          </a:xfrm>
        </p:spPr>
        <p:txBody>
          <a:bodyPr/>
          <a:p>
            <a:r>
              <a:rPr lang="ru-RU" altLang="en-US"/>
              <a:t>Немного пошутим </a:t>
            </a:r>
            <a:br>
              <a:rPr lang="ru-RU" altLang="en-US"/>
            </a:br>
            <a:r>
              <a:rPr lang="ru-RU" altLang="en-US"/>
              <a:t> </a:t>
            </a:r>
            <a:endParaRPr lang="ru-RU" altLang="en-US"/>
          </a:p>
        </p:txBody>
      </p:sp>
      <p:pic>
        <p:nvPicPr>
          <p:cNvPr id="4" name="Замещающее содержимое 3"/>
          <p:cNvPicPr>
            <a:picLocks noChangeAspect="1"/>
          </p:cNvPicPr>
          <p:nvPr>
            <p:ph idx="1"/>
          </p:nvPr>
        </p:nvPicPr>
        <p:blipFill>
          <a:blip r:embed="rId1"/>
          <a:stretch>
            <a:fillRect/>
          </a:stretch>
        </p:blipFill>
        <p:spPr>
          <a:xfrm>
            <a:off x="31750" y="2737485"/>
            <a:ext cx="4265930" cy="3669030"/>
          </a:xfrm>
          <a:prstGeom prst="rect">
            <a:avLst/>
          </a:prstGeom>
        </p:spPr>
      </p:pic>
      <p:pic>
        <p:nvPicPr>
          <p:cNvPr id="5" name="Изображение 4"/>
          <p:cNvPicPr>
            <a:picLocks noChangeAspect="1"/>
          </p:cNvPicPr>
          <p:nvPr/>
        </p:nvPicPr>
        <p:blipFill>
          <a:blip r:embed="rId2"/>
          <a:stretch>
            <a:fillRect/>
          </a:stretch>
        </p:blipFill>
        <p:spPr>
          <a:xfrm>
            <a:off x="4438015" y="1708785"/>
            <a:ext cx="4578350" cy="3098800"/>
          </a:xfrm>
          <a:prstGeom prst="rect">
            <a:avLst/>
          </a:prstGeom>
        </p:spPr>
      </p:pic>
      <p:sp>
        <p:nvSpPr>
          <p:cNvPr id="6" name="Текстовое поле 5"/>
          <p:cNvSpPr txBox="1"/>
          <p:nvPr/>
        </p:nvSpPr>
        <p:spPr>
          <a:xfrm>
            <a:off x="4438015" y="1162050"/>
            <a:ext cx="2602230" cy="368300"/>
          </a:xfrm>
          <a:prstGeom prst="rect">
            <a:avLst/>
          </a:prstGeom>
          <a:noFill/>
        </p:spPr>
        <p:txBody>
          <a:bodyPr wrap="none" rtlCol="0" anchor="t">
            <a:spAutoFit/>
          </a:bodyPr>
          <a:p>
            <a:r>
              <a:rPr lang="ru-RU" altLang="en-US">
                <a:sym typeface="+mn-ea"/>
              </a:rPr>
              <a:t>Дает корова молоко...</a:t>
            </a:r>
            <a:endParaRPr lang="ru-RU"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Заголовок 4"/>
          <p:cNvSpPr>
            <a:spLocks noGrp="1"/>
          </p:cNvSpPr>
          <p:nvPr>
            <p:ph type="title"/>
          </p:nvPr>
        </p:nvSpPr>
        <p:spPr>
          <a:xfrm>
            <a:off x="221615" y="1944370"/>
            <a:ext cx="8700770" cy="1849120"/>
          </a:xfrm>
        </p:spPr>
        <p:txBody>
          <a:bodyPr/>
          <a:p>
            <a:r>
              <a:rPr lang="ru-RU" altLang="en-US"/>
              <a:t>Выход один - менять основание классификации</a:t>
            </a:r>
            <a:endParaRPr lang="ru-RU"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114300"/>
            <a:ext cx="7772400" cy="699135"/>
          </a:xfrm>
        </p:spPr>
        <p:txBody>
          <a:bodyPr/>
          <a:p>
            <a:r>
              <a:rPr lang="ru-RU" altLang="en-US" sz="3200"/>
              <a:t>В шутке есть доля правды...</a:t>
            </a:r>
            <a:endParaRPr lang="ru-RU" altLang="en-US" sz="3200"/>
          </a:p>
        </p:txBody>
      </p:sp>
      <p:pic>
        <p:nvPicPr>
          <p:cNvPr id="4" name="Изображение 3"/>
          <p:cNvPicPr>
            <a:picLocks noChangeAspect="1"/>
          </p:cNvPicPr>
          <p:nvPr/>
        </p:nvPicPr>
        <p:blipFill>
          <a:blip r:embed="rId1"/>
          <a:stretch>
            <a:fillRect/>
          </a:stretch>
        </p:blipFill>
        <p:spPr>
          <a:xfrm>
            <a:off x="2526665" y="1009650"/>
            <a:ext cx="4090670" cy="2603500"/>
          </a:xfrm>
          <a:prstGeom prst="rect">
            <a:avLst/>
          </a:prstGeom>
        </p:spPr>
      </p:pic>
      <p:pic>
        <p:nvPicPr>
          <p:cNvPr id="5" name="Изображение 4"/>
          <p:cNvPicPr>
            <a:picLocks noChangeAspect="1"/>
          </p:cNvPicPr>
          <p:nvPr/>
        </p:nvPicPr>
        <p:blipFill>
          <a:blip r:embed="rId2"/>
          <a:stretch>
            <a:fillRect/>
          </a:stretch>
        </p:blipFill>
        <p:spPr>
          <a:xfrm>
            <a:off x="2526665" y="3841750"/>
            <a:ext cx="4062730" cy="25520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147320" y="88900"/>
            <a:ext cx="8933815" cy="597535"/>
          </a:xfrm>
        </p:spPr>
        <p:txBody>
          <a:bodyPr/>
          <a:p>
            <a:r>
              <a:rPr lang="ru-RU" altLang="en-US" sz="3200"/>
              <a:t>Гнездовой паразитизм на грани протокооперации</a:t>
            </a:r>
            <a:endParaRPr lang="ru-RU" altLang="en-US" sz="3200"/>
          </a:p>
        </p:txBody>
      </p:sp>
      <p:pic>
        <p:nvPicPr>
          <p:cNvPr id="8" name="Изображение 7"/>
          <p:cNvPicPr>
            <a:picLocks noChangeAspect="1"/>
          </p:cNvPicPr>
          <p:nvPr/>
        </p:nvPicPr>
        <p:blipFill>
          <a:blip r:embed="rId1"/>
          <a:stretch>
            <a:fillRect/>
          </a:stretch>
        </p:blipFill>
        <p:spPr>
          <a:xfrm>
            <a:off x="4920615" y="3673475"/>
            <a:ext cx="3975735" cy="2651760"/>
          </a:xfrm>
          <a:prstGeom prst="rect">
            <a:avLst/>
          </a:prstGeom>
        </p:spPr>
      </p:pic>
      <p:pic>
        <p:nvPicPr>
          <p:cNvPr id="10" name="Изображение 9"/>
          <p:cNvPicPr>
            <a:picLocks noChangeAspect="1"/>
          </p:cNvPicPr>
          <p:nvPr/>
        </p:nvPicPr>
        <p:blipFill>
          <a:blip r:embed="rId2"/>
          <a:stretch>
            <a:fillRect/>
          </a:stretch>
        </p:blipFill>
        <p:spPr>
          <a:xfrm>
            <a:off x="4951730" y="813435"/>
            <a:ext cx="3989070" cy="2660650"/>
          </a:xfrm>
          <a:prstGeom prst="rect">
            <a:avLst/>
          </a:prstGeom>
        </p:spPr>
      </p:pic>
      <p:pic>
        <p:nvPicPr>
          <p:cNvPr id="12" name="Изображение 11"/>
          <p:cNvPicPr>
            <a:picLocks noChangeAspect="1"/>
          </p:cNvPicPr>
          <p:nvPr/>
        </p:nvPicPr>
        <p:blipFill>
          <a:blip r:embed="rId3"/>
          <a:stretch>
            <a:fillRect/>
          </a:stretch>
        </p:blipFill>
        <p:spPr>
          <a:xfrm>
            <a:off x="700405" y="1337945"/>
            <a:ext cx="3324860" cy="4987290"/>
          </a:xfrm>
          <a:prstGeom prst="rect">
            <a:avLst/>
          </a:prstGeom>
        </p:spPr>
      </p:pic>
      <p:sp>
        <p:nvSpPr>
          <p:cNvPr id="13" name="Текстовое поле 12"/>
          <p:cNvSpPr txBox="1"/>
          <p:nvPr/>
        </p:nvSpPr>
        <p:spPr>
          <a:xfrm>
            <a:off x="791845" y="686435"/>
            <a:ext cx="3452495" cy="583565"/>
          </a:xfrm>
          <a:prstGeom prst="rect">
            <a:avLst/>
          </a:prstGeom>
          <a:noFill/>
        </p:spPr>
        <p:txBody>
          <a:bodyPr wrap="square" rtlCol="0">
            <a:spAutoFit/>
          </a:bodyPr>
          <a:p>
            <a:pPr algn="ctr"/>
            <a:r>
              <a:rPr lang="ru-RU" altLang="en-US" sz="3200"/>
              <a:t>Луток и Гоголь</a:t>
            </a:r>
            <a:endParaRPr lang="ru-RU" altLang="en-US" sz="3200"/>
          </a:p>
        </p:txBody>
      </p:sp>
      <p:sp>
        <p:nvSpPr>
          <p:cNvPr id="11" name="Текстовое поле 10"/>
          <p:cNvSpPr txBox="1"/>
          <p:nvPr/>
        </p:nvSpPr>
        <p:spPr>
          <a:xfrm>
            <a:off x="855980" y="5826760"/>
            <a:ext cx="2540000" cy="368300"/>
          </a:xfrm>
          <a:prstGeom prst="rect">
            <a:avLst/>
          </a:prstGeom>
          <a:noFill/>
        </p:spPr>
        <p:txBody>
          <a:bodyPr wrap="square" rtlCol="0" anchor="t">
            <a:spAutoFit/>
          </a:bodyPr>
          <a:p>
            <a:r>
              <a:rPr lang="ru-RU" altLang="en-US"/>
              <a:t>http://fotoparus.com</a:t>
            </a:r>
            <a:endParaRPr lang="ru-RU"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18490" y="558800"/>
            <a:ext cx="7772400" cy="1143000"/>
          </a:xfrm>
        </p:spPr>
        <p:txBody>
          <a:bodyPr/>
          <a:p>
            <a:r>
              <a:rPr lang="ru-RU" altLang="en-US"/>
              <a:t>Межвидовая конкуренция</a:t>
            </a:r>
            <a:endParaRPr lang="ru-RU" altLang="en-US"/>
          </a:p>
        </p:txBody>
      </p:sp>
      <p:grpSp>
        <p:nvGrpSpPr>
          <p:cNvPr id="9" name="Группа 8"/>
          <p:cNvGrpSpPr/>
          <p:nvPr/>
        </p:nvGrpSpPr>
        <p:grpSpPr>
          <a:xfrm>
            <a:off x="3504565" y="2061210"/>
            <a:ext cx="1741170" cy="1819910"/>
            <a:chOff x="5279" y="3026"/>
            <a:chExt cx="2742" cy="2866"/>
          </a:xfrm>
        </p:grpSpPr>
        <p:grpSp>
          <p:nvGrpSpPr>
            <p:cNvPr id="11" name="Группа 10"/>
            <p:cNvGrpSpPr/>
            <p:nvPr/>
          </p:nvGrpSpPr>
          <p:grpSpPr>
            <a:xfrm>
              <a:off x="5279" y="3505"/>
              <a:ext cx="2743" cy="1799"/>
              <a:chOff x="2020" y="6198"/>
              <a:chExt cx="2743" cy="1799"/>
            </a:xfrm>
          </p:grpSpPr>
          <p:sp>
            <p:nvSpPr>
              <p:cNvPr id="5" name="Овал 4"/>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6" name="Овал 5"/>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B</a:t>
                </a:r>
                <a:endParaRPr lang="en-US" altLang="ru-RU"/>
              </a:p>
            </p:txBody>
          </p:sp>
          <p:sp>
            <p:nvSpPr>
              <p:cNvPr id="8" name="Круговая стрелка 7"/>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0" name="Круговая стрелка 9"/>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4" name="Текстовое поле 3"/>
            <p:cNvSpPr txBox="1"/>
            <p:nvPr/>
          </p:nvSpPr>
          <p:spPr>
            <a:xfrm>
              <a:off x="6268" y="5312"/>
              <a:ext cx="892" cy="580"/>
            </a:xfrm>
            <a:prstGeom prst="rect">
              <a:avLst/>
            </a:prstGeom>
            <a:noFill/>
          </p:spPr>
          <p:txBody>
            <a:bodyPr wrap="square" rtlCol="0">
              <a:spAutoFit/>
            </a:bodyPr>
            <a:p>
              <a:pPr algn="ctr"/>
              <a:r>
                <a:rPr lang="ru-RU" altLang="en-US"/>
                <a:t>-</a:t>
              </a:r>
              <a:endParaRPr lang="ru-RU" altLang="en-US"/>
            </a:p>
          </p:txBody>
        </p:sp>
        <p:sp>
          <p:nvSpPr>
            <p:cNvPr id="7" name="Текстовое поле 6"/>
            <p:cNvSpPr txBox="1"/>
            <p:nvPr/>
          </p:nvSpPr>
          <p:spPr>
            <a:xfrm>
              <a:off x="6242" y="3026"/>
              <a:ext cx="892" cy="580"/>
            </a:xfrm>
            <a:prstGeom prst="rect">
              <a:avLst/>
            </a:prstGeom>
            <a:noFill/>
          </p:spPr>
          <p:txBody>
            <a:bodyPr wrap="square" rtlCol="0">
              <a:spAutoFit/>
            </a:bodyPr>
            <a:p>
              <a:pPr algn="ctr"/>
              <a:r>
                <a:rPr lang="ru-RU" altLang="en-US"/>
                <a:t>-</a:t>
              </a:r>
              <a:endParaRPr lang="ru-RU" altLang="en-US"/>
            </a:p>
          </p:txBody>
        </p:sp>
      </p:grpSp>
      <p:sp>
        <p:nvSpPr>
          <p:cNvPr id="3" name="Текстовое поле 2"/>
          <p:cNvSpPr txBox="1"/>
          <p:nvPr/>
        </p:nvSpPr>
        <p:spPr>
          <a:xfrm>
            <a:off x="2018030" y="4832350"/>
            <a:ext cx="5108575" cy="1076325"/>
          </a:xfrm>
          <a:prstGeom prst="rect">
            <a:avLst/>
          </a:prstGeom>
          <a:noFill/>
        </p:spPr>
        <p:txBody>
          <a:bodyPr wrap="square" rtlCol="0">
            <a:spAutoFit/>
          </a:bodyPr>
          <a:p>
            <a:pPr algn="ctr"/>
            <a:r>
              <a:rPr lang="ru-RU" altLang="en-US" sz="3200">
                <a:latin typeface="Comic Sans MS" panose="030F0702030302020204" charset="0"/>
              </a:rPr>
              <a:t>У нас про это будет специальная лекция!</a:t>
            </a:r>
            <a:endParaRPr lang="ru-RU" altLang="en-US" sz="3200">
              <a:latin typeface="Comic Sans MS" panose="030F070203030202020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Заголовок 4"/>
          <p:cNvSpPr>
            <a:spLocks noGrp="1"/>
          </p:cNvSpPr>
          <p:nvPr>
            <p:ph type="ctrTitle"/>
          </p:nvPr>
        </p:nvSpPr>
        <p:spPr>
          <a:xfrm>
            <a:off x="17145" y="1358900"/>
            <a:ext cx="9154160" cy="2387600"/>
          </a:xfrm>
        </p:spPr>
        <p:txBody>
          <a:bodyPr/>
          <a:p>
            <a:r>
              <a:rPr lang="ru-RU" altLang="en-US"/>
              <a:t>Внутривидовые несимбиотические («дистантные») взаимоотношения</a:t>
            </a:r>
            <a:endParaRPr lang="ru-RU"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2083435"/>
            <a:ext cx="7772400" cy="1143000"/>
          </a:xfrm>
        </p:spPr>
        <p:txBody>
          <a:bodyPr/>
          <a:p>
            <a:r>
              <a:rPr lang="ru-RU" altLang="en-US"/>
              <a:t>Внутривидовой нейтрализм</a:t>
            </a:r>
            <a:endParaRPr lang="ru-RU" altLang="en-US"/>
          </a:p>
        </p:txBody>
      </p:sp>
      <p:grpSp>
        <p:nvGrpSpPr>
          <p:cNvPr id="11" name="Группа 10"/>
          <p:cNvGrpSpPr/>
          <p:nvPr/>
        </p:nvGrpSpPr>
        <p:grpSpPr>
          <a:xfrm>
            <a:off x="3593465" y="3396615"/>
            <a:ext cx="1741805" cy="1142365"/>
            <a:chOff x="2020" y="6198"/>
            <a:chExt cx="2743" cy="1799"/>
          </a:xfrm>
        </p:grpSpPr>
        <p:sp>
          <p:nvSpPr>
            <p:cNvPr id="5" name="Овал 4"/>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6" name="Овал 5"/>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A</a:t>
              </a:r>
              <a:endParaRPr lang="en-US" altLang="ru-RU"/>
            </a:p>
          </p:txBody>
        </p:sp>
        <p:sp>
          <p:nvSpPr>
            <p:cNvPr id="8" name="Круговая стрелка 7"/>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0" name="Круговая стрелка 9"/>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4" name="Текстовое поле 3"/>
          <p:cNvSpPr txBox="1"/>
          <p:nvPr/>
        </p:nvSpPr>
        <p:spPr>
          <a:xfrm>
            <a:off x="4221480" y="4544060"/>
            <a:ext cx="566420" cy="368300"/>
          </a:xfrm>
          <a:prstGeom prst="rect">
            <a:avLst/>
          </a:prstGeom>
          <a:noFill/>
        </p:spPr>
        <p:txBody>
          <a:bodyPr wrap="square" rtlCol="0">
            <a:spAutoFit/>
          </a:bodyPr>
          <a:p>
            <a:pPr algn="ctr"/>
            <a:r>
              <a:rPr lang="ru-RU" altLang="en-US"/>
              <a:t>0</a:t>
            </a:r>
            <a:endParaRPr lang="ru-RU" altLang="en-US"/>
          </a:p>
        </p:txBody>
      </p:sp>
      <p:sp>
        <p:nvSpPr>
          <p:cNvPr id="7" name="Текстовое поле 6"/>
          <p:cNvSpPr txBox="1"/>
          <p:nvPr/>
        </p:nvSpPr>
        <p:spPr>
          <a:xfrm>
            <a:off x="4204970" y="3092450"/>
            <a:ext cx="566420" cy="368300"/>
          </a:xfrm>
          <a:prstGeom prst="rect">
            <a:avLst/>
          </a:prstGeom>
          <a:noFill/>
        </p:spPr>
        <p:txBody>
          <a:bodyPr wrap="square" rtlCol="0">
            <a:spAutoFit/>
          </a:bodyPr>
          <a:p>
            <a:pPr algn="ctr"/>
            <a:r>
              <a:rPr lang="ru-RU" altLang="en-US"/>
              <a:t>0</a:t>
            </a:r>
            <a:endParaRPr lang="ru-RU" altLang="en-US"/>
          </a:p>
        </p:txBody>
      </p:sp>
      <p:cxnSp>
        <p:nvCxnSpPr>
          <p:cNvPr id="3" name="Прямое соединение 2"/>
          <p:cNvCxnSpPr/>
          <p:nvPr/>
        </p:nvCxnSpPr>
        <p:spPr>
          <a:xfrm>
            <a:off x="1405890" y="1216660"/>
            <a:ext cx="6550025" cy="4660265"/>
          </a:xfrm>
          <a:prstGeom prst="line">
            <a:avLst/>
          </a:prstGeom>
          <a:ln w="88900">
            <a:solidFill>
              <a:schemeClr val="accent5">
                <a:lumMod val="50000"/>
                <a:alpha val="61000"/>
              </a:schemeClr>
            </a:solidFill>
          </a:ln>
        </p:spPr>
        <p:style>
          <a:lnRef idx="1">
            <a:schemeClr val="accent1"/>
          </a:lnRef>
          <a:fillRef idx="0">
            <a:schemeClr val="accent1"/>
          </a:fillRef>
          <a:effectRef idx="0">
            <a:schemeClr val="accent1"/>
          </a:effectRef>
          <a:fontRef idx="minor">
            <a:schemeClr val="tx1"/>
          </a:fontRef>
        </p:style>
      </p:cxnSp>
      <p:cxnSp>
        <p:nvCxnSpPr>
          <p:cNvPr id="9" name="Прямое соединение 8"/>
          <p:cNvCxnSpPr/>
          <p:nvPr/>
        </p:nvCxnSpPr>
        <p:spPr>
          <a:xfrm flipV="1">
            <a:off x="2051685" y="1124585"/>
            <a:ext cx="5328285" cy="4752340"/>
          </a:xfrm>
          <a:prstGeom prst="line">
            <a:avLst/>
          </a:prstGeom>
          <a:ln w="88900">
            <a:solidFill>
              <a:schemeClr val="accent5">
                <a:lumMod val="50000"/>
                <a:alpha val="61000"/>
              </a:schemeClr>
            </a:solidFill>
          </a:ln>
        </p:spPr>
        <p:style>
          <a:lnRef idx="1">
            <a:schemeClr val="accent1"/>
          </a:lnRef>
          <a:fillRef idx="0">
            <a:schemeClr val="accent1"/>
          </a:fillRef>
          <a:effectRef idx="0">
            <a:schemeClr val="accent1"/>
          </a:effectRef>
          <a:fontRef idx="minor">
            <a:schemeClr val="tx1"/>
          </a:fontRef>
        </p:style>
      </p:cxnSp>
      <p:sp>
        <p:nvSpPr>
          <p:cNvPr id="12" name="Текстовое поле 11"/>
          <p:cNvSpPr txBox="1"/>
          <p:nvPr/>
        </p:nvSpPr>
        <p:spPr>
          <a:xfrm>
            <a:off x="3113405" y="5564505"/>
            <a:ext cx="3330575" cy="1198880"/>
          </a:xfrm>
          <a:prstGeom prst="rect">
            <a:avLst/>
          </a:prstGeom>
          <a:noFill/>
        </p:spPr>
        <p:txBody>
          <a:bodyPr wrap="square" rtlCol="0">
            <a:spAutoFit/>
          </a:bodyPr>
          <a:p>
            <a:r>
              <a:rPr lang="ru-RU" altLang="en-US"/>
              <a:t>Классификация взаимоотношений - вырожденная, возможны не все комбинации</a:t>
            </a:r>
            <a:endParaRPr lang="ru-RU"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1859280"/>
            <a:ext cx="7772400" cy="1143000"/>
          </a:xfrm>
        </p:spPr>
        <p:txBody>
          <a:bodyPr/>
          <a:p>
            <a:r>
              <a:rPr lang="ru-RU" altLang="en-US"/>
              <a:t>Внутривидовая синойкия</a:t>
            </a:r>
            <a:endParaRPr lang="ru-RU" altLang="en-US"/>
          </a:p>
        </p:txBody>
      </p:sp>
      <p:grpSp>
        <p:nvGrpSpPr>
          <p:cNvPr id="11" name="Группа 10"/>
          <p:cNvGrpSpPr/>
          <p:nvPr/>
        </p:nvGrpSpPr>
        <p:grpSpPr>
          <a:xfrm>
            <a:off x="3593465" y="3540125"/>
            <a:ext cx="1741805" cy="1142365"/>
            <a:chOff x="2020" y="6198"/>
            <a:chExt cx="2743" cy="1799"/>
          </a:xfrm>
        </p:grpSpPr>
        <p:sp>
          <p:nvSpPr>
            <p:cNvPr id="5" name="Овал 4"/>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6" name="Овал 5"/>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A</a:t>
              </a:r>
              <a:endParaRPr lang="en-US" altLang="ru-RU"/>
            </a:p>
          </p:txBody>
        </p:sp>
        <p:sp>
          <p:nvSpPr>
            <p:cNvPr id="8" name="Круговая стрелка 7"/>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0" name="Круговая стрелка 9"/>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4" name="Текстовое поле 3"/>
          <p:cNvSpPr txBox="1"/>
          <p:nvPr/>
        </p:nvSpPr>
        <p:spPr>
          <a:xfrm>
            <a:off x="4221480" y="4687570"/>
            <a:ext cx="566420" cy="368300"/>
          </a:xfrm>
          <a:prstGeom prst="rect">
            <a:avLst/>
          </a:prstGeom>
          <a:noFill/>
        </p:spPr>
        <p:txBody>
          <a:bodyPr wrap="square" rtlCol="0">
            <a:spAutoFit/>
          </a:bodyPr>
          <a:p>
            <a:pPr algn="ctr"/>
            <a:r>
              <a:rPr lang="ru-RU" altLang="en-US"/>
              <a:t>0</a:t>
            </a:r>
            <a:endParaRPr lang="ru-RU" altLang="en-US"/>
          </a:p>
        </p:txBody>
      </p:sp>
      <p:sp>
        <p:nvSpPr>
          <p:cNvPr id="7" name="Текстовое поле 6"/>
          <p:cNvSpPr txBox="1"/>
          <p:nvPr/>
        </p:nvSpPr>
        <p:spPr>
          <a:xfrm>
            <a:off x="4204970" y="3235960"/>
            <a:ext cx="566420" cy="368300"/>
          </a:xfrm>
          <a:prstGeom prst="rect">
            <a:avLst/>
          </a:prstGeom>
          <a:noFill/>
        </p:spPr>
        <p:txBody>
          <a:bodyPr wrap="square" rtlCol="0">
            <a:spAutoFit/>
          </a:bodyPr>
          <a:p>
            <a:pPr algn="ctr"/>
            <a:r>
              <a:rPr lang="ru-RU" altLang="en-US"/>
              <a:t>+</a:t>
            </a:r>
            <a:endParaRPr lang="ru-RU"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138430"/>
            <a:ext cx="7772400" cy="1143000"/>
          </a:xfrm>
        </p:spPr>
        <p:txBody>
          <a:bodyPr/>
          <a:p>
            <a:r>
              <a:rPr lang="ru-RU" altLang="ru-RU"/>
              <a:t>Почвенные банки семян</a:t>
            </a:r>
            <a:endParaRPr lang="ru-RU" altLang="ru-RU"/>
          </a:p>
        </p:txBody>
      </p:sp>
      <p:pic>
        <p:nvPicPr>
          <p:cNvPr id="4" name="Замещающее содержимое 3"/>
          <p:cNvPicPr>
            <a:picLocks noChangeAspect="1"/>
          </p:cNvPicPr>
          <p:nvPr>
            <p:ph idx="1"/>
          </p:nvPr>
        </p:nvPicPr>
        <p:blipFill>
          <a:blip r:embed="rId1"/>
          <a:srcRect t="19005"/>
          <a:stretch>
            <a:fillRect/>
          </a:stretch>
        </p:blipFill>
        <p:spPr>
          <a:xfrm>
            <a:off x="591820" y="1664970"/>
            <a:ext cx="7960360" cy="409448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18490" y="558800"/>
            <a:ext cx="7772400" cy="1143000"/>
          </a:xfrm>
        </p:spPr>
        <p:txBody>
          <a:bodyPr/>
          <a:p>
            <a:r>
              <a:rPr lang="ru-RU" altLang="en-US"/>
              <a:t>Внутривидовая конкуренция</a:t>
            </a:r>
            <a:endParaRPr lang="ru-RU" altLang="en-US"/>
          </a:p>
        </p:txBody>
      </p:sp>
      <p:grpSp>
        <p:nvGrpSpPr>
          <p:cNvPr id="9" name="Группа 8"/>
          <p:cNvGrpSpPr/>
          <p:nvPr/>
        </p:nvGrpSpPr>
        <p:grpSpPr>
          <a:xfrm>
            <a:off x="3835400" y="2912110"/>
            <a:ext cx="1741170" cy="1819910"/>
            <a:chOff x="5279" y="3026"/>
            <a:chExt cx="2742" cy="2866"/>
          </a:xfrm>
        </p:grpSpPr>
        <p:grpSp>
          <p:nvGrpSpPr>
            <p:cNvPr id="11" name="Группа 10"/>
            <p:cNvGrpSpPr/>
            <p:nvPr/>
          </p:nvGrpSpPr>
          <p:grpSpPr>
            <a:xfrm>
              <a:off x="5279" y="3505"/>
              <a:ext cx="2743" cy="1799"/>
              <a:chOff x="2020" y="6198"/>
              <a:chExt cx="2743" cy="1799"/>
            </a:xfrm>
          </p:grpSpPr>
          <p:sp>
            <p:nvSpPr>
              <p:cNvPr id="5" name="Овал 4"/>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6" name="Овал 5"/>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A</a:t>
                </a:r>
                <a:endParaRPr lang="en-US" altLang="ru-RU"/>
              </a:p>
            </p:txBody>
          </p:sp>
          <p:sp>
            <p:nvSpPr>
              <p:cNvPr id="8" name="Круговая стрелка 7"/>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0" name="Круговая стрелка 9"/>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4" name="Текстовое поле 3"/>
            <p:cNvSpPr txBox="1"/>
            <p:nvPr/>
          </p:nvSpPr>
          <p:spPr>
            <a:xfrm>
              <a:off x="6268" y="5312"/>
              <a:ext cx="892" cy="580"/>
            </a:xfrm>
            <a:prstGeom prst="rect">
              <a:avLst/>
            </a:prstGeom>
            <a:noFill/>
          </p:spPr>
          <p:txBody>
            <a:bodyPr wrap="square" rtlCol="0">
              <a:spAutoFit/>
            </a:bodyPr>
            <a:p>
              <a:pPr algn="ctr"/>
              <a:r>
                <a:rPr lang="ru-RU" altLang="en-US"/>
                <a:t>-</a:t>
              </a:r>
              <a:endParaRPr lang="ru-RU" altLang="en-US"/>
            </a:p>
          </p:txBody>
        </p:sp>
        <p:sp>
          <p:nvSpPr>
            <p:cNvPr id="7" name="Текстовое поле 6"/>
            <p:cNvSpPr txBox="1"/>
            <p:nvPr/>
          </p:nvSpPr>
          <p:spPr>
            <a:xfrm>
              <a:off x="6242" y="3026"/>
              <a:ext cx="892" cy="580"/>
            </a:xfrm>
            <a:prstGeom prst="rect">
              <a:avLst/>
            </a:prstGeom>
            <a:noFill/>
          </p:spPr>
          <p:txBody>
            <a:bodyPr wrap="square" rtlCol="0">
              <a:spAutoFit/>
            </a:bodyPr>
            <a:p>
              <a:pPr algn="ctr"/>
              <a:r>
                <a:rPr lang="ru-RU" altLang="en-US"/>
                <a:t>-</a:t>
              </a:r>
              <a:endParaRPr lang="ru-RU" altLang="en-US"/>
            </a:p>
          </p:txBody>
        </p:sp>
      </p:grpSp>
      <p:sp>
        <p:nvSpPr>
          <p:cNvPr id="3" name="Текстовое поле 2"/>
          <p:cNvSpPr txBox="1"/>
          <p:nvPr/>
        </p:nvSpPr>
        <p:spPr>
          <a:xfrm>
            <a:off x="102235" y="4832350"/>
            <a:ext cx="8968105" cy="2061210"/>
          </a:xfrm>
          <a:prstGeom prst="rect">
            <a:avLst/>
          </a:prstGeom>
          <a:noFill/>
        </p:spPr>
        <p:txBody>
          <a:bodyPr wrap="square" rtlCol="0">
            <a:spAutoFit/>
          </a:bodyPr>
          <a:p>
            <a:pPr algn="ctr"/>
            <a:r>
              <a:rPr lang="ru-RU" altLang="en-US" sz="3200">
                <a:latin typeface="Comic Sans MS" panose="030F0702030302020204" charset="0"/>
              </a:rPr>
              <a:t>Это одно из самых сильных взаимоотношений, от которого очень многое зависит, но у нас про это будет специальная лекция!</a:t>
            </a:r>
            <a:endParaRPr lang="ru-RU" altLang="en-US" sz="3200">
              <a:latin typeface="Comic Sans MS" panose="030F070203030202020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338455" y="1710055"/>
            <a:ext cx="8556625" cy="2852420"/>
          </a:xfrm>
        </p:spPr>
        <p:txBody>
          <a:bodyPr/>
          <a:p>
            <a:r>
              <a:rPr lang="ru-RU" altLang="en-US"/>
              <a:t>Если внутривидовая конкуренция столь сильна, то почему групповое распределение столь обычно?</a:t>
            </a:r>
            <a:endParaRPr lang="ru-RU"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2146300"/>
            <a:ext cx="7772400" cy="1143000"/>
          </a:xfrm>
        </p:spPr>
        <p:txBody>
          <a:bodyPr/>
          <a:p>
            <a:r>
              <a:rPr lang="ru-RU" altLang="en-US"/>
              <a:t>Внутривидовая кооперация</a:t>
            </a:r>
            <a:endParaRPr lang="ru-RU" altLang="en-US"/>
          </a:p>
        </p:txBody>
      </p:sp>
      <p:grpSp>
        <p:nvGrpSpPr>
          <p:cNvPr id="11" name="Группа 10"/>
          <p:cNvGrpSpPr/>
          <p:nvPr/>
        </p:nvGrpSpPr>
        <p:grpSpPr>
          <a:xfrm>
            <a:off x="3593465" y="3827145"/>
            <a:ext cx="1741805" cy="1142365"/>
            <a:chOff x="2020" y="6198"/>
            <a:chExt cx="2743" cy="1799"/>
          </a:xfrm>
        </p:grpSpPr>
        <p:sp>
          <p:nvSpPr>
            <p:cNvPr id="5" name="Овал 4"/>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6" name="Овал 5"/>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A</a:t>
              </a:r>
              <a:endParaRPr lang="en-US" altLang="ru-RU"/>
            </a:p>
          </p:txBody>
        </p:sp>
        <p:sp>
          <p:nvSpPr>
            <p:cNvPr id="8" name="Круговая стрелка 7"/>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0" name="Круговая стрелка 9"/>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4" name="Текстовое поле 3"/>
          <p:cNvSpPr txBox="1"/>
          <p:nvPr/>
        </p:nvSpPr>
        <p:spPr>
          <a:xfrm>
            <a:off x="4221480" y="4974590"/>
            <a:ext cx="566420" cy="368300"/>
          </a:xfrm>
          <a:prstGeom prst="rect">
            <a:avLst/>
          </a:prstGeom>
          <a:noFill/>
        </p:spPr>
        <p:txBody>
          <a:bodyPr wrap="square" rtlCol="0">
            <a:spAutoFit/>
          </a:bodyPr>
          <a:p>
            <a:pPr algn="ctr"/>
            <a:r>
              <a:rPr lang="ru-RU" altLang="en-US"/>
              <a:t>+</a:t>
            </a:r>
            <a:endParaRPr lang="ru-RU" altLang="en-US"/>
          </a:p>
        </p:txBody>
      </p:sp>
      <p:sp>
        <p:nvSpPr>
          <p:cNvPr id="7" name="Текстовое поле 6"/>
          <p:cNvSpPr txBox="1"/>
          <p:nvPr/>
        </p:nvSpPr>
        <p:spPr>
          <a:xfrm>
            <a:off x="4204970" y="3522980"/>
            <a:ext cx="566420" cy="368300"/>
          </a:xfrm>
          <a:prstGeom prst="rect">
            <a:avLst/>
          </a:prstGeom>
          <a:noFill/>
        </p:spPr>
        <p:txBody>
          <a:bodyPr wrap="square" rtlCol="0">
            <a:spAutoFit/>
          </a:bodyPr>
          <a:p>
            <a:pPr algn="ctr"/>
            <a:r>
              <a:rPr lang="ru-RU" altLang="en-US"/>
              <a:t>+</a:t>
            </a:r>
            <a:endParaRPr lang="ru-RU"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a:t>Взаимоотношения между кем?</a:t>
            </a:r>
            <a:endParaRPr lang="ru-RU" altLang="en-US"/>
          </a:p>
        </p:txBody>
      </p:sp>
      <p:sp>
        <p:nvSpPr>
          <p:cNvPr id="3" name="Замещающее содержимое 2"/>
          <p:cNvSpPr>
            <a:spLocks noGrp="1"/>
          </p:cNvSpPr>
          <p:nvPr>
            <p:ph idx="1"/>
          </p:nvPr>
        </p:nvSpPr>
        <p:spPr>
          <a:xfrm>
            <a:off x="685800" y="1752600"/>
            <a:ext cx="7772400" cy="4343400"/>
          </a:xfrm>
        </p:spPr>
        <p:txBody>
          <a:bodyPr/>
          <a:p>
            <a:r>
              <a:rPr lang="ru-RU" altLang="en-US"/>
              <a:t>В сообществе представлены организмы разных видов. Разделение организмов на виды очень важно, но... </a:t>
            </a:r>
            <a:endParaRPr lang="ru-RU" altLang="en-US"/>
          </a:p>
          <a:p>
            <a:pPr marL="0" indent="0">
              <a:buNone/>
            </a:pPr>
            <a:r>
              <a:rPr lang="ru-RU" altLang="en-US"/>
              <a:t>   организмы об этом не знают.</a:t>
            </a:r>
            <a:endParaRPr lang="en-US" altLang="ru-RU"/>
          </a:p>
          <a:p>
            <a:r>
              <a:rPr lang="ru-RU" altLang="en-US"/>
              <a:t>Внутривидовые (гомотипические) связи могут быть столь же важны, как и Межвидовые (гетеротипические) отношения.</a:t>
            </a:r>
            <a:endParaRPr lang="ru-RU" altLang="en-US"/>
          </a:p>
          <a:p>
            <a:endParaRPr lang="ru-RU"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994410" y="474980"/>
            <a:ext cx="7772400" cy="613410"/>
          </a:xfrm>
        </p:spPr>
        <p:txBody>
          <a:bodyPr/>
          <a:p>
            <a:r>
              <a:rPr lang="ru-RU" altLang="en-US" sz="3600">
                <a:sym typeface="+mn-ea"/>
              </a:rPr>
              <a:t>Эффект Олли (</a:t>
            </a:r>
            <a:r>
              <a:rPr lang="en-US" altLang="ru-RU" sz="3600">
                <a:sym typeface="+mn-ea"/>
              </a:rPr>
              <a:t>Alee effect)</a:t>
            </a:r>
            <a:r>
              <a:rPr lang="ru-RU" altLang="en-US" sz="3600">
                <a:sym typeface="+mn-ea"/>
              </a:rPr>
              <a:t> </a:t>
            </a:r>
            <a:br>
              <a:rPr lang="ru-RU" altLang="en-US" sz="3600"/>
            </a:br>
            <a:endParaRPr lang="ru-RU" altLang="en-US" sz="3600"/>
          </a:p>
        </p:txBody>
      </p:sp>
      <p:sp>
        <p:nvSpPr>
          <p:cNvPr id="5" name="Текстовое поле 4"/>
          <p:cNvSpPr txBox="1"/>
          <p:nvPr/>
        </p:nvSpPr>
        <p:spPr>
          <a:xfrm>
            <a:off x="92075" y="1342390"/>
            <a:ext cx="8999220" cy="3969385"/>
          </a:xfrm>
          <a:prstGeom prst="rect">
            <a:avLst/>
          </a:prstGeom>
          <a:noFill/>
        </p:spPr>
        <p:txBody>
          <a:bodyPr wrap="square" rtlCol="0" anchor="t">
            <a:spAutoFit/>
          </a:bodyPr>
          <a:p>
            <a:r>
              <a:rPr lang="ru-RU" altLang="en-US" sz="2800" i="0"/>
              <a:t>Объединение особей в агрегации, с одной стороны, усиливает конкуренцию, но с другой стороны - увеличивает вероятность выживания группы в целом (повышается вероятность выживания молоди, повышается плодовитость и т.п.).</a:t>
            </a:r>
            <a:endParaRPr lang="ru-RU" altLang="en-US" sz="2800" i="0"/>
          </a:p>
          <a:p>
            <a:endParaRPr lang="ru-RU" altLang="en-US" sz="2800" i="0"/>
          </a:p>
          <a:p>
            <a:r>
              <a:rPr lang="ru-RU" altLang="ru-RU" sz="2800" i="0"/>
              <a:t>Эффект Олли еще называют положительным плотностно-зависимым эффектом (positive density dependence).</a:t>
            </a:r>
            <a:endParaRPr lang="ru-RU" altLang="ru-RU" sz="2800" i="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Прямоугольник 4"/>
          <p:cNvSpPr/>
          <p:nvPr/>
        </p:nvSpPr>
        <p:spPr>
          <a:xfrm>
            <a:off x="1188085" y="1475740"/>
            <a:ext cx="7704455" cy="41046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10" name="Заголовок 9"/>
          <p:cNvSpPr>
            <a:spLocks noGrp="1"/>
          </p:cNvSpPr>
          <p:nvPr>
            <p:ph type="title"/>
          </p:nvPr>
        </p:nvSpPr>
        <p:spPr>
          <a:xfrm>
            <a:off x="118745" y="72390"/>
            <a:ext cx="8906510" cy="1430020"/>
          </a:xfrm>
        </p:spPr>
        <p:txBody>
          <a:bodyPr/>
          <a:p>
            <a:r>
              <a:rPr lang="ru-RU" altLang="en-US" sz="2800"/>
              <a:t>Связь скорости роста численности популяции с численностью популяции при разной степени выраженности эффекта Олл</a:t>
            </a:r>
            <a:r>
              <a:rPr lang="ru-RU" altLang="en-US" sz="3200"/>
              <a:t>и</a:t>
            </a:r>
            <a:endParaRPr lang="ru-RU" altLang="en-US" sz="3200"/>
          </a:p>
        </p:txBody>
      </p:sp>
      <p:pic>
        <p:nvPicPr>
          <p:cNvPr id="9" name="Замещающее содержимое 8"/>
          <p:cNvPicPr>
            <a:picLocks noChangeAspect="1"/>
          </p:cNvPicPr>
          <p:nvPr>
            <p:ph idx="1"/>
          </p:nvPr>
        </p:nvPicPr>
        <p:blipFill>
          <a:blip r:embed="rId1"/>
          <a:stretch>
            <a:fillRect/>
          </a:stretch>
        </p:blipFill>
        <p:spPr>
          <a:xfrm>
            <a:off x="1617345" y="1502410"/>
            <a:ext cx="5909310" cy="4077970"/>
          </a:xfrm>
          <a:prstGeom prst="rect">
            <a:avLst/>
          </a:prstGeom>
        </p:spPr>
      </p:pic>
      <p:sp>
        <p:nvSpPr>
          <p:cNvPr id="11" name="Текстовое поле 10"/>
          <p:cNvSpPr txBox="1"/>
          <p:nvPr/>
        </p:nvSpPr>
        <p:spPr>
          <a:xfrm>
            <a:off x="733425" y="5789930"/>
            <a:ext cx="8159750" cy="922020"/>
          </a:xfrm>
          <a:prstGeom prst="rect">
            <a:avLst/>
          </a:prstGeom>
          <a:noFill/>
        </p:spPr>
        <p:txBody>
          <a:bodyPr wrap="square" rtlCol="0">
            <a:spAutoFit/>
          </a:bodyPr>
          <a:p>
            <a:r>
              <a:rPr lang="ru-RU" altLang="ru-RU"/>
              <a:t>При численности популяции ниже критической у некоторых видов может наблюдаться отрицательная скорость роста численности - популяция коллапсирует</a:t>
            </a:r>
            <a:endParaRPr lang="ru-RU" altLang="ru-RU"/>
          </a:p>
        </p:txBody>
      </p:sp>
      <p:sp>
        <p:nvSpPr>
          <p:cNvPr id="12" name="Стрелка вверх 11"/>
          <p:cNvSpPr/>
          <p:nvPr/>
        </p:nvSpPr>
        <p:spPr>
          <a:xfrm>
            <a:off x="2704465" y="5003800"/>
            <a:ext cx="144145" cy="8642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2" name="Текстовое поле 1"/>
          <p:cNvSpPr txBox="1"/>
          <p:nvPr/>
        </p:nvSpPr>
        <p:spPr>
          <a:xfrm>
            <a:off x="2453640" y="1997710"/>
            <a:ext cx="1939925" cy="922020"/>
          </a:xfrm>
          <a:prstGeom prst="rect">
            <a:avLst/>
          </a:prstGeom>
          <a:noFill/>
        </p:spPr>
        <p:txBody>
          <a:bodyPr wrap="square" rtlCol="0">
            <a:spAutoFit/>
          </a:bodyPr>
          <a:p>
            <a:r>
              <a:rPr lang="ru-RU" altLang="en-US">
                <a:solidFill>
                  <a:schemeClr val="bg2"/>
                </a:solidFill>
              </a:rPr>
              <a:t>Виды без выраженного эффекта Олли</a:t>
            </a:r>
            <a:endParaRPr lang="ru-RU" altLang="en-US">
              <a:solidFill>
                <a:schemeClr val="bg2"/>
              </a:solidFill>
            </a:endParaRPr>
          </a:p>
        </p:txBody>
      </p:sp>
      <p:sp>
        <p:nvSpPr>
          <p:cNvPr id="3" name="Стрелка вниз 2"/>
          <p:cNvSpPr/>
          <p:nvPr/>
        </p:nvSpPr>
        <p:spPr>
          <a:xfrm>
            <a:off x="2988310" y="2853055"/>
            <a:ext cx="143510" cy="1008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4" name="Текстовое поле 3"/>
          <p:cNvSpPr txBox="1"/>
          <p:nvPr/>
        </p:nvSpPr>
        <p:spPr>
          <a:xfrm>
            <a:off x="6436995" y="2660015"/>
            <a:ext cx="2301875" cy="645160"/>
          </a:xfrm>
          <a:prstGeom prst="rect">
            <a:avLst/>
          </a:prstGeom>
          <a:noFill/>
        </p:spPr>
        <p:txBody>
          <a:bodyPr wrap="square" rtlCol="0">
            <a:spAutoFit/>
          </a:bodyPr>
          <a:p>
            <a:r>
              <a:rPr lang="ru-RU" altLang="en-US">
                <a:solidFill>
                  <a:schemeClr val="bg2"/>
                </a:solidFill>
              </a:rPr>
              <a:t>Виды сильным  эффектом Олли</a:t>
            </a:r>
            <a:endParaRPr lang="ru-RU" altLang="en-US">
              <a:solidFill>
                <a:schemeClr val="bg2"/>
              </a:solidFill>
            </a:endParaRPr>
          </a:p>
        </p:txBody>
      </p:sp>
      <p:sp>
        <p:nvSpPr>
          <p:cNvPr id="6" name="Стрелка вниз 5"/>
          <p:cNvSpPr/>
          <p:nvPr/>
        </p:nvSpPr>
        <p:spPr>
          <a:xfrm rot="5400000">
            <a:off x="6080125" y="2780030"/>
            <a:ext cx="171450" cy="4044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r>
              <a:rPr lang="ru-RU" altLang="en-US" sz="3200"/>
              <a:t>Механизмы появления эффекта Олли </a:t>
            </a:r>
            <a:endParaRPr lang="ru-RU" altLang="en-US" sz="3200"/>
          </a:p>
        </p:txBody>
      </p:sp>
      <p:sp>
        <p:nvSpPr>
          <p:cNvPr id="3" name="Замещающее содержимое 2"/>
          <p:cNvSpPr>
            <a:spLocks noGrp="1"/>
          </p:cNvSpPr>
          <p:nvPr>
            <p:ph idx="1"/>
          </p:nvPr>
        </p:nvSpPr>
        <p:spPr/>
        <p:txBody>
          <a:bodyPr/>
          <a:p>
            <a:r>
              <a:rPr lang="ru-RU" altLang="ru-RU" sz="2800"/>
              <a:t>Недостаток половых партнеров</a:t>
            </a:r>
            <a:endParaRPr lang="ru-RU" altLang="ru-RU" sz="2800"/>
          </a:p>
          <a:p>
            <a:r>
              <a:rPr lang="ru-RU" altLang="ru-RU" sz="2800"/>
              <a:t>Совместная защита</a:t>
            </a:r>
            <a:endParaRPr lang="ru-RU" altLang="ru-RU" sz="2800"/>
          </a:p>
          <a:p>
            <a:r>
              <a:rPr lang="ru-RU" altLang="ru-RU" sz="2800"/>
              <a:t>Совместное размножение</a:t>
            </a:r>
            <a:endParaRPr lang="ru-RU" altLang="ru-RU" sz="2800"/>
          </a:p>
          <a:p>
            <a:r>
              <a:rPr lang="ru-RU" altLang="ru-RU" sz="2800"/>
              <a:t>Совместное питание</a:t>
            </a:r>
            <a:endParaRPr lang="ru-RU" altLang="ru-RU" sz="2800"/>
          </a:p>
          <a:p>
            <a:r>
              <a:rPr lang="ru-RU" altLang="ru-RU" sz="2800"/>
              <a:t>Совместная амелиорация среды</a:t>
            </a:r>
            <a:endParaRPr lang="ru-RU" altLang="ru-RU" sz="2800"/>
          </a:p>
          <a:p>
            <a:pPr marL="0" indent="0">
              <a:buNone/>
            </a:pPr>
            <a:endParaRPr lang="ru-RU" altLang="ru-RU" sz="2800"/>
          </a:p>
          <a:p>
            <a:pPr marL="0" indent="0">
              <a:buNone/>
            </a:pPr>
            <a:r>
              <a:rPr lang="ru-RU" altLang="ru-RU"/>
              <a:t>При низкой численности популяции все эти функции могут не выполняться - популяция исчезает</a:t>
            </a:r>
            <a:endParaRPr lang="ru-RU" altLang="ru-RU"/>
          </a:p>
          <a:p>
            <a:endParaRPr lang="ru-RU" altLang="ru-RU"/>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45720"/>
            <a:ext cx="7772400" cy="704850"/>
          </a:xfrm>
        </p:spPr>
        <p:txBody>
          <a:bodyPr/>
          <a:p>
            <a:r>
              <a:rPr lang="ru-RU" altLang="en-US"/>
              <a:t>Примеры </a:t>
            </a:r>
            <a:endParaRPr lang="en-US" altLang="en-US"/>
          </a:p>
        </p:txBody>
      </p:sp>
      <p:sp>
        <p:nvSpPr>
          <p:cNvPr id="3" name="Замещающее содержимое 2"/>
          <p:cNvSpPr>
            <a:spLocks noGrp="1"/>
          </p:cNvSpPr>
          <p:nvPr>
            <p:ph idx="1"/>
          </p:nvPr>
        </p:nvSpPr>
        <p:spPr>
          <a:xfrm>
            <a:off x="287020" y="835660"/>
            <a:ext cx="8645525" cy="5260340"/>
          </a:xfrm>
        </p:spPr>
        <p:txBody>
          <a:bodyPr/>
          <a:p>
            <a:pPr marL="0" indent="0">
              <a:buNone/>
            </a:pPr>
            <a:r>
              <a:rPr lang="ru-RU" altLang="en-US"/>
              <a:t>«Один шимпанзе - вообще не шимпанзе»: популяции видов с ярко выраженной социальной структурой не смогут существовать при низкой численности.  </a:t>
            </a:r>
            <a:endParaRPr lang="ru-RU"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Заголовок 4"/>
          <p:cNvSpPr>
            <a:spLocks noGrp="1"/>
          </p:cNvSpPr>
          <p:nvPr>
            <p:ph type="title"/>
          </p:nvPr>
        </p:nvSpPr>
        <p:spPr>
          <a:xfrm>
            <a:off x="184785" y="-12700"/>
            <a:ext cx="8889365" cy="873760"/>
          </a:xfrm>
        </p:spPr>
        <p:txBody>
          <a:bodyPr/>
          <a:p>
            <a:r>
              <a:rPr lang="ru-RU" altLang="en-US" sz="3200"/>
              <a:t>Странствующий голубь (Ectopistes migratorius)</a:t>
            </a:r>
            <a:endParaRPr lang="ru-RU" altLang="en-US" sz="3200"/>
          </a:p>
        </p:txBody>
      </p:sp>
      <p:pic>
        <p:nvPicPr>
          <p:cNvPr id="4" name="Замещающее содержимое 3"/>
          <p:cNvPicPr>
            <a:picLocks noChangeAspect="1"/>
          </p:cNvPicPr>
          <p:nvPr>
            <p:ph idx="1"/>
          </p:nvPr>
        </p:nvPicPr>
        <p:blipFill>
          <a:blip r:embed="rId1"/>
          <a:stretch>
            <a:fillRect/>
          </a:stretch>
        </p:blipFill>
        <p:spPr>
          <a:xfrm>
            <a:off x="150495" y="883285"/>
            <a:ext cx="6059170" cy="4463415"/>
          </a:xfrm>
          <a:prstGeom prst="rect">
            <a:avLst/>
          </a:prstGeom>
        </p:spPr>
      </p:pic>
      <p:pic>
        <p:nvPicPr>
          <p:cNvPr id="6" name="Изображение 5"/>
          <p:cNvPicPr>
            <a:picLocks noChangeAspect="1"/>
          </p:cNvPicPr>
          <p:nvPr/>
        </p:nvPicPr>
        <p:blipFill>
          <a:blip r:embed="rId2"/>
          <a:stretch>
            <a:fillRect/>
          </a:stretch>
        </p:blipFill>
        <p:spPr>
          <a:xfrm>
            <a:off x="6567805" y="883285"/>
            <a:ext cx="2381250" cy="3810000"/>
          </a:xfrm>
          <a:prstGeom prst="rect">
            <a:avLst/>
          </a:prstGeom>
        </p:spPr>
      </p:pic>
      <p:sp>
        <p:nvSpPr>
          <p:cNvPr id="9" name="Текстовое поле 8"/>
          <p:cNvSpPr txBox="1"/>
          <p:nvPr/>
        </p:nvSpPr>
        <p:spPr>
          <a:xfrm>
            <a:off x="6442075" y="4693285"/>
            <a:ext cx="2632075" cy="645160"/>
          </a:xfrm>
          <a:prstGeom prst="rect">
            <a:avLst/>
          </a:prstGeom>
          <a:noFill/>
        </p:spPr>
        <p:txBody>
          <a:bodyPr wrap="square" rtlCol="0" anchor="t">
            <a:spAutoFit/>
          </a:bodyPr>
          <a:p>
            <a:r>
              <a:rPr lang="ru-RU" altLang="en-US"/>
              <a:t>Последняя особь была убита в 1901  г.</a:t>
            </a:r>
            <a:endParaRPr lang="ru-RU" altLang="en-US"/>
          </a:p>
        </p:txBody>
      </p:sp>
      <p:sp>
        <p:nvSpPr>
          <p:cNvPr id="10" name="Текстовое поле 9"/>
          <p:cNvSpPr txBox="1"/>
          <p:nvPr/>
        </p:nvSpPr>
        <p:spPr>
          <a:xfrm>
            <a:off x="150495" y="4997450"/>
            <a:ext cx="2540000" cy="337185"/>
          </a:xfrm>
          <a:prstGeom prst="rect">
            <a:avLst/>
          </a:prstGeom>
          <a:noFill/>
        </p:spPr>
        <p:txBody>
          <a:bodyPr wrap="square" rtlCol="0" anchor="t">
            <a:spAutoFit/>
          </a:bodyPr>
          <a:p>
            <a:r>
              <a:rPr lang="ru-RU" altLang="en-US" sz="800">
                <a:solidFill>
                  <a:schemeClr val="bg2"/>
                </a:solidFill>
              </a:rPr>
              <a:t>https://naes.unr.edu/shoemaker/teaching/NRES-470/PP1.jpg</a:t>
            </a:r>
            <a:endParaRPr lang="ru-RU" altLang="en-US" sz="800">
              <a:solidFill>
                <a:schemeClr val="bg2"/>
              </a:solidFill>
            </a:endParaRPr>
          </a:p>
        </p:txBody>
      </p:sp>
      <p:sp>
        <p:nvSpPr>
          <p:cNvPr id="2" name="Текстовое поле 1"/>
          <p:cNvSpPr txBox="1"/>
          <p:nvPr/>
        </p:nvSpPr>
        <p:spPr>
          <a:xfrm>
            <a:off x="184785" y="5637530"/>
            <a:ext cx="8541385" cy="1198880"/>
          </a:xfrm>
          <a:prstGeom prst="rect">
            <a:avLst/>
          </a:prstGeom>
          <a:noFill/>
        </p:spPr>
        <p:txBody>
          <a:bodyPr wrap="square" rtlCol="0">
            <a:spAutoFit/>
          </a:bodyPr>
          <a:p>
            <a:r>
              <a:rPr lang="ru-RU" altLang="en-US"/>
              <a:t>Гигантские стаи странствующего голубя подвергались мощному воздействию потребителя (человека). При падении численности жертвы ниже критического уровня началось необратимое сокращение численности популяции.</a:t>
            </a:r>
            <a:endParaRPr lang="ru-RU"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26035"/>
            <a:ext cx="7772400" cy="1143000"/>
          </a:xfrm>
        </p:spPr>
        <p:txBody>
          <a:bodyPr/>
          <a:p>
            <a:r>
              <a:rPr lang="ru-RU" altLang="ru-RU"/>
              <a:t>Амурские тигры</a:t>
            </a:r>
            <a:endParaRPr lang="ru-RU" altLang="ru-RU"/>
          </a:p>
        </p:txBody>
      </p:sp>
      <p:sp>
        <p:nvSpPr>
          <p:cNvPr id="3" name="Замещающее содержимое 2"/>
          <p:cNvSpPr>
            <a:spLocks noGrp="1"/>
          </p:cNvSpPr>
          <p:nvPr>
            <p:ph idx="1"/>
          </p:nvPr>
        </p:nvSpPr>
        <p:spPr>
          <a:xfrm>
            <a:off x="685800" y="1229360"/>
            <a:ext cx="5356860" cy="4114800"/>
          </a:xfrm>
        </p:spPr>
        <p:txBody>
          <a:bodyPr/>
          <a:p>
            <a:r>
              <a:rPr lang="ru-RU" altLang="en-US">
                <a:sym typeface="+mn-ea"/>
              </a:rPr>
              <a:t>При критически низкой численности популяции амурских тигров произойдет исчезновение популяции: половые партнеры не смогут найти друг друга.</a:t>
            </a:r>
            <a:endParaRPr lang="ru-RU" altLang="en-US"/>
          </a:p>
        </p:txBody>
      </p:sp>
      <p:pic>
        <p:nvPicPr>
          <p:cNvPr id="4" name="Изображение 3"/>
          <p:cNvPicPr>
            <a:picLocks noChangeAspect="1"/>
          </p:cNvPicPr>
          <p:nvPr/>
        </p:nvPicPr>
        <p:blipFill>
          <a:blip r:embed="rId1"/>
          <a:stretch>
            <a:fillRect/>
          </a:stretch>
        </p:blipFill>
        <p:spPr>
          <a:xfrm>
            <a:off x="6444615" y="1116965"/>
            <a:ext cx="2540000" cy="380365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1859280"/>
            <a:ext cx="7772400" cy="1143000"/>
          </a:xfrm>
        </p:spPr>
        <p:txBody>
          <a:bodyPr/>
          <a:p>
            <a:r>
              <a:rPr lang="ru-RU" altLang="en-US"/>
              <a:t>Внутривидовые антагонизмы: проблема отцов и детей</a:t>
            </a:r>
            <a:endParaRPr lang="ru-RU" altLang="en-US"/>
          </a:p>
        </p:txBody>
      </p:sp>
      <p:grpSp>
        <p:nvGrpSpPr>
          <p:cNvPr id="3" name="Группа 2"/>
          <p:cNvGrpSpPr/>
          <p:nvPr/>
        </p:nvGrpSpPr>
        <p:grpSpPr>
          <a:xfrm>
            <a:off x="1736090" y="3380105"/>
            <a:ext cx="1741170" cy="1819910"/>
            <a:chOff x="5659" y="5096"/>
            <a:chExt cx="2742" cy="2866"/>
          </a:xfrm>
        </p:grpSpPr>
        <p:grpSp>
          <p:nvGrpSpPr>
            <p:cNvPr id="11" name="Группа 10"/>
            <p:cNvGrpSpPr/>
            <p:nvPr/>
          </p:nvGrpSpPr>
          <p:grpSpPr>
            <a:xfrm>
              <a:off x="5659" y="5575"/>
              <a:ext cx="2743" cy="1799"/>
              <a:chOff x="2020" y="6198"/>
              <a:chExt cx="2743" cy="1799"/>
            </a:xfrm>
          </p:grpSpPr>
          <p:sp>
            <p:nvSpPr>
              <p:cNvPr id="5" name="Овал 4"/>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6" name="Овал 5"/>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A</a:t>
                </a:r>
                <a:endParaRPr lang="en-US" altLang="ru-RU"/>
              </a:p>
            </p:txBody>
          </p:sp>
          <p:sp>
            <p:nvSpPr>
              <p:cNvPr id="8" name="Круговая стрелка 7"/>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0" name="Круговая стрелка 9"/>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4" name="Текстовое поле 3"/>
            <p:cNvSpPr txBox="1"/>
            <p:nvPr/>
          </p:nvSpPr>
          <p:spPr>
            <a:xfrm>
              <a:off x="6648" y="7382"/>
              <a:ext cx="892" cy="580"/>
            </a:xfrm>
            <a:prstGeom prst="rect">
              <a:avLst/>
            </a:prstGeom>
            <a:noFill/>
          </p:spPr>
          <p:txBody>
            <a:bodyPr wrap="square" rtlCol="0">
              <a:spAutoFit/>
            </a:bodyPr>
            <a:p>
              <a:pPr algn="ctr"/>
              <a:r>
                <a:rPr lang="ru-RU" altLang="en-US"/>
                <a:t>0</a:t>
              </a:r>
              <a:endParaRPr lang="ru-RU" altLang="en-US"/>
            </a:p>
          </p:txBody>
        </p:sp>
        <p:sp>
          <p:nvSpPr>
            <p:cNvPr id="7" name="Текстовое поле 6"/>
            <p:cNvSpPr txBox="1"/>
            <p:nvPr/>
          </p:nvSpPr>
          <p:spPr>
            <a:xfrm>
              <a:off x="6622" y="5096"/>
              <a:ext cx="892" cy="580"/>
            </a:xfrm>
            <a:prstGeom prst="rect">
              <a:avLst/>
            </a:prstGeom>
            <a:noFill/>
          </p:spPr>
          <p:txBody>
            <a:bodyPr wrap="square" rtlCol="0">
              <a:spAutoFit/>
            </a:bodyPr>
            <a:p>
              <a:pPr algn="ctr"/>
              <a:r>
                <a:rPr lang="ru-RU" altLang="en-US"/>
                <a:t>-</a:t>
              </a:r>
              <a:endParaRPr lang="ru-RU" altLang="en-US"/>
            </a:p>
          </p:txBody>
        </p:sp>
      </p:grpSp>
      <p:grpSp>
        <p:nvGrpSpPr>
          <p:cNvPr id="9" name="Группа 8"/>
          <p:cNvGrpSpPr/>
          <p:nvPr/>
        </p:nvGrpSpPr>
        <p:grpSpPr>
          <a:xfrm>
            <a:off x="4758690" y="3380105"/>
            <a:ext cx="1741170" cy="1819910"/>
            <a:chOff x="5677" y="6226"/>
            <a:chExt cx="2742" cy="2866"/>
          </a:xfrm>
        </p:grpSpPr>
        <p:grpSp>
          <p:nvGrpSpPr>
            <p:cNvPr id="12" name="Группа 11"/>
            <p:cNvGrpSpPr/>
            <p:nvPr/>
          </p:nvGrpSpPr>
          <p:grpSpPr>
            <a:xfrm>
              <a:off x="5677" y="6705"/>
              <a:ext cx="2743" cy="1799"/>
              <a:chOff x="2020" y="6198"/>
              <a:chExt cx="2743" cy="1799"/>
            </a:xfrm>
          </p:grpSpPr>
          <p:sp>
            <p:nvSpPr>
              <p:cNvPr id="13" name="Овал 12"/>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14" name="Овал 13"/>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A</a:t>
                </a:r>
                <a:endParaRPr lang="en-US" altLang="ru-RU"/>
              </a:p>
            </p:txBody>
          </p:sp>
          <p:sp>
            <p:nvSpPr>
              <p:cNvPr id="15" name="Круговая стрелка 14"/>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6" name="Круговая стрелка 15"/>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17" name="Текстовое поле 16"/>
            <p:cNvSpPr txBox="1"/>
            <p:nvPr/>
          </p:nvSpPr>
          <p:spPr>
            <a:xfrm>
              <a:off x="6648" y="8512"/>
              <a:ext cx="892" cy="580"/>
            </a:xfrm>
            <a:prstGeom prst="rect">
              <a:avLst/>
            </a:prstGeom>
            <a:noFill/>
          </p:spPr>
          <p:txBody>
            <a:bodyPr wrap="square" rtlCol="0">
              <a:spAutoFit/>
            </a:bodyPr>
            <a:p>
              <a:pPr algn="ctr"/>
              <a:r>
                <a:rPr lang="ru-RU" altLang="en-US"/>
                <a:t>-</a:t>
              </a:r>
              <a:endParaRPr lang="ru-RU" altLang="en-US"/>
            </a:p>
          </p:txBody>
        </p:sp>
        <p:sp>
          <p:nvSpPr>
            <p:cNvPr id="18" name="Текстовое поле 17"/>
            <p:cNvSpPr txBox="1"/>
            <p:nvPr/>
          </p:nvSpPr>
          <p:spPr>
            <a:xfrm>
              <a:off x="6622" y="6226"/>
              <a:ext cx="892" cy="580"/>
            </a:xfrm>
            <a:prstGeom prst="rect">
              <a:avLst/>
            </a:prstGeom>
            <a:noFill/>
          </p:spPr>
          <p:txBody>
            <a:bodyPr wrap="square" rtlCol="0">
              <a:spAutoFit/>
            </a:bodyPr>
            <a:p>
              <a:pPr algn="ctr"/>
              <a:r>
                <a:rPr lang="ru-RU" altLang="en-US"/>
                <a:t>+</a:t>
              </a:r>
              <a:endParaRPr lang="ru-RU" altLang="en-US"/>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28015" y="99695"/>
            <a:ext cx="7772400" cy="1143000"/>
          </a:xfrm>
        </p:spPr>
        <p:txBody>
          <a:bodyPr/>
          <a:p>
            <a:r>
              <a:rPr lang="ru-RU" altLang="en-US" sz="2800"/>
              <a:t>Сегрегация возрастных когорт </a:t>
            </a:r>
            <a:endParaRPr lang="ru-RU" altLang="en-US" sz="2800"/>
          </a:p>
        </p:txBody>
      </p:sp>
      <p:sp>
        <p:nvSpPr>
          <p:cNvPr id="4" name="Замещающее содержимое 3"/>
          <p:cNvSpPr>
            <a:spLocks noGrp="1"/>
          </p:cNvSpPr>
          <p:nvPr>
            <p:ph idx="1"/>
          </p:nvPr>
        </p:nvSpPr>
        <p:spPr>
          <a:xfrm>
            <a:off x="-3175" y="1167130"/>
            <a:ext cx="4232910" cy="5201920"/>
          </a:xfrm>
        </p:spPr>
        <p:txBody>
          <a:bodyPr/>
          <a:p>
            <a:r>
              <a:rPr lang="ru-RU" altLang="ru-RU" sz="2800"/>
              <a:t>Первичное оседание на нитчатые водоросли.</a:t>
            </a:r>
            <a:endParaRPr lang="ru-RU" altLang="ru-RU" sz="2800"/>
          </a:p>
          <a:p>
            <a:r>
              <a:rPr lang="ru-RU" altLang="ru-RU" sz="2800"/>
              <a:t>Вторичное плавание.</a:t>
            </a:r>
            <a:endParaRPr lang="ru-RU" altLang="ru-RU" sz="2800"/>
          </a:p>
          <a:p>
            <a:r>
              <a:rPr lang="ru-RU" altLang="ru-RU" sz="2800"/>
              <a:t>Вторичное оседание на донные субстраты.</a:t>
            </a:r>
            <a:endParaRPr lang="ru-RU" altLang="ru-RU" sz="2800"/>
          </a:p>
          <a:p>
            <a:endParaRPr lang="ru-RU" altLang="ru-RU" sz="2800"/>
          </a:p>
        </p:txBody>
      </p:sp>
      <p:pic>
        <p:nvPicPr>
          <p:cNvPr id="5" name="Изображение 4"/>
          <p:cNvPicPr>
            <a:picLocks noChangeAspect="1"/>
          </p:cNvPicPr>
          <p:nvPr/>
        </p:nvPicPr>
        <p:blipFill>
          <a:blip r:embed="rId1"/>
          <a:stretch>
            <a:fillRect/>
          </a:stretch>
        </p:blipFill>
        <p:spPr>
          <a:xfrm>
            <a:off x="4710430" y="991870"/>
            <a:ext cx="4363720" cy="1471295"/>
          </a:xfrm>
          <a:prstGeom prst="rect">
            <a:avLst/>
          </a:prstGeom>
        </p:spPr>
      </p:pic>
      <p:pic>
        <p:nvPicPr>
          <p:cNvPr id="6" name="Изображение 5"/>
          <p:cNvPicPr>
            <a:picLocks noChangeAspect="1"/>
          </p:cNvPicPr>
          <p:nvPr/>
        </p:nvPicPr>
        <p:blipFill>
          <a:blip r:embed="rId2"/>
          <a:srcRect l="5730" r="7884"/>
          <a:stretch>
            <a:fillRect/>
          </a:stretch>
        </p:blipFill>
        <p:spPr>
          <a:xfrm>
            <a:off x="4335780" y="2713990"/>
            <a:ext cx="4738370" cy="4100830"/>
          </a:xfrm>
          <a:prstGeom prst="rect">
            <a:avLst/>
          </a:prstGeom>
        </p:spPr>
      </p:pic>
      <p:sp>
        <p:nvSpPr>
          <p:cNvPr id="7" name="Текстовое поле 6"/>
          <p:cNvSpPr txBox="1"/>
          <p:nvPr/>
        </p:nvSpPr>
        <p:spPr>
          <a:xfrm>
            <a:off x="4483100" y="6466840"/>
            <a:ext cx="2540000" cy="245110"/>
          </a:xfrm>
          <a:prstGeom prst="rect">
            <a:avLst/>
          </a:prstGeom>
          <a:noFill/>
        </p:spPr>
        <p:txBody>
          <a:bodyPr wrap="square" rtlCol="0" anchor="t">
            <a:spAutoFit/>
          </a:bodyPr>
          <a:p>
            <a:r>
              <a:rPr lang="ru-RU" altLang="en-US" sz="1000">
                <a:solidFill>
                  <a:schemeClr val="bg2"/>
                </a:solidFill>
              </a:rPr>
              <a:t>Wildish</a:t>
            </a:r>
            <a:r>
              <a:rPr lang="en-US" altLang="ru-RU" sz="1000">
                <a:solidFill>
                  <a:schemeClr val="bg2"/>
                </a:solidFill>
              </a:rPr>
              <a:t>,</a:t>
            </a:r>
            <a:r>
              <a:rPr lang="ru-RU" altLang="en-US" sz="1000">
                <a:solidFill>
                  <a:schemeClr val="bg2"/>
                </a:solidFill>
              </a:rPr>
              <a:t>  Kristmanson, 1997</a:t>
            </a:r>
            <a:endParaRPr lang="ru-RU" altLang="en-US" sz="1000">
              <a:solidFill>
                <a:schemeClr val="bg2"/>
              </a:solidFill>
            </a:endParaRPr>
          </a:p>
        </p:txBody>
      </p:sp>
      <p:sp>
        <p:nvSpPr>
          <p:cNvPr id="8" name="Текстовое поле 7"/>
          <p:cNvSpPr txBox="1"/>
          <p:nvPr/>
        </p:nvSpPr>
        <p:spPr>
          <a:xfrm>
            <a:off x="263525" y="3905250"/>
            <a:ext cx="3700145" cy="953135"/>
          </a:xfrm>
          <a:prstGeom prst="rect">
            <a:avLst/>
          </a:prstGeom>
          <a:noFill/>
        </p:spPr>
        <p:txBody>
          <a:bodyPr wrap="square" rtlCol="0" anchor="t">
            <a:spAutoFit/>
          </a:bodyPr>
          <a:p>
            <a:pPr algn="ctr"/>
            <a:r>
              <a:rPr lang="ru-RU" altLang="ru-RU" sz="2800">
                <a:sym typeface="+mn-ea"/>
              </a:rPr>
              <a:t>Зачем  такие сложности?</a:t>
            </a:r>
            <a:endParaRPr lang="ru-RU" altLang="en-US" sz="2800"/>
          </a:p>
        </p:txBody>
      </p:sp>
      <p:grpSp>
        <p:nvGrpSpPr>
          <p:cNvPr id="9" name="Группа 8"/>
          <p:cNvGrpSpPr/>
          <p:nvPr/>
        </p:nvGrpSpPr>
        <p:grpSpPr>
          <a:xfrm>
            <a:off x="466725" y="4732020"/>
            <a:ext cx="2607945" cy="2005330"/>
            <a:chOff x="4822" y="4804"/>
            <a:chExt cx="4107" cy="3158"/>
          </a:xfrm>
        </p:grpSpPr>
        <p:grpSp>
          <p:nvGrpSpPr>
            <p:cNvPr id="11" name="Группа 10"/>
            <p:cNvGrpSpPr/>
            <p:nvPr/>
          </p:nvGrpSpPr>
          <p:grpSpPr>
            <a:xfrm>
              <a:off x="4822" y="5575"/>
              <a:ext cx="4107" cy="1799"/>
              <a:chOff x="1183" y="6198"/>
              <a:chExt cx="4107" cy="1799"/>
            </a:xfrm>
          </p:grpSpPr>
          <p:sp>
            <p:nvSpPr>
              <p:cNvPr id="10" name="Овал 9"/>
              <p:cNvSpPr/>
              <p:nvPr/>
            </p:nvSpPr>
            <p:spPr>
              <a:xfrm>
                <a:off x="1183" y="6341"/>
                <a:ext cx="1791" cy="1465"/>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Adult</a:t>
                </a:r>
                <a:endParaRPr lang="en-US" altLang="en-US"/>
              </a:p>
            </p:txBody>
          </p:sp>
          <p:sp>
            <p:nvSpPr>
              <p:cNvPr id="12" name="Овал 11"/>
              <p:cNvSpPr/>
              <p:nvPr/>
            </p:nvSpPr>
            <p:spPr>
              <a:xfrm>
                <a:off x="3740" y="6198"/>
                <a:ext cx="1550" cy="1608"/>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Juv</a:t>
                </a:r>
                <a:endParaRPr lang="en-US" altLang="ru-RU"/>
              </a:p>
            </p:txBody>
          </p:sp>
          <p:sp>
            <p:nvSpPr>
              <p:cNvPr id="13" name="Круговая стрелка 12"/>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4" name="Круговая стрелка 13"/>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15" name="Текстовое поле 14"/>
            <p:cNvSpPr txBox="1"/>
            <p:nvPr/>
          </p:nvSpPr>
          <p:spPr>
            <a:xfrm>
              <a:off x="6648" y="7382"/>
              <a:ext cx="892" cy="580"/>
            </a:xfrm>
            <a:prstGeom prst="rect">
              <a:avLst/>
            </a:prstGeom>
            <a:noFill/>
          </p:spPr>
          <p:txBody>
            <a:bodyPr wrap="square" rtlCol="0">
              <a:spAutoFit/>
            </a:bodyPr>
            <a:p>
              <a:pPr algn="ctr"/>
              <a:r>
                <a:rPr lang="ru-RU" altLang="en-US"/>
                <a:t>0</a:t>
              </a:r>
              <a:endParaRPr lang="ru-RU" altLang="en-US"/>
            </a:p>
          </p:txBody>
        </p:sp>
        <p:sp>
          <p:nvSpPr>
            <p:cNvPr id="16" name="Текстовое поле 15"/>
            <p:cNvSpPr txBox="1"/>
            <p:nvPr/>
          </p:nvSpPr>
          <p:spPr>
            <a:xfrm>
              <a:off x="6581" y="4804"/>
              <a:ext cx="892" cy="1113"/>
            </a:xfrm>
            <a:prstGeom prst="rect">
              <a:avLst/>
            </a:prstGeom>
            <a:noFill/>
          </p:spPr>
          <p:txBody>
            <a:bodyPr wrap="square" rtlCol="0">
              <a:spAutoFit/>
            </a:bodyPr>
            <a:p>
              <a:pPr algn="ctr"/>
              <a:r>
                <a:rPr lang="ru-RU" altLang="en-US" sz="4000"/>
                <a:t>-</a:t>
              </a:r>
              <a:endParaRPr lang="ru-RU" altLang="en-US" sz="40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27940"/>
            <a:ext cx="7772400" cy="677545"/>
          </a:xfrm>
        </p:spPr>
        <p:txBody>
          <a:bodyPr/>
          <a:p>
            <a:r>
              <a:rPr lang="ru-RU" altLang="en-US" sz="2800"/>
              <a:t>Система: Мидии и нитчатые водоросли</a:t>
            </a:r>
            <a:endParaRPr lang="ru-RU" altLang="en-US" sz="2800"/>
          </a:p>
        </p:txBody>
      </p:sp>
      <p:pic>
        <p:nvPicPr>
          <p:cNvPr id="4" name="Изображение 3" descr="IMG_8176"/>
          <p:cNvPicPr>
            <a:picLocks noChangeAspect="1"/>
          </p:cNvPicPr>
          <p:nvPr/>
        </p:nvPicPr>
        <p:blipFill>
          <a:blip r:embed="rId1"/>
          <a:stretch>
            <a:fillRect/>
          </a:stretch>
        </p:blipFill>
        <p:spPr>
          <a:xfrm>
            <a:off x="2748280" y="782955"/>
            <a:ext cx="6304915" cy="4728845"/>
          </a:xfrm>
          <a:prstGeom prst="rect">
            <a:avLst/>
          </a:prstGeom>
        </p:spPr>
      </p:pic>
      <p:grpSp>
        <p:nvGrpSpPr>
          <p:cNvPr id="14" name="Группа 13"/>
          <p:cNvGrpSpPr/>
          <p:nvPr/>
        </p:nvGrpSpPr>
        <p:grpSpPr>
          <a:xfrm rot="0">
            <a:off x="140335" y="2333625"/>
            <a:ext cx="2607945" cy="1142365"/>
            <a:chOff x="1183" y="6198"/>
            <a:chExt cx="4107" cy="1799"/>
          </a:xfrm>
        </p:grpSpPr>
        <p:sp>
          <p:nvSpPr>
            <p:cNvPr id="15" name="Овал 14"/>
            <p:cNvSpPr/>
            <p:nvPr/>
          </p:nvSpPr>
          <p:spPr>
            <a:xfrm>
              <a:off x="1183" y="6341"/>
              <a:ext cx="1791" cy="1465"/>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Adult</a:t>
              </a:r>
              <a:endParaRPr lang="en-US" altLang="en-US"/>
            </a:p>
          </p:txBody>
        </p:sp>
        <p:sp>
          <p:nvSpPr>
            <p:cNvPr id="16" name="Овал 15"/>
            <p:cNvSpPr/>
            <p:nvPr/>
          </p:nvSpPr>
          <p:spPr>
            <a:xfrm>
              <a:off x="3740" y="6198"/>
              <a:ext cx="1550" cy="1608"/>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Juv</a:t>
              </a:r>
              <a:endParaRPr lang="en-US" altLang="ru-RU"/>
            </a:p>
          </p:txBody>
        </p:sp>
        <p:sp>
          <p:nvSpPr>
            <p:cNvPr id="17" name="Круговая стрелка 16"/>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8" name="Круговая стрелка 17"/>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19" name="Текстовое поле 18"/>
          <p:cNvSpPr txBox="1"/>
          <p:nvPr/>
        </p:nvSpPr>
        <p:spPr>
          <a:xfrm>
            <a:off x="1299845" y="3497580"/>
            <a:ext cx="566420" cy="368300"/>
          </a:xfrm>
          <a:prstGeom prst="rect">
            <a:avLst/>
          </a:prstGeom>
          <a:noFill/>
        </p:spPr>
        <p:txBody>
          <a:bodyPr wrap="square" rtlCol="0">
            <a:spAutoFit/>
          </a:bodyPr>
          <a:p>
            <a:pPr algn="ctr"/>
            <a:r>
              <a:rPr lang="ru-RU" altLang="en-US"/>
              <a:t>0</a:t>
            </a:r>
            <a:endParaRPr lang="ru-RU" altLang="en-US"/>
          </a:p>
        </p:txBody>
      </p:sp>
      <p:sp>
        <p:nvSpPr>
          <p:cNvPr id="20" name="Текстовое поле 19"/>
          <p:cNvSpPr txBox="1"/>
          <p:nvPr/>
        </p:nvSpPr>
        <p:spPr>
          <a:xfrm>
            <a:off x="1257300" y="1870075"/>
            <a:ext cx="566420" cy="706755"/>
          </a:xfrm>
          <a:prstGeom prst="rect">
            <a:avLst/>
          </a:prstGeom>
          <a:noFill/>
        </p:spPr>
        <p:txBody>
          <a:bodyPr wrap="square" rtlCol="0">
            <a:spAutoFit/>
          </a:bodyPr>
          <a:p>
            <a:pPr algn="ctr"/>
            <a:r>
              <a:rPr lang="ru-RU" altLang="en-US" sz="4000"/>
              <a:t>-</a:t>
            </a:r>
            <a:endParaRPr lang="ru-RU" altLang="en-US" sz="4000"/>
          </a:p>
        </p:txBody>
      </p:sp>
      <p:sp>
        <p:nvSpPr>
          <p:cNvPr id="21" name="Овал 20"/>
          <p:cNvSpPr/>
          <p:nvPr/>
        </p:nvSpPr>
        <p:spPr>
          <a:xfrm>
            <a:off x="120015" y="4036060"/>
            <a:ext cx="1137285" cy="930275"/>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Algae</a:t>
            </a:r>
            <a:endParaRPr lang="en-US" altLang="en-US"/>
          </a:p>
        </p:txBody>
      </p:sp>
      <p:sp>
        <p:nvSpPr>
          <p:cNvPr id="22" name="Круговая стрелка 21"/>
          <p:cNvSpPr/>
          <p:nvPr/>
        </p:nvSpPr>
        <p:spPr>
          <a:xfrm rot="5640000" flipV="1">
            <a:off x="-33020" y="3343275"/>
            <a:ext cx="1176655" cy="793750"/>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23" name="Текстовое поле 22"/>
          <p:cNvSpPr txBox="1"/>
          <p:nvPr/>
        </p:nvSpPr>
        <p:spPr>
          <a:xfrm>
            <a:off x="271780" y="3556000"/>
            <a:ext cx="414020" cy="368300"/>
          </a:xfrm>
          <a:prstGeom prst="rect">
            <a:avLst/>
          </a:prstGeom>
          <a:noFill/>
        </p:spPr>
        <p:txBody>
          <a:bodyPr wrap="square" rtlCol="0">
            <a:spAutoFit/>
          </a:bodyPr>
          <a:p>
            <a:pPr algn="ctr"/>
            <a:r>
              <a:rPr lang="en-US" altLang="ru-RU"/>
              <a:t>+</a:t>
            </a:r>
            <a:endParaRPr lang="en-US" altLang="ru-RU"/>
          </a:p>
        </p:txBody>
      </p:sp>
      <p:sp>
        <p:nvSpPr>
          <p:cNvPr id="25" name="Стрелка влево 24"/>
          <p:cNvSpPr/>
          <p:nvPr/>
        </p:nvSpPr>
        <p:spPr>
          <a:xfrm rot="7680000">
            <a:off x="893445" y="3803015"/>
            <a:ext cx="1597025" cy="18224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p>
        </p:txBody>
      </p:sp>
      <p:sp>
        <p:nvSpPr>
          <p:cNvPr id="26" name="Текстовое поле 25"/>
          <p:cNvSpPr txBox="1"/>
          <p:nvPr/>
        </p:nvSpPr>
        <p:spPr>
          <a:xfrm>
            <a:off x="1571625" y="3865880"/>
            <a:ext cx="414020" cy="368300"/>
          </a:xfrm>
          <a:prstGeom prst="rect">
            <a:avLst/>
          </a:prstGeom>
          <a:noFill/>
        </p:spPr>
        <p:txBody>
          <a:bodyPr wrap="square" rtlCol="0">
            <a:spAutoFit/>
          </a:bodyPr>
          <a:p>
            <a:pPr algn="ctr"/>
            <a:r>
              <a:rPr lang="en-US" altLang="ru-RU"/>
              <a:t>+</a:t>
            </a:r>
            <a:endParaRPr lang="en-US" altLang="ru-RU"/>
          </a:p>
        </p:txBody>
      </p:sp>
      <p:sp>
        <p:nvSpPr>
          <p:cNvPr id="3" name="Текстовое поле 2"/>
          <p:cNvSpPr txBox="1"/>
          <p:nvPr/>
        </p:nvSpPr>
        <p:spPr>
          <a:xfrm>
            <a:off x="429895" y="5573395"/>
            <a:ext cx="8284210" cy="1168400"/>
          </a:xfrm>
          <a:prstGeom prst="rect">
            <a:avLst/>
          </a:prstGeom>
          <a:noFill/>
        </p:spPr>
        <p:txBody>
          <a:bodyPr wrap="square" rtlCol="0">
            <a:spAutoFit/>
          </a:bodyPr>
          <a:p>
            <a:r>
              <a:rPr lang="ru-RU" altLang="en-US" sz="1400"/>
              <a:t>Взрослые мидии негативно влияют на собственную молодь, которая не может оказать ответного влияния на «родителей» (внутривидовой аменсализм). Взрослые мидии стимулируют рост водорослей, которые не оказывают особенного влияния на взрослых мидий (синойкия). Однако водоросли позитивно влияют молодь, не испытывая особого влияния со стороны последних (синойкия). </a:t>
            </a:r>
            <a:endParaRPr lang="ru-RU" altLang="en-US"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animBg="1"/>
      <p:bldP spid="21" grpId="0" animBg="1"/>
      <p:bldP spid="26" grpId="0"/>
      <p:bldP spid="2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99060"/>
            <a:ext cx="7772400" cy="794385"/>
          </a:xfrm>
        </p:spPr>
        <p:txBody>
          <a:bodyPr/>
          <a:p>
            <a:r>
              <a:rPr lang="ru-RU" altLang="ru-RU"/>
              <a:t>Феномен каннибализма</a:t>
            </a:r>
            <a:endParaRPr lang="ru-RU" altLang="ru-RU"/>
          </a:p>
        </p:txBody>
      </p:sp>
      <p:pic>
        <p:nvPicPr>
          <p:cNvPr id="6" name="Замещающее содержимое 5"/>
          <p:cNvPicPr>
            <a:picLocks noChangeAspect="1"/>
          </p:cNvPicPr>
          <p:nvPr>
            <p:ph idx="1"/>
          </p:nvPr>
        </p:nvPicPr>
        <p:blipFill>
          <a:blip r:embed="rId1"/>
          <a:srcRect l="-3865" t="1259" r="20613" b="-1259"/>
          <a:stretch>
            <a:fillRect/>
          </a:stretch>
        </p:blipFill>
        <p:spPr>
          <a:xfrm>
            <a:off x="691515" y="1099185"/>
            <a:ext cx="1846580" cy="2773045"/>
          </a:xfrm>
          <a:prstGeom prst="rect">
            <a:avLst/>
          </a:prstGeom>
        </p:spPr>
      </p:pic>
      <p:pic>
        <p:nvPicPr>
          <p:cNvPr id="4" name="Изображение 3"/>
          <p:cNvPicPr>
            <a:picLocks noChangeAspect="1"/>
          </p:cNvPicPr>
          <p:nvPr/>
        </p:nvPicPr>
        <p:blipFill>
          <a:blip r:embed="rId2"/>
          <a:stretch>
            <a:fillRect/>
          </a:stretch>
        </p:blipFill>
        <p:spPr>
          <a:xfrm>
            <a:off x="2316480" y="1099185"/>
            <a:ext cx="6141720" cy="2772410"/>
          </a:xfrm>
          <a:prstGeom prst="rect">
            <a:avLst/>
          </a:prstGeom>
        </p:spPr>
      </p:pic>
      <p:grpSp>
        <p:nvGrpSpPr>
          <p:cNvPr id="9" name="Группа 8"/>
          <p:cNvGrpSpPr/>
          <p:nvPr/>
        </p:nvGrpSpPr>
        <p:grpSpPr>
          <a:xfrm>
            <a:off x="160020" y="4047490"/>
            <a:ext cx="1741170" cy="1819910"/>
            <a:chOff x="5677" y="6226"/>
            <a:chExt cx="2742" cy="2866"/>
          </a:xfrm>
        </p:grpSpPr>
        <p:grpSp>
          <p:nvGrpSpPr>
            <p:cNvPr id="12" name="Группа 11"/>
            <p:cNvGrpSpPr/>
            <p:nvPr/>
          </p:nvGrpSpPr>
          <p:grpSpPr>
            <a:xfrm>
              <a:off x="5677" y="6705"/>
              <a:ext cx="2743" cy="1799"/>
              <a:chOff x="2020" y="6198"/>
              <a:chExt cx="2743" cy="1799"/>
            </a:xfrm>
          </p:grpSpPr>
          <p:sp>
            <p:nvSpPr>
              <p:cNvPr id="13" name="Овал 12"/>
              <p:cNvSpPr/>
              <p:nvPr/>
            </p:nvSpPr>
            <p:spPr>
              <a:xfrm>
                <a:off x="2020"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a:t>A</a:t>
                </a:r>
                <a:endParaRPr lang="en-US" altLang="en-US"/>
              </a:p>
            </p:txBody>
          </p:sp>
          <p:sp>
            <p:nvSpPr>
              <p:cNvPr id="14" name="Овал 13"/>
              <p:cNvSpPr/>
              <p:nvPr/>
            </p:nvSpPr>
            <p:spPr>
              <a:xfrm>
                <a:off x="3857" y="6586"/>
                <a:ext cx="907" cy="907"/>
              </a:xfrm>
              <a:prstGeom prst="ellipse">
                <a:avLst/>
              </a:prstGeom>
              <a:gradFill>
                <a:gsLst>
                  <a:gs pos="0">
                    <a:schemeClr val="accent1">
                      <a:lumMod val="5000"/>
                      <a:lumOff val="95000"/>
                    </a:schemeClr>
                  </a:gs>
                  <a:gs pos="61000">
                    <a:schemeClr val="accent1">
                      <a:lumMod val="45000"/>
                      <a:lumOff val="55000"/>
                    </a:schemeClr>
                  </a:gs>
                  <a:gs pos="84000">
                    <a:schemeClr val="accent5">
                      <a:lumMod val="50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ru-RU"/>
                  <a:t>A</a:t>
                </a:r>
                <a:endParaRPr lang="en-US" altLang="ru-RU"/>
              </a:p>
            </p:txBody>
          </p:sp>
          <p:sp>
            <p:nvSpPr>
              <p:cNvPr id="15" name="Круговая стрелка 14"/>
              <p:cNvSpPr/>
              <p:nvPr/>
            </p:nvSpPr>
            <p:spPr>
              <a:xfrm>
                <a:off x="2739" y="6198"/>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sp>
            <p:nvSpPr>
              <p:cNvPr id="16" name="Круговая стрелка 15"/>
              <p:cNvSpPr/>
              <p:nvPr/>
            </p:nvSpPr>
            <p:spPr>
              <a:xfrm rot="10620000">
                <a:off x="2713" y="6963"/>
                <a:ext cx="1350" cy="103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ltLang="en-US">
                  <a:solidFill>
                    <a:schemeClr val="tx1"/>
                  </a:solidFill>
                </a:endParaRPr>
              </a:p>
            </p:txBody>
          </p:sp>
        </p:grpSp>
        <p:sp>
          <p:nvSpPr>
            <p:cNvPr id="17" name="Текстовое поле 16"/>
            <p:cNvSpPr txBox="1"/>
            <p:nvPr/>
          </p:nvSpPr>
          <p:spPr>
            <a:xfrm>
              <a:off x="6648" y="8512"/>
              <a:ext cx="892" cy="580"/>
            </a:xfrm>
            <a:prstGeom prst="rect">
              <a:avLst/>
            </a:prstGeom>
            <a:noFill/>
          </p:spPr>
          <p:txBody>
            <a:bodyPr wrap="square" rtlCol="0">
              <a:spAutoFit/>
            </a:bodyPr>
            <a:p>
              <a:pPr algn="ctr"/>
              <a:r>
                <a:rPr lang="ru-RU" altLang="en-US"/>
                <a:t>-</a:t>
              </a:r>
              <a:endParaRPr lang="ru-RU" altLang="en-US"/>
            </a:p>
          </p:txBody>
        </p:sp>
        <p:sp>
          <p:nvSpPr>
            <p:cNvPr id="18" name="Текстовое поле 17"/>
            <p:cNvSpPr txBox="1"/>
            <p:nvPr/>
          </p:nvSpPr>
          <p:spPr>
            <a:xfrm>
              <a:off x="6622" y="6226"/>
              <a:ext cx="892" cy="580"/>
            </a:xfrm>
            <a:prstGeom prst="rect">
              <a:avLst/>
            </a:prstGeom>
            <a:noFill/>
          </p:spPr>
          <p:txBody>
            <a:bodyPr wrap="square" rtlCol="0">
              <a:spAutoFit/>
            </a:bodyPr>
            <a:p>
              <a:pPr algn="ctr"/>
              <a:r>
                <a:rPr lang="ru-RU" altLang="en-US"/>
                <a:t>+</a:t>
              </a:r>
              <a:endParaRPr lang="ru-RU" altLang="en-US"/>
            </a:p>
          </p:txBody>
        </p:sp>
      </p:grpSp>
      <p:pic>
        <p:nvPicPr>
          <p:cNvPr id="7" name="Изображение 6"/>
          <p:cNvPicPr>
            <a:picLocks noChangeAspect="1"/>
          </p:cNvPicPr>
          <p:nvPr/>
        </p:nvPicPr>
        <p:blipFill>
          <a:blip r:embed="rId3"/>
          <a:stretch>
            <a:fillRect/>
          </a:stretch>
        </p:blipFill>
        <p:spPr>
          <a:xfrm>
            <a:off x="4549775" y="3872230"/>
            <a:ext cx="3908425" cy="2949575"/>
          </a:xfrm>
          <a:prstGeom prst="rect">
            <a:avLst/>
          </a:prstGeom>
        </p:spPr>
      </p:pic>
      <p:sp>
        <p:nvSpPr>
          <p:cNvPr id="8" name="Текстовое поле 7"/>
          <p:cNvSpPr txBox="1"/>
          <p:nvPr/>
        </p:nvSpPr>
        <p:spPr>
          <a:xfrm>
            <a:off x="5191760" y="6546215"/>
            <a:ext cx="2540000" cy="275590"/>
          </a:xfrm>
          <a:prstGeom prst="rect">
            <a:avLst/>
          </a:prstGeom>
          <a:noFill/>
        </p:spPr>
        <p:txBody>
          <a:bodyPr wrap="square" rtlCol="0" anchor="t">
            <a:spAutoFit/>
          </a:bodyPr>
          <a:p>
            <a:pPr algn="r"/>
            <a:r>
              <a:rPr lang="ru-RU" altLang="en-US" sz="1200"/>
              <a:t>Kamel </a:t>
            </a:r>
            <a:r>
              <a:rPr lang="en-US" altLang="ru-RU" sz="1200"/>
              <a:t>et al 2010</a:t>
            </a:r>
            <a:endParaRPr lang="en-US" altLang="ru-RU" sz="1200"/>
          </a:p>
        </p:txBody>
      </p:sp>
      <p:sp>
        <p:nvSpPr>
          <p:cNvPr id="3" name="Текстовое поле 2"/>
          <p:cNvSpPr txBox="1"/>
          <p:nvPr/>
        </p:nvSpPr>
        <p:spPr>
          <a:xfrm>
            <a:off x="2197100" y="4069715"/>
            <a:ext cx="2230755" cy="2799715"/>
          </a:xfrm>
          <a:prstGeom prst="rect">
            <a:avLst/>
          </a:prstGeom>
          <a:noFill/>
        </p:spPr>
        <p:txBody>
          <a:bodyPr wrap="square" rtlCol="0">
            <a:spAutoFit/>
          </a:bodyPr>
          <a:p>
            <a:r>
              <a:rPr lang="ru-RU" altLang="ru-RU" sz="1600"/>
              <a:t>Канибализм может примать очень разные формы. Например, некоторые </a:t>
            </a:r>
            <a:r>
              <a:rPr lang="en-US" altLang="ru-RU" sz="1600"/>
              <a:t>Spionidae</a:t>
            </a:r>
            <a:r>
              <a:rPr lang="ru-RU" altLang="ru-RU" sz="1600"/>
              <a:t> производят «кормовые» яйца, которые служат для питания личинок.</a:t>
            </a:r>
            <a:endParaRPr lang="ru-RU" altLang="ru-RU"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201295"/>
            <a:ext cx="7772400" cy="934085"/>
          </a:xfrm>
        </p:spPr>
        <p:txBody>
          <a:bodyPr/>
          <a:p>
            <a:r>
              <a:rPr lang="ru-RU" altLang="en-US" sz="3200"/>
              <a:t>Взаимоотношения межу особями или между популяциями?</a:t>
            </a:r>
            <a:endParaRPr lang="ru-RU" altLang="en-US" sz="3200"/>
          </a:p>
        </p:txBody>
      </p:sp>
      <p:sp>
        <p:nvSpPr>
          <p:cNvPr id="3" name="Замещающее содержимое 2"/>
          <p:cNvSpPr>
            <a:spLocks noGrp="1"/>
          </p:cNvSpPr>
          <p:nvPr>
            <p:ph idx="1"/>
          </p:nvPr>
        </p:nvSpPr>
        <p:spPr>
          <a:xfrm>
            <a:off x="504190" y="1263650"/>
            <a:ext cx="8244840" cy="4832350"/>
          </a:xfrm>
        </p:spPr>
        <p:txBody>
          <a:bodyPr/>
          <a:p>
            <a:r>
              <a:rPr lang="ru-RU" altLang="en-US">
                <a:sym typeface="+mn-ea"/>
              </a:rPr>
              <a:t>Взаимоотношения между особями и взаимоотношения между популяциями  - разные вещи. </a:t>
            </a:r>
            <a:endParaRPr lang="ru-RU" altLang="en-US"/>
          </a:p>
          <a:p>
            <a:r>
              <a:rPr lang="ru-RU" altLang="en-US">
                <a:sym typeface="+mn-ea"/>
              </a:rPr>
              <a:t>Не любой результат взаимоотношений особей можно экстраполировать на взаимоотношения популяций.</a:t>
            </a:r>
            <a:endParaRPr lang="ru-RU" altLang="en-US"/>
          </a:p>
          <a:p>
            <a:endParaRPr lang="ru-RU"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685800" y="50165"/>
            <a:ext cx="7772400" cy="831850"/>
          </a:xfrm>
        </p:spPr>
        <p:txBody>
          <a:bodyPr/>
          <a:p>
            <a:r>
              <a:rPr lang="ru-RU" altLang="en-US" sz="4000"/>
              <a:t>Матротрофия и Матрофагия</a:t>
            </a:r>
            <a:endParaRPr lang="ru-RU" altLang="en-US" sz="4000"/>
          </a:p>
        </p:txBody>
      </p:sp>
      <p:sp>
        <p:nvSpPr>
          <p:cNvPr id="3" name="Замещающее содержимое 2"/>
          <p:cNvSpPr>
            <a:spLocks noGrp="1"/>
          </p:cNvSpPr>
          <p:nvPr>
            <p:ph sz="half" idx="1"/>
          </p:nvPr>
        </p:nvSpPr>
        <p:spPr>
          <a:xfrm>
            <a:off x="145415" y="4552315"/>
            <a:ext cx="8859520" cy="1878330"/>
          </a:xfrm>
        </p:spPr>
        <p:txBody>
          <a:bodyPr/>
          <a:p>
            <a:r>
              <a:rPr lang="ru-RU" altLang="ru-RU" sz="2400"/>
              <a:t>Матротрофия - обеспечение потомства питательными веществами за счет материнского организма.</a:t>
            </a:r>
            <a:endParaRPr lang="ru-RU" altLang="ru-RU" sz="2400"/>
          </a:p>
          <a:p>
            <a:r>
              <a:rPr lang="ru-RU" altLang="ru-RU" sz="2400"/>
              <a:t>Матрофагия - поедание потомством тканей материнского организма.</a:t>
            </a:r>
            <a:endParaRPr lang="ru-RU" altLang="ru-RU" sz="2400"/>
          </a:p>
          <a:p>
            <a:endParaRPr lang="ru-RU" altLang="ru-RU" sz="2400"/>
          </a:p>
        </p:txBody>
      </p:sp>
      <p:pic>
        <p:nvPicPr>
          <p:cNvPr id="4" name="Замещающее содержимое 3"/>
          <p:cNvPicPr>
            <a:picLocks noChangeAspect="1"/>
          </p:cNvPicPr>
          <p:nvPr>
            <p:ph sz="half" idx="2"/>
          </p:nvPr>
        </p:nvPicPr>
        <p:blipFill>
          <a:blip r:embed="rId1"/>
          <a:stretch>
            <a:fillRect/>
          </a:stretch>
        </p:blipFill>
        <p:spPr>
          <a:xfrm>
            <a:off x="1779270" y="882015"/>
            <a:ext cx="5584825" cy="327279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Заголовок 4"/>
          <p:cNvSpPr>
            <a:spLocks noGrp="1"/>
          </p:cNvSpPr>
          <p:nvPr>
            <p:ph type="title"/>
          </p:nvPr>
        </p:nvSpPr>
        <p:spPr>
          <a:xfrm>
            <a:off x="685800" y="213360"/>
            <a:ext cx="7772400" cy="706120"/>
          </a:xfrm>
        </p:spPr>
        <p:txBody>
          <a:bodyPr/>
          <a:p>
            <a:r>
              <a:rPr lang="ru-RU" altLang="ru-RU" sz="3200"/>
              <a:t>Дети кормят стариков: </a:t>
            </a:r>
            <a:r>
              <a:rPr lang="ru-RU" altLang="en-US" sz="3200">
                <a:sym typeface="+mn-ea"/>
              </a:rPr>
              <a:t>Эффект вечного двигателя?</a:t>
            </a:r>
            <a:endParaRPr lang="ru-RU" altLang="en-US" sz="3200">
              <a:sym typeface="+mn-ea"/>
            </a:endParaRPr>
          </a:p>
        </p:txBody>
      </p:sp>
      <p:pic>
        <p:nvPicPr>
          <p:cNvPr id="4" name="Замещающее содержимое 3"/>
          <p:cNvPicPr>
            <a:picLocks noChangeAspect="1"/>
          </p:cNvPicPr>
          <p:nvPr>
            <p:ph idx="1"/>
          </p:nvPr>
        </p:nvPicPr>
        <p:blipFill>
          <a:blip r:embed="rId1"/>
          <a:stretch>
            <a:fillRect/>
          </a:stretch>
        </p:blipFill>
        <p:spPr>
          <a:xfrm>
            <a:off x="795655" y="1858645"/>
            <a:ext cx="3435985" cy="4567555"/>
          </a:xfrm>
          <a:prstGeom prst="rect">
            <a:avLst/>
          </a:prstGeom>
        </p:spPr>
      </p:pic>
      <p:pic>
        <p:nvPicPr>
          <p:cNvPr id="6" name="Изображение 5"/>
          <p:cNvPicPr>
            <a:picLocks noChangeAspect="1"/>
          </p:cNvPicPr>
          <p:nvPr/>
        </p:nvPicPr>
        <p:blipFill>
          <a:blip r:embed="rId2"/>
          <a:stretch>
            <a:fillRect/>
          </a:stretch>
        </p:blipFill>
        <p:spPr>
          <a:xfrm>
            <a:off x="4035425" y="1125220"/>
            <a:ext cx="5128260" cy="2421890"/>
          </a:xfrm>
          <a:prstGeom prst="rect">
            <a:avLst/>
          </a:prstGeom>
          <a:ln>
            <a:solidFill>
              <a:schemeClr val="accent1"/>
            </a:solidFill>
          </a:ln>
        </p:spPr>
      </p:pic>
      <p:sp>
        <p:nvSpPr>
          <p:cNvPr id="2" name="Текстовое поле 1"/>
          <p:cNvSpPr txBox="1"/>
          <p:nvPr/>
        </p:nvSpPr>
        <p:spPr>
          <a:xfrm>
            <a:off x="4594225" y="3877310"/>
            <a:ext cx="4002405" cy="1753235"/>
          </a:xfrm>
          <a:prstGeom prst="rect">
            <a:avLst/>
          </a:prstGeom>
          <a:noFill/>
        </p:spPr>
        <p:txBody>
          <a:bodyPr wrap="square" rtlCol="0">
            <a:spAutoFit/>
          </a:bodyPr>
          <a:p>
            <a:r>
              <a:rPr lang="ru-RU" altLang="en-US"/>
              <a:t>При недостатке пищи взрослые особи начинают поедать собственную молодь. Но источником энергии для молоди служат недоступные взрослым пищевые объекты.</a:t>
            </a:r>
            <a:endParaRPr lang="ru-RU"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95250" y="109855"/>
            <a:ext cx="8825865" cy="967105"/>
          </a:xfrm>
        </p:spPr>
        <p:txBody>
          <a:bodyPr/>
          <a:p>
            <a:r>
              <a:rPr lang="ru-RU" altLang="en-US" sz="2800"/>
              <a:t>Разнонаправленный результат на уровне взаимодействующих особей и на уровне популяций</a:t>
            </a:r>
            <a:endParaRPr lang="ru-RU" altLang="en-US" sz="2800"/>
          </a:p>
        </p:txBody>
      </p:sp>
      <p:pic>
        <p:nvPicPr>
          <p:cNvPr id="4" name="Изображение 3"/>
          <p:cNvPicPr>
            <a:picLocks noChangeAspect="1"/>
          </p:cNvPicPr>
          <p:nvPr/>
        </p:nvPicPr>
        <p:blipFill>
          <a:blip r:embed="rId1"/>
          <a:stretch>
            <a:fillRect/>
          </a:stretch>
        </p:blipFill>
        <p:spPr>
          <a:xfrm>
            <a:off x="23495" y="4178935"/>
            <a:ext cx="6707505" cy="2643505"/>
          </a:xfrm>
          <a:prstGeom prst="rect">
            <a:avLst/>
          </a:prstGeom>
        </p:spPr>
      </p:pic>
      <p:pic>
        <p:nvPicPr>
          <p:cNvPr id="5" name="Изображение 4"/>
          <p:cNvPicPr>
            <a:picLocks noChangeAspect="1"/>
          </p:cNvPicPr>
          <p:nvPr/>
        </p:nvPicPr>
        <p:blipFill>
          <a:blip r:embed="rId2"/>
          <a:stretch>
            <a:fillRect/>
          </a:stretch>
        </p:blipFill>
        <p:spPr>
          <a:xfrm>
            <a:off x="95250" y="1911985"/>
            <a:ext cx="1805305" cy="2051685"/>
          </a:xfrm>
          <a:prstGeom prst="rect">
            <a:avLst/>
          </a:prstGeom>
        </p:spPr>
      </p:pic>
      <p:pic>
        <p:nvPicPr>
          <p:cNvPr id="6" name="Изображение 5"/>
          <p:cNvPicPr>
            <a:picLocks noChangeAspect="1"/>
          </p:cNvPicPr>
          <p:nvPr/>
        </p:nvPicPr>
        <p:blipFill>
          <a:blip r:embed="rId3"/>
          <a:stretch>
            <a:fillRect/>
          </a:stretch>
        </p:blipFill>
        <p:spPr>
          <a:xfrm>
            <a:off x="2554605" y="1911985"/>
            <a:ext cx="2724150" cy="2047875"/>
          </a:xfrm>
          <a:prstGeom prst="rect">
            <a:avLst/>
          </a:prstGeom>
        </p:spPr>
      </p:pic>
      <p:pic>
        <p:nvPicPr>
          <p:cNvPr id="7" name="Изображение 6"/>
          <p:cNvPicPr>
            <a:picLocks noChangeAspect="1"/>
          </p:cNvPicPr>
          <p:nvPr/>
        </p:nvPicPr>
        <p:blipFill>
          <a:blip r:embed="rId4"/>
          <a:stretch>
            <a:fillRect/>
          </a:stretch>
        </p:blipFill>
        <p:spPr>
          <a:xfrm>
            <a:off x="4754880" y="2245360"/>
            <a:ext cx="4269105" cy="18415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8" name="Текстовое поле 7"/>
          <p:cNvSpPr txBox="1"/>
          <p:nvPr/>
        </p:nvSpPr>
        <p:spPr>
          <a:xfrm>
            <a:off x="114300" y="1203960"/>
            <a:ext cx="2540000" cy="645160"/>
          </a:xfrm>
          <a:prstGeom prst="rect">
            <a:avLst/>
          </a:prstGeom>
          <a:noFill/>
        </p:spPr>
        <p:txBody>
          <a:bodyPr wrap="square" rtlCol="0" anchor="t">
            <a:spAutoFit/>
          </a:bodyPr>
          <a:p>
            <a:r>
              <a:rPr lang="ru-RU" altLang="en-US"/>
              <a:t>Паразит: Tristerix </a:t>
            </a:r>
            <a:endParaRPr lang="ru-RU" altLang="en-US"/>
          </a:p>
          <a:p>
            <a:r>
              <a:rPr lang="ru-RU" altLang="en-US"/>
              <a:t>corymbosus</a:t>
            </a:r>
            <a:endParaRPr lang="ru-RU" altLang="en-US"/>
          </a:p>
        </p:txBody>
      </p:sp>
      <p:sp>
        <p:nvSpPr>
          <p:cNvPr id="9" name="Текстовое поле 8"/>
          <p:cNvSpPr txBox="1"/>
          <p:nvPr/>
        </p:nvSpPr>
        <p:spPr>
          <a:xfrm>
            <a:off x="2496820" y="1203960"/>
            <a:ext cx="3275965" cy="645160"/>
          </a:xfrm>
          <a:prstGeom prst="rect">
            <a:avLst/>
          </a:prstGeom>
          <a:noFill/>
        </p:spPr>
        <p:txBody>
          <a:bodyPr wrap="square" rtlCol="0" anchor="t">
            <a:spAutoFit/>
          </a:bodyPr>
          <a:p>
            <a:r>
              <a:rPr lang="ru-RU" altLang="en-US"/>
              <a:t>Хозяин</a:t>
            </a:r>
            <a:r>
              <a:rPr lang="en-US" altLang="ru-RU"/>
              <a:t>: </a:t>
            </a:r>
            <a:r>
              <a:rPr lang="ru-RU" altLang="en-US"/>
              <a:t>Rhaphithamnus spinosus</a:t>
            </a:r>
            <a:endParaRPr lang="ru-RU" altLang="en-US"/>
          </a:p>
        </p:txBody>
      </p:sp>
      <p:sp>
        <p:nvSpPr>
          <p:cNvPr id="12" name="Выгнутая вверх стрелка 11"/>
          <p:cNvSpPr/>
          <p:nvPr/>
        </p:nvSpPr>
        <p:spPr>
          <a:xfrm>
            <a:off x="1637030" y="2245360"/>
            <a:ext cx="1219200" cy="431800"/>
          </a:xfrm>
          <a:prstGeom prst="curved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ru-RU" altLang="en-US" sz="4000">
                <a:solidFill>
                  <a:schemeClr val="tx1"/>
                </a:solidFill>
              </a:rPr>
              <a:t>-</a:t>
            </a:r>
            <a:endParaRPr lang="ru-RU" altLang="en-US" sz="4000">
              <a:solidFill>
                <a:schemeClr val="tx1"/>
              </a:solidFill>
            </a:endParaRPr>
          </a:p>
        </p:txBody>
      </p:sp>
      <p:sp>
        <p:nvSpPr>
          <p:cNvPr id="3" name="Текстовое поле 2"/>
          <p:cNvSpPr txBox="1"/>
          <p:nvPr/>
        </p:nvSpPr>
        <p:spPr>
          <a:xfrm>
            <a:off x="6802120" y="4079240"/>
            <a:ext cx="2306320" cy="1198880"/>
          </a:xfrm>
          <a:prstGeom prst="rect">
            <a:avLst/>
          </a:prstGeom>
          <a:noFill/>
        </p:spPr>
        <p:txBody>
          <a:bodyPr wrap="square" rtlCol="0">
            <a:spAutoFit/>
          </a:bodyPr>
          <a:p>
            <a:r>
              <a:rPr lang="ru-RU" altLang="en-US"/>
              <a:t>Паразит повышает репродуктивный выход хозяина</a:t>
            </a:r>
            <a:endParaRPr lang="ru-RU"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387985" y="117475"/>
            <a:ext cx="8632190" cy="1143000"/>
          </a:xfrm>
        </p:spPr>
        <p:txBody>
          <a:bodyPr/>
          <a:p>
            <a:r>
              <a:rPr lang="ru-RU" altLang="en-US" sz="2800">
                <a:sym typeface="+mn-ea"/>
              </a:rPr>
              <a:t>Разнонаправленный результат на уровне взаимодействующих особей и на уровне популяций</a:t>
            </a:r>
            <a:br>
              <a:rPr lang="ru-RU" altLang="en-US" sz="2800"/>
            </a:br>
            <a:endParaRPr lang="ru-RU" altLang="en-US" sz="2800"/>
          </a:p>
        </p:txBody>
      </p:sp>
      <p:pic>
        <p:nvPicPr>
          <p:cNvPr id="4" name="Изображение 3"/>
          <p:cNvPicPr>
            <a:picLocks noChangeAspect="1"/>
          </p:cNvPicPr>
          <p:nvPr/>
        </p:nvPicPr>
        <p:blipFill>
          <a:blip r:embed="rId1"/>
          <a:stretch>
            <a:fillRect/>
          </a:stretch>
        </p:blipFill>
        <p:spPr>
          <a:xfrm>
            <a:off x="83185" y="1260475"/>
            <a:ext cx="9020810" cy="4287520"/>
          </a:xfrm>
          <a:prstGeom prst="rect">
            <a:avLst/>
          </a:prstGeom>
        </p:spPr>
      </p:pic>
    </p:spTree>
  </p:cSld>
  <p:clrMapOvr>
    <a:masterClrMapping/>
  </p:clrMapOvr>
</p:sld>
</file>

<file path=ppt/theme/theme1.xml><?xml version="1.0" encoding="utf-8"?>
<a:theme xmlns:a="http://schemas.openxmlformats.org/drawingml/2006/main" name="Новая презентация">
  <a:themeElements>
    <a:clrScheme name="">
      <a:dk1>
        <a:srgbClr val="FFFFFF"/>
      </a:dk1>
      <a:lt1>
        <a:srgbClr val="0000FF"/>
      </a:lt1>
      <a:dk2>
        <a:srgbClr val="FFFF00"/>
      </a:dk2>
      <a:lt2>
        <a:srgbClr val="000000"/>
      </a:lt2>
      <a:accent1>
        <a:srgbClr val="FF9900"/>
      </a:accent1>
      <a:accent2>
        <a:srgbClr val="00FFFF"/>
      </a:accent2>
      <a:accent3>
        <a:srgbClr val="AAAAFF"/>
      </a:accent3>
      <a:accent4>
        <a:srgbClr val="DCDCDC"/>
      </a:accent4>
      <a:accent5>
        <a:srgbClr val="FFCAAA"/>
      </a:accent5>
      <a:accent6>
        <a:srgbClr val="00E5E5"/>
      </a:accent6>
      <a:hlink>
        <a:srgbClr val="FF0000"/>
      </a:hlink>
      <a:folHlink>
        <a:srgbClr val="969696"/>
      </a:folHlink>
    </a:clrScheme>
    <a:fontScheme na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
        <a:dk1>
          <a:srgbClr val="FFFFFF"/>
        </a:dk1>
        <a:lt1>
          <a:srgbClr val="0000FF"/>
        </a:lt1>
        <a:dk2>
          <a:srgbClr val="FFFF00"/>
        </a:dk2>
        <a:lt2>
          <a:srgbClr val="000000"/>
        </a:lt2>
        <a:accent1>
          <a:srgbClr val="FF9900"/>
        </a:accent1>
        <a:accent2>
          <a:srgbClr val="00FFFF"/>
        </a:accent2>
        <a:accent3>
          <a:srgbClr val="AAAAFF"/>
        </a:accent3>
        <a:accent4>
          <a:srgbClr val="DCDCDC"/>
        </a:accent4>
        <a:accent5>
          <a:srgbClr val="FFCAAA"/>
        </a:accent5>
        <a:accent6>
          <a:srgbClr val="00E5E5"/>
        </a:accent6>
        <a:hlink>
          <a:srgbClr val="FF0000"/>
        </a:hlink>
        <a:folHlink>
          <a:srgbClr val="969696"/>
        </a:folHlink>
      </a:clrScheme>
      <a:clrMap bg1="lt1" tx1="dk1" bg2="lt2" tx2="dk2" accent1="accent1" accent2="accent2" accent3="accent3" accent4="accent4" accent5="accent5" accent6="accent6" hlink="hlink" folHlink="folHlink"/>
    </a:extraClrScheme>
    <a:extraClrScheme>
      <a:clrScheme name="">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2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27272"/>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9"/>
        </a:accent5>
        <a:accent6>
          <a:srgbClr val="0000E5"/>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BE5"/>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9E5B7"/>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10082</Words>
  <Application>WPS Presentation</Application>
  <PresentationFormat>Экран (4:3)</PresentationFormat>
  <Paragraphs>587</Paragraphs>
  <Slides>71</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71</vt:i4>
      </vt:variant>
    </vt:vector>
  </HeadingPairs>
  <TitlesOfParts>
    <vt:vector size="82" baseType="lpstr">
      <vt:lpstr>Arial</vt:lpstr>
      <vt:lpstr>SimSun</vt:lpstr>
      <vt:lpstr>Wingdings</vt:lpstr>
      <vt:lpstr>Times New Roman</vt:lpstr>
      <vt:lpstr>Comic Sans MS</vt:lpstr>
      <vt:lpstr>Microsoft YaHei</vt:lpstr>
      <vt:lpstr/>
      <vt:lpstr>Arial Unicode MS</vt:lpstr>
      <vt:lpstr>Calibri</vt:lpstr>
      <vt:lpstr>Segoe Print</vt:lpstr>
      <vt:lpstr>Новая презентация</vt:lpstr>
      <vt:lpstr>Взаимоотношения организмов</vt:lpstr>
      <vt:lpstr>Классификация по результату взаимоотношений</vt:lpstr>
      <vt:lpstr>Три типа результатов взаимодействия и классификация взаимоотношений</vt:lpstr>
      <vt:lpstr>Проблемы, связанные с такой классификацией </vt:lpstr>
      <vt:lpstr>Выход один - менять основание классификации</vt:lpstr>
      <vt:lpstr>Взаимоотношения между кем?</vt:lpstr>
      <vt:lpstr>Взаимоотношения межу особями или между популяциями?</vt:lpstr>
      <vt:lpstr>Разнонаправленный результат на уровне взаимодействующих особей и на уровне популяций</vt:lpstr>
      <vt:lpstr>Разнонаправленный результат на уровне взаимодействующих особей и на уровне популяций </vt:lpstr>
      <vt:lpstr>PowerPoint 演示文稿</vt:lpstr>
      <vt:lpstr>Разнонаправленный результат на уровне взаимодействующих особей и на уровне популяций </vt:lpstr>
      <vt:lpstr>Обеспечивать популяционный успех своих жертв могут не только люди...</vt:lpstr>
      <vt:lpstr>Взаимоотношения особей или популяций?</vt:lpstr>
      <vt:lpstr>Попытаемся улучшить классификацию </vt:lpstr>
      <vt:lpstr>Взаимодействия особей могут происходить в двух принципиально разных средах</vt:lpstr>
      <vt:lpstr>При построении классификации «по результату» необходимо принять дополнительные основания, без которых классификация будет противоречивой</vt:lpstr>
      <vt:lpstr>Общий вид классификации </vt:lpstr>
      <vt:lpstr>Что такое плюс, минус и ноль?</vt:lpstr>
      <vt:lpstr>Отрицательное влияние</vt:lpstr>
      <vt:lpstr>Положительное влияние</vt:lpstr>
      <vt:lpstr>Нейтральное влияние</vt:lpstr>
      <vt:lpstr>Межвидовые несимбиотические («дистантные») взаимоотношения</vt:lpstr>
      <vt:lpstr>Нейтрализм</vt:lpstr>
      <vt:lpstr>Синойкия и сходные отношения</vt:lpstr>
      <vt:lpstr> Мирмекофилия</vt:lpstr>
      <vt:lpstr>Но...</vt:lpstr>
      <vt:lpstr>Островки биоразнообразия</vt:lpstr>
      <vt:lpstr>Островки биоразнообразия</vt:lpstr>
      <vt:lpstr>Друзы балянусов - отложенное самоубийство</vt:lpstr>
      <vt:lpstr>Аменсализм и сходные отношения</vt:lpstr>
      <vt:lpstr>Аменсализм в лесу</vt:lpstr>
      <vt:lpstr>Затопление леса бобрами</vt:lpstr>
      <vt:lpstr>PowerPoint 演示文稿</vt:lpstr>
      <vt:lpstr>Протокооперация и сходные отношения</vt:lpstr>
      <vt:lpstr>Протокооперация Canis-Homo</vt:lpstr>
      <vt:lpstr>Но...</vt:lpstr>
      <vt:lpstr>Если «репликаторы» эгоистичны, то почему проявляется кооперация?</vt:lpstr>
      <vt:lpstr>“Домашние животные” у муравьев</vt:lpstr>
      <vt:lpstr>Взаимное использование опыляемого растения и опылителя </vt:lpstr>
      <vt:lpstr>Взаимоотношения  организмов-потребителей и организмов-ресурсов</vt:lpstr>
      <vt:lpstr>Много разных типов  взаимоотношений</vt:lpstr>
      <vt:lpstr>Добытчики и клептопаразиты</vt:lpstr>
      <vt:lpstr>Добытчики и клептопаразиты</vt:lpstr>
      <vt:lpstr>Добытчики и клептопаразиты </vt:lpstr>
      <vt:lpstr>Гнездовой паразитизм</vt:lpstr>
      <vt:lpstr>Почему хозяева «любят» гнездовых паразитов?</vt:lpstr>
      <vt:lpstr>Может ли быть гнездовой паразитизм у растений?</vt:lpstr>
      <vt:lpstr>Орхидея Chiloglottis trapeziformis +  самцы ос Neozeleboria cryptoides = </vt:lpstr>
      <vt:lpstr>Немного пошутим   </vt:lpstr>
      <vt:lpstr>В шутке есть доля правды...</vt:lpstr>
      <vt:lpstr>Гнездовой паразитизм на грани протокооперации</vt:lpstr>
      <vt:lpstr>Межвидовая конкуренция</vt:lpstr>
      <vt:lpstr>Внутривидовые несимбиотические («дистантные») взаимоотношения</vt:lpstr>
      <vt:lpstr>Внутривидовой нейтрализм</vt:lpstr>
      <vt:lpstr>Внутривидовая синойкия</vt:lpstr>
      <vt:lpstr>Почвенные банки семян</vt:lpstr>
      <vt:lpstr>Внутривидовая конкуренция</vt:lpstr>
      <vt:lpstr>Если внутривидовая конкуренция столь сильна, то почему групповое распределение столь обычно?</vt:lpstr>
      <vt:lpstr>Внутривидовая кооперация</vt:lpstr>
      <vt:lpstr>Эффект Олли (Alee effect)  </vt:lpstr>
      <vt:lpstr>Связь скорости роста численности популяции с численностью популяции при разной степени выраженности эффекта Олли</vt:lpstr>
      <vt:lpstr>Механизмы появления эффекта Олли </vt:lpstr>
      <vt:lpstr>Примеры </vt:lpstr>
      <vt:lpstr>Странствующий голубь (Ectopistes migratorius)</vt:lpstr>
      <vt:lpstr>Амурские тигры</vt:lpstr>
      <vt:lpstr>Внутривидовые антагонизмы: проблема отцов и детей</vt:lpstr>
      <vt:lpstr>Сегрегация возрастных когорт </vt:lpstr>
      <vt:lpstr>Система: Мидии и нитчатые водоросли</vt:lpstr>
      <vt:lpstr>Феномен каннибализма</vt:lpstr>
      <vt:lpstr>Матротрофия и Матрофагия</vt:lpstr>
      <vt:lpstr>Дети кормят стариков: Эффект вечного двигателя?</vt:lpstr>
    </vt:vector>
  </TitlesOfParts>
  <Company>СПбГУ</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Riftia pachyptila</dc:title>
  <dc:creator>Наталья Николаевна Шунатова</dc:creator>
  <cp:lastModifiedBy>Vadim Khaitov</cp:lastModifiedBy>
  <cp:revision>446</cp:revision>
  <dcterms:created xsi:type="dcterms:W3CDTF">2005-03-02T19:00:00Z</dcterms:created>
  <dcterms:modified xsi:type="dcterms:W3CDTF">2020-04-14T19:19:58Z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1049-11.2.0.9255</vt:lpwstr>
  </property>
</Properties>
</file>